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Default Extension="wdp" ContentType="image/vnd.ms-photo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media/audio11.wav" ContentType="audio/x-wav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4"/>
  </p:sldMasterIdLst>
  <p:notesMasterIdLst>
    <p:notesMasterId r:id="rId16"/>
  </p:notesMasterIdLst>
  <p:handoutMasterIdLst>
    <p:handoutMasterId r:id="rId17"/>
  </p:handoutMasterIdLst>
  <p:sldIdLst>
    <p:sldId id="259" r:id="rId5"/>
    <p:sldId id="264" r:id="rId6"/>
    <p:sldId id="260" r:id="rId7"/>
    <p:sldId id="261" r:id="rId8"/>
    <p:sldId id="262" r:id="rId9"/>
    <p:sldId id="265" r:id="rId10"/>
    <p:sldId id="263" r:id="rId11"/>
    <p:sldId id="270" r:id="rId12"/>
    <p:sldId id="266" r:id="rId13"/>
    <p:sldId id="269" r:id="rId14"/>
    <p:sldId id="267" r:id="rId15"/>
  </p:sldIdLst>
  <p:sldSz cx="12192000" cy="6858000"/>
  <p:notesSz cx="6858000" cy="9144000"/>
  <p:custShowLst>
    <p:custShow name="Custom Show 1" id="0">
      <p:sldLst>
        <p:sld r:id="rId10"/>
      </p:sldLst>
    </p:custShow>
    <p:custShow name="Custom Show 2" id="1">
      <p:sldLst>
        <p:sld r:id="rId7"/>
      </p:sldLst>
    </p:custShow>
  </p:custShow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cover" id="{0BBF72AF-D118-4A38-BEF4-8668E380A534}">
          <p14:sldIdLst>
            <p14:sldId id="259"/>
            <p14:sldId id="264"/>
            <p14:sldId id="260"/>
            <p14:sldId id="261"/>
            <p14:sldId id="262"/>
            <p14:sldId id="265"/>
            <p14:sldId id="263"/>
            <p14:sldId id="270"/>
            <p14:sldId id="266"/>
            <p14:sldId id="269"/>
            <p14:sldId id="267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laborea Luca" initials="FL" lastIdx="2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5441" autoAdjust="0"/>
    <p:restoredTop sz="94280" autoAdjust="0"/>
  </p:normalViewPr>
  <p:slideViewPr>
    <p:cSldViewPr snapToGrid="0">
      <p:cViewPr>
        <p:scale>
          <a:sx n="81" d="100"/>
          <a:sy n="81" d="100"/>
        </p:scale>
        <p:origin x="-432" y="-69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76" d="100"/>
          <a:sy n="76" d="100"/>
        </p:scale>
        <p:origin x="2724" y="96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US"/>
              <a:t>11/4/2017-11/5/2017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CC7757-6264-420F-9201-02E9A21CB7A0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5429548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US"/>
              <a:t>11/4/2017-11/5/2017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D115C9-E24C-4512-AA8B-319BB49F77B5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2562459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115C9-E24C-4512-AA8B-319BB49F77B5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6295806A-BD00-4BF6-A3F9-AE7A1974E34D}"/>
              </a:ext>
            </a:extLst>
          </p:cNvPr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/>
              <a:t>11/4/2017-11/5/2017</a:t>
            </a:r>
          </a:p>
        </p:txBody>
      </p:sp>
    </p:spTree>
    <p:extLst>
      <p:ext uri="{BB962C8B-B14F-4D97-AF65-F5344CB8AC3E}">
        <p14:creationId xmlns:p14="http://schemas.microsoft.com/office/powerpoint/2010/main" xmlns="" val="9215183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12192000" cy="4572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007889"/>
            <a:ext cx="10363200" cy="1470025"/>
          </a:xfrm>
        </p:spPr>
        <p:txBody>
          <a:bodyPr/>
          <a:lstStyle>
            <a:lvl1pPr algn="ctr">
              <a:defRPr sz="4400" b="1" baseline="0">
                <a:solidFill>
                  <a:schemeClr val="tx2">
                    <a:lumMod val="50000"/>
                  </a:schemeClr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5600" y="3886200"/>
            <a:ext cx="85344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800" baseline="0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World Glider Championship 2020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 &amp; 5 of November 2017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843536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812800" y="1600200"/>
            <a:ext cx="10566400" cy="4114800"/>
          </a:xfrm>
        </p:spPr>
        <p:txBody>
          <a:bodyPr/>
          <a:lstStyle>
            <a:lvl1pPr>
              <a:buClr>
                <a:schemeClr val="tx2">
                  <a:lumMod val="50000"/>
                </a:schemeClr>
              </a:buCl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buClr>
                <a:schemeClr val="tx2">
                  <a:lumMod val="50000"/>
                </a:schemeClr>
              </a:buClr>
              <a:defRPr>
                <a:solidFill>
                  <a:schemeClr val="tx2">
                    <a:lumMod val="50000"/>
                  </a:schemeClr>
                </a:solidFill>
              </a:defRPr>
            </a:lvl2pPr>
            <a:lvl3pPr>
              <a:buClr>
                <a:schemeClr val="tx2">
                  <a:lumMod val="50000"/>
                </a:schemeClr>
              </a:buClr>
              <a:defRPr>
                <a:solidFill>
                  <a:schemeClr val="tx2">
                    <a:lumMod val="50000"/>
                  </a:schemeClr>
                </a:solidFill>
              </a:defRPr>
            </a:lvl3pPr>
            <a:lvl4pPr>
              <a:buClr>
                <a:schemeClr val="tx2">
                  <a:lumMod val="50000"/>
                </a:schemeClr>
              </a:buClr>
              <a:defRPr>
                <a:solidFill>
                  <a:schemeClr val="tx2">
                    <a:lumMod val="50000"/>
                  </a:schemeClr>
                </a:solidFill>
              </a:defRPr>
            </a:lvl4pPr>
            <a:lvl5pPr>
              <a:buClr>
                <a:schemeClr val="tx2">
                  <a:lumMod val="50000"/>
                </a:schemeClr>
              </a:buClr>
              <a:defRPr>
                <a:solidFill>
                  <a:schemeClr val="tx2">
                    <a:lumMod val="50000"/>
                  </a:schemeClr>
                </a:solidFill>
              </a:defRPr>
            </a:lvl5pPr>
            <a:lvl6pPr>
              <a:buClr>
                <a:schemeClr val="tx2">
                  <a:lumMod val="50000"/>
                </a:schemeClr>
              </a:buClr>
              <a:defRPr>
                <a:solidFill>
                  <a:schemeClr val="tx2">
                    <a:lumMod val="50000"/>
                  </a:schemeClr>
                </a:solidFill>
              </a:defRPr>
            </a:lvl6pPr>
            <a:lvl7pPr>
              <a:buClr>
                <a:schemeClr val="tx2">
                  <a:lumMod val="50000"/>
                </a:schemeClr>
              </a:buClr>
              <a:defRPr>
                <a:solidFill>
                  <a:schemeClr val="tx2">
                    <a:lumMod val="50000"/>
                  </a:schemeClr>
                </a:solidFill>
              </a:defRPr>
            </a:lvl7pPr>
            <a:lvl8pPr>
              <a:buClr>
                <a:schemeClr val="tx2">
                  <a:lumMod val="50000"/>
                </a:schemeClr>
              </a:buClr>
              <a:defRPr>
                <a:solidFill>
                  <a:schemeClr val="tx2">
                    <a:lumMod val="50000"/>
                  </a:schemeClr>
                </a:solidFill>
              </a:defRPr>
            </a:lvl8pPr>
            <a:lvl9pPr>
              <a:buClr>
                <a:schemeClr val="tx2">
                  <a:lumMod val="50000"/>
                </a:schemeClr>
              </a:buClr>
              <a:defRPr>
                <a:solidFill>
                  <a:schemeClr val="tx2">
                    <a:lumMod val="50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World Glider Championship 2020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 &amp; 5 of November 2017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66596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1" y="4962526"/>
            <a:ext cx="10513484" cy="1362075"/>
          </a:xfrm>
        </p:spPr>
        <p:txBody>
          <a:bodyPr anchor="t"/>
          <a:lstStyle>
            <a:lvl1pPr algn="l">
              <a:defRPr sz="4000" b="1" i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1" y="3462339"/>
            <a:ext cx="10513484" cy="1500187"/>
          </a:xfrm>
        </p:spPr>
        <p:txBody>
          <a:bodyPr anchor="b">
            <a:normAutofit/>
          </a:bodyPr>
          <a:lstStyle>
            <a:lvl1pPr marL="0" indent="0">
              <a:buNone/>
              <a:defRPr sz="2800" baseline="0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World Glider Championship 2020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 &amp; 5 of November 2017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865721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 hasCustomPrompt="1"/>
          </p:nvPr>
        </p:nvSpPr>
        <p:spPr>
          <a:xfrm>
            <a:off x="812800" y="1600200"/>
            <a:ext cx="4978400" cy="4114800"/>
          </a:xfrm>
        </p:spPr>
        <p:txBody>
          <a:bodyPr/>
          <a:lstStyle>
            <a:lvl1pPr>
              <a:buClr>
                <a:schemeClr val="tx2">
                  <a:lumMod val="50000"/>
                </a:schemeClr>
              </a:buClr>
              <a:defRPr/>
            </a:lvl1pPr>
            <a:lvl2pPr>
              <a:buClr>
                <a:schemeClr val="tx2">
                  <a:lumMod val="50000"/>
                </a:schemeClr>
              </a:buClr>
              <a:defRPr/>
            </a:lvl2pPr>
            <a:lvl3pPr>
              <a:buClr>
                <a:schemeClr val="tx2">
                  <a:lumMod val="50000"/>
                </a:schemeClr>
              </a:buClr>
              <a:defRPr/>
            </a:lvl3pPr>
            <a:lvl4pPr>
              <a:buClr>
                <a:schemeClr val="tx2">
                  <a:lumMod val="50000"/>
                </a:schemeClr>
              </a:buClr>
              <a:defRPr/>
            </a:lvl4pPr>
            <a:lvl5pPr>
              <a:buClr>
                <a:schemeClr val="tx2">
                  <a:lumMod val="50000"/>
                </a:schemeClr>
              </a:buClr>
              <a:defRPr/>
            </a:lvl5pPr>
            <a:lvl6pPr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  <a:defRPr/>
            </a:lvl6pPr>
            <a:lvl7pPr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  <a:defRPr/>
            </a:lvl7pPr>
            <a:lvl8pPr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  <a:defRPr/>
            </a:lvl8pPr>
            <a:lvl9pPr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 hasCustomPrompt="1"/>
          </p:nvPr>
        </p:nvSpPr>
        <p:spPr>
          <a:xfrm>
            <a:off x="6400800" y="1600200"/>
            <a:ext cx="4978400" cy="4114800"/>
          </a:xfrm>
        </p:spPr>
        <p:txBody>
          <a:bodyPr/>
          <a:lstStyle>
            <a:lvl1pPr>
              <a:buClr>
                <a:schemeClr val="tx2">
                  <a:lumMod val="50000"/>
                </a:schemeClr>
              </a:buClr>
              <a:defRPr/>
            </a:lvl1pPr>
            <a:lvl2pPr>
              <a:buClr>
                <a:schemeClr val="tx2">
                  <a:lumMod val="50000"/>
                </a:schemeClr>
              </a:buClr>
              <a:defRPr/>
            </a:lvl2pPr>
            <a:lvl3pPr>
              <a:buClr>
                <a:schemeClr val="tx2">
                  <a:lumMod val="50000"/>
                </a:schemeClr>
              </a:buClr>
              <a:defRPr/>
            </a:lvl3pPr>
            <a:lvl4pPr>
              <a:buClr>
                <a:schemeClr val="tx2">
                  <a:lumMod val="50000"/>
                </a:schemeClr>
              </a:buClr>
              <a:defRPr/>
            </a:lvl4pPr>
            <a:lvl5pPr>
              <a:buClr>
                <a:schemeClr val="tx2">
                  <a:lumMod val="50000"/>
                </a:schemeClr>
              </a:buClr>
              <a:defRPr/>
            </a:lvl5pPr>
            <a:lvl6pPr>
              <a:buClr>
                <a:schemeClr val="tx2">
                  <a:lumMod val="50000"/>
                </a:schemeClr>
              </a:buClr>
              <a:defRPr/>
            </a:lvl6pPr>
            <a:lvl7pPr>
              <a:buClr>
                <a:schemeClr val="tx2">
                  <a:lumMod val="50000"/>
                </a:schemeClr>
              </a:buClr>
              <a:defRPr/>
            </a:lvl7pPr>
            <a:lvl8pPr>
              <a:buClr>
                <a:schemeClr val="tx2">
                  <a:lumMod val="50000"/>
                </a:schemeClr>
              </a:buClr>
              <a:defRPr/>
            </a:lvl8pPr>
            <a:lvl9pPr>
              <a:buClr>
                <a:schemeClr val="tx2">
                  <a:lumMod val="50000"/>
                </a:schemeClr>
              </a:buClr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World Glider Championship 2020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 &amp; 5 of November 2017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77172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1600200"/>
            <a:ext cx="4978400" cy="574675"/>
          </a:xfrm>
        </p:spPr>
        <p:txBody>
          <a:bodyPr anchor="b">
            <a:noAutofit/>
          </a:bodyPr>
          <a:lstStyle>
            <a:lvl1pPr marL="0" indent="0">
              <a:buNone/>
              <a:defRPr sz="2400" b="0" i="0" baseline="0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812800" y="2209800"/>
            <a:ext cx="4978400" cy="3505200"/>
          </a:xfrm>
        </p:spPr>
        <p:txBody>
          <a:bodyPr/>
          <a:lstStyle>
            <a:lvl1pPr>
              <a:buClr>
                <a:schemeClr val="tx2">
                  <a:lumMod val="50000"/>
                </a:schemeClr>
              </a:buClr>
              <a:defRPr sz="1800"/>
            </a:lvl1pPr>
            <a:lvl2pPr>
              <a:buClr>
                <a:schemeClr val="tx2">
                  <a:lumMod val="50000"/>
                </a:schemeClr>
              </a:buClr>
              <a:defRPr sz="1800"/>
            </a:lvl2pPr>
            <a:lvl3pPr>
              <a:buClr>
                <a:schemeClr val="tx2">
                  <a:lumMod val="50000"/>
                </a:schemeClr>
              </a:buClr>
              <a:defRPr sz="1800"/>
            </a:lvl3pPr>
            <a:lvl4pPr>
              <a:buClr>
                <a:schemeClr val="tx2">
                  <a:lumMod val="50000"/>
                </a:schemeClr>
              </a:buClr>
              <a:defRPr sz="1800"/>
            </a:lvl4pPr>
            <a:lvl5pPr>
              <a:buClr>
                <a:schemeClr val="tx2">
                  <a:lumMod val="50000"/>
                </a:schemeClr>
              </a:buClr>
              <a:defRPr sz="1800"/>
            </a:lvl5pPr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1600200"/>
            <a:ext cx="4978400" cy="574675"/>
          </a:xfrm>
        </p:spPr>
        <p:txBody>
          <a:bodyPr anchor="b">
            <a:noAutofit/>
          </a:bodyPr>
          <a:lstStyle>
            <a:lvl1pPr marL="0" indent="0">
              <a:buNone/>
              <a:defRPr sz="2400" b="0" i="0" baseline="0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6400800" y="2209800"/>
            <a:ext cx="4978400" cy="3505200"/>
          </a:xfrm>
        </p:spPr>
        <p:txBody>
          <a:bodyPr/>
          <a:lstStyle>
            <a:lvl1pPr>
              <a:buClr>
                <a:schemeClr val="tx2">
                  <a:lumMod val="50000"/>
                </a:schemeClr>
              </a:buClr>
              <a:defRPr sz="1800"/>
            </a:lvl1pPr>
            <a:lvl2pPr>
              <a:buClr>
                <a:schemeClr val="tx2">
                  <a:lumMod val="50000"/>
                </a:schemeClr>
              </a:buClr>
              <a:defRPr sz="1800"/>
            </a:lvl2pPr>
            <a:lvl3pPr>
              <a:buClr>
                <a:schemeClr val="tx2">
                  <a:lumMod val="50000"/>
                </a:schemeClr>
              </a:buClr>
              <a:defRPr sz="1800"/>
            </a:lvl3pPr>
            <a:lvl4pPr>
              <a:buClr>
                <a:schemeClr val="tx2">
                  <a:lumMod val="50000"/>
                </a:schemeClr>
              </a:buClr>
              <a:defRPr sz="1800"/>
            </a:lvl4pPr>
            <a:lvl5pPr>
              <a:buClr>
                <a:schemeClr val="tx2">
                  <a:lumMod val="50000"/>
                </a:schemeClr>
              </a:buClr>
              <a:defRPr sz="1800"/>
            </a:lvl5pPr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World Glider Championship 2020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 &amp; 5 of November 2017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597472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World Glider Championship 2020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 &amp; 5 of November 2017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663095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World Glider Championship 2020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 &amp; 5 of November 2017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804394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6864" y="1447800"/>
            <a:ext cx="3962400" cy="1097280"/>
          </a:xfrm>
        </p:spPr>
        <p:txBody>
          <a:bodyPr anchor="b"/>
          <a:lstStyle>
            <a:lvl1pPr algn="l">
              <a:defRPr sz="2600" b="1" i="0" cap="none" baseline="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5283200" y="1447800"/>
            <a:ext cx="6197600" cy="4267200"/>
          </a:xfrm>
        </p:spPr>
        <p:txBody>
          <a:bodyPr/>
          <a:lstStyle>
            <a:lvl1pPr>
              <a:buClr>
                <a:schemeClr val="tx2">
                  <a:lumMod val="50000"/>
                </a:schemeClr>
              </a:buClr>
              <a:defRPr/>
            </a:lvl1pPr>
            <a:lvl2pPr>
              <a:buClr>
                <a:schemeClr val="tx2">
                  <a:lumMod val="50000"/>
                </a:schemeClr>
              </a:buClr>
              <a:defRPr/>
            </a:lvl2pPr>
            <a:lvl3pPr>
              <a:buClr>
                <a:schemeClr val="tx2">
                  <a:lumMod val="50000"/>
                </a:schemeClr>
              </a:buClr>
              <a:defRPr/>
            </a:lvl3pPr>
            <a:lvl4pPr>
              <a:buClr>
                <a:schemeClr val="tx2">
                  <a:lumMod val="50000"/>
                </a:schemeClr>
              </a:buClr>
              <a:defRPr/>
            </a:lvl4pPr>
            <a:lvl5pPr>
              <a:buClr>
                <a:schemeClr val="tx2">
                  <a:lumMod val="50000"/>
                </a:schemeClr>
              </a:buCl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6864" y="2547892"/>
            <a:ext cx="39624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World Glider Championship 2020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 &amp; 5 of November 2017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718000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447800"/>
            <a:ext cx="3962400" cy="1097280"/>
          </a:xfrm>
        </p:spPr>
        <p:txBody>
          <a:bodyPr anchor="b"/>
          <a:lstStyle>
            <a:lvl1pPr algn="l">
              <a:defRPr sz="2600" b="1" i="0" cap="none" baseline="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9" descr="An empty placeholder to add an image. Click on the placeholder and select the image that you wish to add"/>
          <p:cNvSpPr>
            <a:spLocks noGrp="1"/>
          </p:cNvSpPr>
          <p:nvPr>
            <p:ph type="pic" sz="quarter" idx="13"/>
          </p:nvPr>
        </p:nvSpPr>
        <p:spPr>
          <a:xfrm>
            <a:off x="6301232" y="1539240"/>
            <a:ext cx="4431538" cy="327279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547891"/>
            <a:ext cx="39624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World Glider Championship 2020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 &amp; 5 of November 2017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628313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buClr>
                <a:schemeClr val="tx2">
                  <a:lumMod val="50000"/>
                </a:schemeClr>
              </a:buClr>
              <a:defRPr/>
            </a:lvl1pPr>
            <a:lvl2pPr>
              <a:buClr>
                <a:schemeClr val="tx2">
                  <a:lumMod val="50000"/>
                </a:schemeClr>
              </a:buClr>
              <a:defRPr/>
            </a:lvl2pPr>
            <a:lvl3pPr>
              <a:buClr>
                <a:schemeClr val="tx2">
                  <a:lumMod val="50000"/>
                </a:schemeClr>
              </a:buClr>
              <a:defRPr/>
            </a:lvl3pPr>
            <a:lvl4pPr>
              <a:buClr>
                <a:schemeClr val="tx2">
                  <a:lumMod val="50000"/>
                </a:schemeClr>
              </a:buClr>
              <a:defRPr/>
            </a:lvl4pPr>
            <a:lvl5pPr>
              <a:buClr>
                <a:schemeClr val="tx2">
                  <a:lumMod val="50000"/>
                </a:schemeClr>
              </a:buCl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World Glider Championship 2020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 &amp; 5 of November 2017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296767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>
            <a:lvl1pPr>
              <a:buClr>
                <a:schemeClr val="tx2">
                  <a:lumMod val="50000"/>
                </a:schemeClr>
              </a:buClr>
              <a:defRPr/>
            </a:lvl1pPr>
            <a:lvl2pPr>
              <a:buClr>
                <a:schemeClr val="tx2">
                  <a:lumMod val="50000"/>
                </a:schemeClr>
              </a:buClr>
              <a:defRPr/>
            </a:lvl2pPr>
            <a:lvl3pPr>
              <a:buClr>
                <a:schemeClr val="tx2">
                  <a:lumMod val="50000"/>
                </a:schemeClr>
              </a:buClr>
              <a:defRPr/>
            </a:lvl3pPr>
            <a:lvl4pPr>
              <a:buClr>
                <a:schemeClr val="tx2">
                  <a:lumMod val="50000"/>
                </a:schemeClr>
              </a:buClr>
              <a:defRPr/>
            </a:lvl4pPr>
            <a:lvl5pPr>
              <a:buClr>
                <a:schemeClr val="tx2">
                  <a:lumMod val="50000"/>
                </a:schemeClr>
              </a:buCl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World Glider Championship 2020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 &amp; 5 of November 2017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05332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13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14">
                    <a14:imgEffect>
                      <a14:sharpenSoften amount="-500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1600201"/>
            <a:ext cx="10566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128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spc="60" baseline="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en-US"/>
              <a:t>World Glider Championship 2020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20000" y="6356351"/>
            <a:ext cx="20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strike="noStrike" spc="60" baseline="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en-US"/>
              <a:t>4 &amp; 5 of November 2017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058400" y="6356351"/>
            <a:ext cx="132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 baseline="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fld id="{401CF334-2D5C-4859-84A6-CA7E6E43FAEB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01697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hf hdr="0"/>
  <p:txStyles>
    <p:titleStyle>
      <a:lvl1pPr algn="l" defTabSz="914400" rtl="0" eaLnBrk="1" latinLnBrk="0" hangingPunct="1">
        <a:spcBef>
          <a:spcPct val="0"/>
        </a:spcBef>
        <a:buNone/>
        <a:defRPr sz="3600" b="1" kern="1200" cap="all" spc="50" baseline="0">
          <a:solidFill>
            <a:schemeClr val="tx2">
              <a:lumMod val="50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1"/>
        </a:buClr>
        <a:buFont typeface="Arial" pitchFamily="34" charset="0"/>
        <a:buChar char="•"/>
        <a:defRPr sz="2000" kern="1200" spc="30" baseline="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1"/>
        </a:buClr>
        <a:buFont typeface="Arial" pitchFamily="34" charset="0"/>
        <a:buChar char="•"/>
        <a:defRPr sz="2000" kern="1200" spc="30" baseline="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>
            <a:lumMod val="50000"/>
          </a:schemeClr>
        </a:buClr>
        <a:buFont typeface="Arial" pitchFamily="34" charset="0"/>
        <a:buChar char="•"/>
        <a:defRPr sz="2000" kern="1200" spc="30" baseline="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1"/>
        </a:buClr>
        <a:buFont typeface="Arial" pitchFamily="34" charset="0"/>
        <a:buChar char="•"/>
        <a:defRPr sz="2000" kern="1200" spc="30" baseline="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1"/>
        </a:buClr>
        <a:buFont typeface="Arial" pitchFamily="34" charset="0"/>
        <a:buChar char="•"/>
        <a:defRPr sz="2000" kern="1200" spc="30" baseline="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>
            <a:lumMod val="50000"/>
          </a:schemeClr>
        </a:buClr>
        <a:buFont typeface="Arial" pitchFamily="34" charset="0"/>
        <a:buChar char="•"/>
        <a:defRPr sz="17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>
            <a:lumMod val="50000"/>
          </a:schemeClr>
        </a:buClr>
        <a:buFont typeface="Arial" pitchFamily="34" charset="0"/>
        <a:buChar char="•"/>
        <a:defRPr sz="17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>
            <a:lumMod val="50000"/>
          </a:schemeClr>
        </a:buClr>
        <a:buFont typeface="Arial" pitchFamily="34" charset="0"/>
        <a:buChar char="•"/>
        <a:defRPr sz="17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>
            <a:lumMod val="50000"/>
          </a:schemeClr>
        </a:buClr>
        <a:buFont typeface="Arial" pitchFamily="34" charset="0"/>
        <a:buChar char="•"/>
        <a:defRPr sz="17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audio" Target="../media/audio1.wav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Relationship Id="rId9" Type="http://schemas.openxmlformats.org/officeDocument/2006/relationships/audio" Target="../media/audio1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1.wav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13" Type="http://schemas.openxmlformats.org/officeDocument/2006/relationships/image" Target="../media/image19.jpeg"/><Relationship Id="rId18" Type="http://schemas.openxmlformats.org/officeDocument/2006/relationships/image" Target="../media/image24.jpeg"/><Relationship Id="rId3" Type="http://schemas.openxmlformats.org/officeDocument/2006/relationships/image" Target="../media/image9.png"/><Relationship Id="rId7" Type="http://schemas.openxmlformats.org/officeDocument/2006/relationships/image" Target="../media/image13.jpeg"/><Relationship Id="rId12" Type="http://schemas.openxmlformats.org/officeDocument/2006/relationships/image" Target="../media/image18.jpeg"/><Relationship Id="rId17" Type="http://schemas.openxmlformats.org/officeDocument/2006/relationships/image" Target="../media/image23.jpeg"/><Relationship Id="rId2" Type="http://schemas.openxmlformats.org/officeDocument/2006/relationships/audio" Target="../media/audio1.wav"/><Relationship Id="rId16" Type="http://schemas.openxmlformats.org/officeDocument/2006/relationships/image" Target="../media/image22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2.jpeg"/><Relationship Id="rId11" Type="http://schemas.openxmlformats.org/officeDocument/2006/relationships/image" Target="../media/image17.png"/><Relationship Id="rId5" Type="http://schemas.openxmlformats.org/officeDocument/2006/relationships/image" Target="../media/image11.jpeg"/><Relationship Id="rId15" Type="http://schemas.openxmlformats.org/officeDocument/2006/relationships/image" Target="../media/image21.jpeg"/><Relationship Id="rId10" Type="http://schemas.openxmlformats.org/officeDocument/2006/relationships/image" Target="../media/image16.jpeg"/><Relationship Id="rId19" Type="http://schemas.openxmlformats.org/officeDocument/2006/relationships/audio" Target="../media/audio11.wav"/><Relationship Id="rId4" Type="http://schemas.openxmlformats.org/officeDocument/2006/relationships/image" Target="../media/image10.jpeg"/><Relationship Id="rId9" Type="http://schemas.openxmlformats.org/officeDocument/2006/relationships/image" Target="../media/image15.jpeg"/><Relationship Id="rId14" Type="http://schemas.openxmlformats.org/officeDocument/2006/relationships/image" Target="../media/image20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5.png"/><Relationship Id="rId7" Type="http://schemas.openxmlformats.org/officeDocument/2006/relationships/image" Target="../media/image2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microsoft.com/office/2007/relationships/hdphoto" Target="../media/hdphoto2.wdp"/><Relationship Id="rId9" Type="http://schemas.openxmlformats.org/officeDocument/2006/relationships/audio" Target="../media/audio11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openxmlformats.org/officeDocument/2006/relationships/audio" Target="../media/audio1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11.wav"/><Relationship Id="rId4" Type="http://schemas.openxmlformats.org/officeDocument/2006/relationships/image" Target="../media/image3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6" Type="http://schemas.openxmlformats.org/officeDocument/2006/relationships/audio" Target="../media/audio11.wav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5" Type="http://schemas.openxmlformats.org/officeDocument/2006/relationships/audio" Target="../media/audio11.wav"/><Relationship Id="rId4" Type="http://schemas.openxmlformats.org/officeDocument/2006/relationships/image" Target="../media/image3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1.wav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1.wav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1147" y="1800503"/>
            <a:ext cx="10363200" cy="1722783"/>
          </a:xfrm>
        </p:spPr>
        <p:txBody>
          <a:bodyPr>
            <a:normAutofit fontScale="90000"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>
                <a:solidFill>
                  <a:srgbClr val="FF0000"/>
                </a:solidFill>
              </a:rPr>
              <a:t>World aerobatic glider championship 2020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30016" y="3886200"/>
            <a:ext cx="8529983" cy="1427922"/>
          </a:xfrm>
        </p:spPr>
        <p:txBody>
          <a:bodyPr/>
          <a:lstStyle/>
          <a:p>
            <a:r>
              <a:rPr lang="en-US" dirty="0"/>
              <a:t>TERNI – ITALY</a:t>
            </a:r>
          </a:p>
          <a:p>
            <a:r>
              <a:rPr lang="en-US" dirty="0"/>
              <a:t>CATEGORY : ADVANCED - UNLIMITED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18A20A79-0067-4AB6-A316-0DC205E61B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79560" y="397508"/>
            <a:ext cx="2247900" cy="10191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B8160836-141C-480E-BC9E-7D7EA9FDBFA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6393" y="347662"/>
            <a:ext cx="2596622" cy="162109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57D25C2A-EE29-4D24-A8E7-88EE0A0488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09332" y="5050032"/>
            <a:ext cx="1902285" cy="120259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3E3A9C08-BF76-4B1C-9ED3-C502C73BF9F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229996" y="371036"/>
            <a:ext cx="2359330" cy="1597722"/>
          </a:xfrm>
          <a:prstGeom prst="rect">
            <a:avLst/>
          </a:prstGeom>
          <a:ln w="12700">
            <a:solidFill>
              <a:schemeClr val="accent4">
                <a:lumMod val="40000"/>
                <a:lumOff val="60000"/>
              </a:schemeClr>
            </a:solidFill>
          </a:ln>
        </p:spPr>
      </p:pic>
      <p:sp>
        <p:nvSpPr>
          <p:cNvPr id="8" name="Date Placeholder 7">
            <a:extLst>
              <a:ext uri="{FF2B5EF4-FFF2-40B4-BE49-F238E27FC236}">
                <a16:creationId xmlns:a16="http://schemas.microsoft.com/office/drawing/2014/main" xmlns="" id="{F1AD9850-AEA3-4834-B84E-8B70DE8DDF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13912" y="6356351"/>
            <a:ext cx="1038087" cy="365125"/>
          </a:xfrm>
        </p:spPr>
        <p:txBody>
          <a:bodyPr/>
          <a:lstStyle/>
          <a:p>
            <a:r>
              <a:rPr lang="en-US"/>
              <a:t>4 &amp; 5 of November 2017</a:t>
            </a: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xmlns="" id="{E8EC8D87-8C05-4F3B-B614-616A1BD636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799" y="6438198"/>
            <a:ext cx="5839791" cy="327038"/>
          </a:xfrm>
        </p:spPr>
        <p:txBody>
          <a:bodyPr/>
          <a:lstStyle/>
          <a:p>
            <a:r>
              <a:rPr lang="en-US"/>
              <a:t>World Glider Championship 2020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xmlns="" id="{91FF6BBD-6262-4222-AFCF-B99F1A4BA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6644813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  <p:sndAc>
          <p:stSnd>
            <p:snd r:embed="rId9" name="arrow.wav"/>
          </p:stSnd>
        </p:sndAc>
      </p:transition>
    </mc:Choice>
    <mc:Fallback>
      <p:transition spd="slow">
        <p:fade/>
        <p:sndAc>
          <p:stSnd>
            <p:snd r:embed="rId3" name="arrow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print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63439F63-BEA9-4A70-8A73-F45892D10016}"/>
              </a:ext>
            </a:extLst>
          </p:cNvPr>
          <p:cNvSpPr txBox="1"/>
          <p:nvPr/>
        </p:nvSpPr>
        <p:spPr>
          <a:xfrm>
            <a:off x="1229101" y="1519237"/>
            <a:ext cx="9793532" cy="4585871"/>
          </a:xfrm>
          <a:prstGeom prst="rect">
            <a:avLst/>
          </a:prstGeom>
          <a:solidFill>
            <a:schemeClr val="accent4">
              <a:lumMod val="40000"/>
              <a:lumOff val="60000"/>
              <a:alpha val="44000"/>
            </a:schemeClr>
          </a:solidFill>
          <a:ln cap="rnd">
            <a:noFill/>
          </a:ln>
          <a:effectLst>
            <a:outerShdw blurRad="50800" dist="50800" dir="5400000" sx="1000" sy="1000" algn="ctr" rotWithShape="0">
              <a:srgbClr val="000000"/>
            </a:outerShdw>
          </a:effectLst>
        </p:spPr>
        <p:txBody>
          <a:bodyPr wrap="square" rtlCol="0" anchor="ctr" anchorCtr="1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3200" dirty="0">
                <a:solidFill>
                  <a:srgbClr val="FF0000"/>
                </a:solidFill>
              </a:rPr>
              <a:t>Postcard from TERNI;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dirty="0">
                <a:solidFill>
                  <a:srgbClr val="FF0000"/>
                </a:solidFill>
              </a:rPr>
              <a:t>Description of the area;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dirty="0">
                <a:solidFill>
                  <a:srgbClr val="FF0000"/>
                </a:solidFill>
              </a:rPr>
              <a:t>Why?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dirty="0">
                <a:solidFill>
                  <a:srgbClr val="FF0000"/>
                </a:solidFill>
              </a:rPr>
              <a:t>How to get Terni;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dirty="0">
                <a:solidFill>
                  <a:srgbClr val="FF0000"/>
                </a:solidFill>
              </a:rPr>
              <a:t>Location for fly acro-Technical overview;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dirty="0">
                <a:solidFill>
                  <a:srgbClr val="FF0000"/>
                </a:solidFill>
              </a:rPr>
              <a:t>Logistic Support on the airfield;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dirty="0">
                <a:solidFill>
                  <a:srgbClr val="FF0000"/>
                </a:solidFill>
              </a:rPr>
              <a:t>Test events - </a:t>
            </a:r>
            <a:r>
              <a:rPr lang="en-US" sz="3200" dirty="0" err="1">
                <a:solidFill>
                  <a:srgbClr val="FF0000"/>
                </a:solidFill>
              </a:rPr>
              <a:t>Alfina</a:t>
            </a:r>
            <a:r>
              <a:rPr lang="en-US" sz="3200" dirty="0">
                <a:solidFill>
                  <a:srgbClr val="FF0000"/>
                </a:solidFill>
              </a:rPr>
              <a:t> Base, availability ;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dirty="0">
                <a:solidFill>
                  <a:srgbClr val="FF0000"/>
                </a:solidFill>
              </a:rPr>
              <a:t>Date and Plan</a:t>
            </a:r>
          </a:p>
          <a:p>
            <a:pPr marL="342900" indent="-342900">
              <a:buFont typeface="+mj-lt"/>
              <a:buAutoNum type="arabicPeriod"/>
            </a:pPr>
            <a:endParaRPr lang="en-US" dirty="0"/>
          </a:p>
          <a:p>
            <a:pPr marL="342900" indent="-342900">
              <a:buFont typeface="+mj-lt"/>
              <a:buAutoNum type="arabicPeriod"/>
            </a:pP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4378789-4AA3-44E4-B24B-217DB25405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 &amp; 5 of November 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35800DB-9B34-4807-8081-5A8D84D27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World Glider Championship 2020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B80A957-139E-481F-9344-33CFF3B6D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C44FF2F1-CF62-41AB-BC66-78972AC5081E}"/>
              </a:ext>
            </a:extLst>
          </p:cNvPr>
          <p:cNvSpPr txBox="1"/>
          <p:nvPr/>
        </p:nvSpPr>
        <p:spPr>
          <a:xfrm>
            <a:off x="2504661" y="451739"/>
            <a:ext cx="6798365" cy="52322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50800" dist="50800" dir="5400000" algn="ctr" rotWithShape="0">
              <a:srgbClr val="000000">
                <a:alpha val="68000"/>
              </a:srgbClr>
            </a:out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</p:spPr>
        <p:txBody>
          <a:bodyPr wrap="square" rtlCol="0" anchor="ctr" anchorCtr="1">
            <a:spAutoFit/>
          </a:bodyPr>
          <a:lstStyle/>
          <a:p>
            <a:pPr algn="ctr"/>
            <a:r>
              <a:rPr lang="en-US" sz="2800" dirty="0"/>
              <a:t>Resume of the Presentation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xmlns="" val="108766106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  <p:sndAc>
          <p:stSnd>
            <p:snd r:embed="rId4" name="arrow.wav"/>
          </p:stSnd>
        </p:sndAc>
      </p:transition>
    </mc:Choice>
    <mc:Fallback>
      <p:transition spd="slow">
        <p:fade/>
        <p:sndAc>
          <p:stSnd>
            <p:snd r:embed="rId2" name="arrow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1FC6879-092A-4059-A269-6C495A8DFD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0240" y="1104346"/>
            <a:ext cx="2621172" cy="33187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Arrow: Up 9">
            <a:extLst>
              <a:ext uri="{FF2B5EF4-FFF2-40B4-BE49-F238E27FC236}">
                <a16:creationId xmlns:a16="http://schemas.microsoft.com/office/drawing/2014/main" xmlns="" id="{7864FF28-EFDB-4C73-9DB6-B9FAB869BC7B}"/>
              </a:ext>
            </a:extLst>
          </p:cNvPr>
          <p:cNvSpPr/>
          <p:nvPr/>
        </p:nvSpPr>
        <p:spPr>
          <a:xfrm rot="13471521">
            <a:off x="6683183" y="973352"/>
            <a:ext cx="269821" cy="1571777"/>
          </a:xfrm>
          <a:prstGeom prst="upArrow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xmlns="" id="{EB65FFCA-0B7A-4AF9-8D5B-69B76BA4FF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81412" y="720343"/>
            <a:ext cx="4423879" cy="577027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xmlns="" id="{800EE2F5-557F-424B-B286-3E8380F735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8399" y="689767"/>
            <a:ext cx="4650452" cy="5648949"/>
          </a:xfrm>
          <a:prstGeom prst="rect">
            <a:avLst/>
          </a:prstGeom>
        </p:spPr>
      </p:pic>
      <p:sp>
        <p:nvSpPr>
          <p:cNvPr id="65" name="Title 64">
            <a:extLst>
              <a:ext uri="{FF2B5EF4-FFF2-40B4-BE49-F238E27FC236}">
                <a16:creationId xmlns:a16="http://schemas.microsoft.com/office/drawing/2014/main" xmlns="" id="{ED34D0D4-F013-4022-9765-94D24268C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7" name="Footer Placeholder 46">
            <a:extLst>
              <a:ext uri="{FF2B5EF4-FFF2-40B4-BE49-F238E27FC236}">
                <a16:creationId xmlns:a16="http://schemas.microsoft.com/office/drawing/2014/main" xmlns="" id="{4462A0F8-6805-4D7B-B031-06DF53D44E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World Glider Championship 2020</a:t>
            </a:r>
          </a:p>
        </p:txBody>
      </p:sp>
      <p:sp>
        <p:nvSpPr>
          <p:cNvPr id="46" name="Date Placeholder 45">
            <a:extLst>
              <a:ext uri="{FF2B5EF4-FFF2-40B4-BE49-F238E27FC236}">
                <a16:creationId xmlns:a16="http://schemas.microsoft.com/office/drawing/2014/main" xmlns="" id="{594219DB-0FEA-48ED-ABB3-CF85EC3876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 &amp; 5 of November 2017</a:t>
            </a:r>
          </a:p>
        </p:txBody>
      </p:sp>
      <p:sp>
        <p:nvSpPr>
          <p:cNvPr id="48" name="Slide Number Placeholder 47">
            <a:extLst>
              <a:ext uri="{FF2B5EF4-FFF2-40B4-BE49-F238E27FC236}">
                <a16:creationId xmlns:a16="http://schemas.microsoft.com/office/drawing/2014/main" xmlns="" id="{3DB29870-ED1C-4E01-B147-4EAE4FA0A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752933AD-D6D2-4418-A1F9-50D1258331B8}"/>
              </a:ext>
            </a:extLst>
          </p:cNvPr>
          <p:cNvSpPr txBox="1"/>
          <p:nvPr/>
        </p:nvSpPr>
        <p:spPr>
          <a:xfrm>
            <a:off x="3100970" y="76814"/>
            <a:ext cx="6018488" cy="46166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50800" dist="50800" dir="5400000" algn="ctr" rotWithShape="0">
              <a:srgbClr val="000000">
                <a:alpha val="68000"/>
              </a:srgbClr>
            </a:out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</p:spPr>
        <p:txBody>
          <a:bodyPr wrap="square" rtlCol="0" anchor="ctr" anchorCtr="1">
            <a:spAutoFit/>
          </a:bodyPr>
          <a:lstStyle/>
          <a:p>
            <a:pPr algn="ctr"/>
            <a:r>
              <a:rPr lang="en-GB" sz="2400" dirty="0"/>
              <a:t>Postcard from </a:t>
            </a:r>
            <a:r>
              <a:rPr lang="en-US" sz="2400" dirty="0"/>
              <a:t>Terni, in center of Italy</a:t>
            </a:r>
            <a:endParaRPr lang="en-GB" sz="2400" dirty="0"/>
          </a:p>
        </p:txBody>
      </p:sp>
      <p:pic>
        <p:nvPicPr>
          <p:cNvPr id="72" name="Picture 71">
            <a:extLst>
              <a:ext uri="{FF2B5EF4-FFF2-40B4-BE49-F238E27FC236}">
                <a16:creationId xmlns:a16="http://schemas.microsoft.com/office/drawing/2014/main" xmlns="" id="{B33FFDB9-2956-40FF-90FF-6055D3BDB6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65362" y="3650911"/>
            <a:ext cx="4567971" cy="304531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0" name="Picture 89">
            <a:extLst>
              <a:ext uri="{FF2B5EF4-FFF2-40B4-BE49-F238E27FC236}">
                <a16:creationId xmlns:a16="http://schemas.microsoft.com/office/drawing/2014/main" xmlns="" id="{DC958E2E-5812-4C90-9A25-67A72774E20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86871" y="826542"/>
            <a:ext cx="3352174" cy="247769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xmlns="" id="{3D6F1801-4006-4B5F-A879-8F9686AAD5A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707469" y="726004"/>
            <a:ext cx="4197822" cy="277007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4" name="Picture 93">
            <a:extLst>
              <a:ext uri="{FF2B5EF4-FFF2-40B4-BE49-F238E27FC236}">
                <a16:creationId xmlns:a16="http://schemas.microsoft.com/office/drawing/2014/main" xmlns="" id="{F4CA3EFC-61D4-4149-B913-3DD67C94FBE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4688" y="3945639"/>
            <a:ext cx="4469495" cy="241071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8" name="Picture 97">
            <a:extLst>
              <a:ext uri="{FF2B5EF4-FFF2-40B4-BE49-F238E27FC236}">
                <a16:creationId xmlns:a16="http://schemas.microsoft.com/office/drawing/2014/main" xmlns="" id="{B2A5B6AA-3F27-49A3-8D39-8A5585E0836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2884" y="755824"/>
            <a:ext cx="4017321" cy="300360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0" name="Picture 99">
            <a:extLst>
              <a:ext uri="{FF2B5EF4-FFF2-40B4-BE49-F238E27FC236}">
                <a16:creationId xmlns:a16="http://schemas.microsoft.com/office/drawing/2014/main" xmlns="" id="{3BBEE9F3-F075-43D6-A321-4637BFF1EA6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99052" y="3285540"/>
            <a:ext cx="4185655" cy="27792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2" name="Picture 101">
            <a:extLst>
              <a:ext uri="{FF2B5EF4-FFF2-40B4-BE49-F238E27FC236}">
                <a16:creationId xmlns:a16="http://schemas.microsoft.com/office/drawing/2014/main" xmlns="" id="{9102793B-6516-45BC-A94F-53DC53DCB92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65607" y="3821605"/>
            <a:ext cx="4548302" cy="30336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4" name="Picture 103">
            <a:extLst>
              <a:ext uri="{FF2B5EF4-FFF2-40B4-BE49-F238E27FC236}">
                <a16:creationId xmlns:a16="http://schemas.microsoft.com/office/drawing/2014/main" xmlns="" id="{8472B633-73A6-4C63-B9A6-98E967BD53C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718" y="79687"/>
            <a:ext cx="1685971" cy="2505467"/>
          </a:xfrm>
          <a:prstGeom prst="rect">
            <a:avLst/>
          </a:prstGeom>
        </p:spPr>
      </p:pic>
      <p:pic>
        <p:nvPicPr>
          <p:cNvPr id="106" name="Picture 105">
            <a:extLst>
              <a:ext uri="{FF2B5EF4-FFF2-40B4-BE49-F238E27FC236}">
                <a16:creationId xmlns:a16="http://schemas.microsoft.com/office/drawing/2014/main" xmlns="" id="{3A89D8E6-300C-4854-931E-C85DA71840AB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76481" y="643371"/>
            <a:ext cx="2006930" cy="2675907"/>
          </a:xfrm>
          <a:prstGeom prst="rect">
            <a:avLst/>
          </a:prstGeom>
        </p:spPr>
      </p:pic>
      <p:pic>
        <p:nvPicPr>
          <p:cNvPr id="108" name="Picture 107">
            <a:extLst>
              <a:ext uri="{FF2B5EF4-FFF2-40B4-BE49-F238E27FC236}">
                <a16:creationId xmlns:a16="http://schemas.microsoft.com/office/drawing/2014/main" xmlns="" id="{89E0018B-1AFB-4BEB-AC8E-563B022BC02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154" y="3303112"/>
            <a:ext cx="3733059" cy="2524481"/>
          </a:xfrm>
          <a:prstGeom prst="rect">
            <a:avLst/>
          </a:prstGeom>
        </p:spPr>
      </p:pic>
      <p:pic>
        <p:nvPicPr>
          <p:cNvPr id="110" name="Picture 109">
            <a:extLst>
              <a:ext uri="{FF2B5EF4-FFF2-40B4-BE49-F238E27FC236}">
                <a16:creationId xmlns:a16="http://schemas.microsoft.com/office/drawing/2014/main" xmlns="" id="{06705545-0C66-4723-BE81-387B71761569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99551" y="636344"/>
            <a:ext cx="3768844" cy="2826633"/>
          </a:xfrm>
          <a:prstGeom prst="rect">
            <a:avLst/>
          </a:prstGeom>
        </p:spPr>
      </p:pic>
      <p:pic>
        <p:nvPicPr>
          <p:cNvPr id="112" name="Picture 111">
            <a:extLst>
              <a:ext uri="{FF2B5EF4-FFF2-40B4-BE49-F238E27FC236}">
                <a16:creationId xmlns:a16="http://schemas.microsoft.com/office/drawing/2014/main" xmlns="" id="{4CDDEAD2-267B-48DA-86DE-79A947C6A1D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31389" y="3602132"/>
            <a:ext cx="5036767" cy="3115600"/>
          </a:xfrm>
          <a:prstGeom prst="rect">
            <a:avLst/>
          </a:prstGeom>
        </p:spPr>
      </p:pic>
      <p:pic>
        <p:nvPicPr>
          <p:cNvPr id="114" name="Picture 113">
            <a:extLst>
              <a:ext uri="{FF2B5EF4-FFF2-40B4-BE49-F238E27FC236}">
                <a16:creationId xmlns:a16="http://schemas.microsoft.com/office/drawing/2014/main" xmlns="" id="{A8B78604-F5C1-4264-B62C-8607A3108AF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43928" y="617990"/>
            <a:ext cx="4640779" cy="3071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1053242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  <p:sndAc>
          <p:stSnd>
            <p:snd r:embed="rId19" name="arrow.wav"/>
          </p:stSnd>
        </p:sndAc>
      </p:transition>
    </mc:Choice>
    <mc:Fallback>
      <p:transition spd="slow">
        <p:fade/>
        <p:sndAc>
          <p:stSnd>
            <p:snd r:embed="rId2" name="arrow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colorTemperature colorTemp="2915"/>
                    </a14:imgEffect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2691E678-F4D3-4204-BDB2-8D5E1E62B122}"/>
              </a:ext>
            </a:extLst>
          </p:cNvPr>
          <p:cNvSpPr txBox="1"/>
          <p:nvPr/>
        </p:nvSpPr>
        <p:spPr>
          <a:xfrm>
            <a:off x="360220" y="114117"/>
            <a:ext cx="11408350" cy="6647974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 anchor="ctr" anchorCtr="1">
            <a:spAutoFit/>
          </a:bodyPr>
          <a:lstStyle/>
          <a:p>
            <a:pPr algn="ctr"/>
            <a:r>
              <a:rPr lang="en-US" sz="2800" b="1" dirty="0"/>
              <a:t>TERNI the CITY along</a:t>
            </a:r>
          </a:p>
          <a:p>
            <a:pPr algn="ctr"/>
            <a:endParaRPr lang="en-US" sz="2800" b="1" dirty="0"/>
          </a:p>
          <a:p>
            <a:pPr algn="ctr"/>
            <a:r>
              <a:rPr lang="en-US" sz="2800" b="1" dirty="0"/>
              <a:t>the story- The past</a:t>
            </a:r>
            <a:endParaRPr lang="en-US" b="1" dirty="0"/>
          </a:p>
          <a:p>
            <a:pPr algn="ctr"/>
            <a:endParaRPr lang="en-US" b="1" dirty="0"/>
          </a:p>
          <a:p>
            <a:r>
              <a:rPr lang="en-GB" b="1" dirty="0"/>
              <a:t>Terni </a:t>
            </a:r>
            <a:r>
              <a:rPr lang="en-GB" dirty="0"/>
              <a:t>is a city in the southern portion of the Region of Umbria in central Italy. The city is the</a:t>
            </a:r>
          </a:p>
          <a:p>
            <a:r>
              <a:rPr lang="en-GB" dirty="0"/>
              <a:t>capital of the province of Terni, located in the plain of the Nera river. It is 104 kilometres (65 </a:t>
            </a:r>
          </a:p>
          <a:p>
            <a:r>
              <a:rPr lang="en-GB" dirty="0"/>
              <a:t>miles) northeast of Rome. It was founded as an Ancient Roman town.</a:t>
            </a:r>
          </a:p>
          <a:p>
            <a:endParaRPr lang="en-GB" dirty="0"/>
          </a:p>
          <a:p>
            <a:r>
              <a:rPr lang="en-GB" dirty="0"/>
              <a:t>During the 19th century, steel mills were introduced and led the city to have a role in the</a:t>
            </a:r>
          </a:p>
          <a:p>
            <a:r>
              <a:rPr lang="en-GB" dirty="0"/>
              <a:t>second industrial revolution in Italy. Because of its industrial importance, the city was heavily</a:t>
            </a:r>
          </a:p>
          <a:p>
            <a:r>
              <a:rPr lang="en-GB" dirty="0"/>
              <a:t>bombed during World War II by the Allies. It still remains an industrial hub, and has been</a:t>
            </a:r>
          </a:p>
          <a:p>
            <a:r>
              <a:rPr lang="en-GB" dirty="0"/>
              <a:t>nicknamed "The Steel City" and the "Italian Manchester".</a:t>
            </a:r>
          </a:p>
          <a:p>
            <a:endParaRPr lang="en-GB" dirty="0"/>
          </a:p>
          <a:p>
            <a:r>
              <a:rPr lang="en-GB" dirty="0"/>
              <a:t>Terni also advertises itself as a "City of Lovers", as its patron saint, Saint Valentine, was born</a:t>
            </a:r>
          </a:p>
          <a:p>
            <a:r>
              <a:rPr lang="en-GB" dirty="0"/>
              <a:t>and became a bishop here and the remains are preserved in the basilica-sanctuary in his</a:t>
            </a:r>
          </a:p>
          <a:p>
            <a:r>
              <a:rPr lang="en-GB" dirty="0" err="1"/>
              <a:t>honor</a:t>
            </a:r>
            <a:r>
              <a:rPr lang="en-GB" dirty="0"/>
              <a:t>.</a:t>
            </a:r>
            <a:r>
              <a:rPr lang="en-US" dirty="0"/>
              <a:t>Actual population is 111.455, on </a:t>
            </a:r>
            <a:r>
              <a:rPr lang="en-GB" dirty="0"/>
              <a:t>211 km</a:t>
            </a:r>
            <a:r>
              <a:rPr lang="en-GB" baseline="30000" dirty="0"/>
              <a:t>2</a:t>
            </a:r>
            <a:r>
              <a:rPr lang="en-GB" dirty="0"/>
              <a:t>  - 530/km</a:t>
            </a:r>
            <a:r>
              <a:rPr lang="en-GB" baseline="30000" dirty="0"/>
              <a:t>2</a:t>
            </a:r>
            <a:r>
              <a:rPr lang="en-GB" dirty="0"/>
              <a:t> is the density.</a:t>
            </a:r>
          </a:p>
          <a:p>
            <a:endParaRPr lang="en-US" dirty="0"/>
          </a:p>
          <a:p>
            <a:r>
              <a:rPr lang="en-US" dirty="0"/>
              <a:t>The actual capability of the city in terms of tourism flow is a primary characteristic of the</a:t>
            </a:r>
          </a:p>
          <a:p>
            <a:r>
              <a:rPr lang="en-US" dirty="0"/>
              <a:t>Area.</a:t>
            </a:r>
            <a:endParaRPr lang="en-GB" dirty="0"/>
          </a:p>
          <a:p>
            <a:pPr algn="r"/>
            <a:endParaRPr lang="en-US" b="1" dirty="0"/>
          </a:p>
          <a:p>
            <a:pPr algn="r"/>
            <a:endParaRPr lang="en-GB" dirty="0"/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9B316AB5-B5B7-4495-BA1F-A7D033E932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259879" y="324284"/>
            <a:ext cx="2508691" cy="142271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5759992A-F7C8-4DEF-AFEE-B96A6F38B4F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615056" y="4715308"/>
            <a:ext cx="2027313" cy="128847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441341D4-063C-4097-A285-858172101CD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932304" y="2432245"/>
            <a:ext cx="1392816" cy="199350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D6CE4AB0-B15D-4400-876F-1C399E21243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0220" y="318248"/>
            <a:ext cx="3333750" cy="1428750"/>
          </a:xfrm>
          <a:prstGeom prst="rect">
            <a:avLst/>
          </a:prstGeom>
        </p:spPr>
      </p:pic>
      <p:sp>
        <p:nvSpPr>
          <p:cNvPr id="12" name="Date Placeholder 11">
            <a:extLst>
              <a:ext uri="{FF2B5EF4-FFF2-40B4-BE49-F238E27FC236}">
                <a16:creationId xmlns:a16="http://schemas.microsoft.com/office/drawing/2014/main" xmlns="" id="{D71CAEC0-892E-4CAF-87EB-906F6689B5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 &amp; 5 of November 2017</a:t>
            </a:r>
          </a:p>
        </p:txBody>
      </p:sp>
      <p:sp>
        <p:nvSpPr>
          <p:cNvPr id="20" name="Footer Placeholder 19">
            <a:extLst>
              <a:ext uri="{FF2B5EF4-FFF2-40B4-BE49-F238E27FC236}">
                <a16:creationId xmlns:a16="http://schemas.microsoft.com/office/drawing/2014/main" xmlns="" id="{874AE70B-863A-457D-A64B-EA64FBF12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World Glider Championship 2020</a:t>
            </a:r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xmlns="" id="{286C525B-4329-4C63-AF7C-19281C5377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5951876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  <p:sndAc>
          <p:stSnd>
            <p:snd r:embed="rId9" name="arrow.wav"/>
          </p:stSnd>
        </p:sndAc>
      </p:transition>
    </mc:Choice>
    <mc:Fallback>
      <p:transition spd="slow">
        <p:fade/>
        <p:sndAc>
          <p:stSnd>
            <p:snd r:embed="rId2" name="arrow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64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4AEAFC21-8F07-471E-A13F-576C50FA5454}"/>
              </a:ext>
            </a:extLst>
          </p:cNvPr>
          <p:cNvSpPr txBox="1"/>
          <p:nvPr/>
        </p:nvSpPr>
        <p:spPr>
          <a:xfrm>
            <a:off x="145803" y="2845673"/>
            <a:ext cx="8216319" cy="2031325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 anchor="ctr" anchorCtr="1">
            <a:spAutoFit/>
          </a:bodyPr>
          <a:lstStyle/>
          <a:p>
            <a:r>
              <a:rPr lang="en-GB" dirty="0"/>
              <a:t>By Train:</a:t>
            </a:r>
          </a:p>
          <a:p>
            <a:r>
              <a:rPr lang="en-GB" dirty="0"/>
              <a:t>From Rome Termini Station (main Rome station): a train every hour will take you to get the city in 60 minutes. From Terni station, a shuttle bus will take to the Airfield.</a:t>
            </a:r>
          </a:p>
          <a:p>
            <a:r>
              <a:rPr lang="en-GB" dirty="0"/>
              <a:t>From Milan, Florence, Venice there are fast trains till </a:t>
            </a:r>
            <a:r>
              <a:rPr lang="en-GB" dirty="0" err="1"/>
              <a:t>Orte</a:t>
            </a:r>
            <a:r>
              <a:rPr lang="en-GB" dirty="0"/>
              <a:t> station where you can find connection to Terni.</a:t>
            </a:r>
          </a:p>
          <a:p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92FCB0B8-03A7-4044-9193-6EE7E063145C}"/>
              </a:ext>
            </a:extLst>
          </p:cNvPr>
          <p:cNvSpPr txBox="1"/>
          <p:nvPr/>
        </p:nvSpPr>
        <p:spPr>
          <a:xfrm>
            <a:off x="3726154" y="4938606"/>
            <a:ext cx="8068282" cy="1754326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 anchor="ctr" anchorCtr="1">
            <a:spAutoFit/>
          </a:bodyPr>
          <a:lstStyle/>
          <a:p>
            <a:r>
              <a:rPr lang="en-GB" dirty="0"/>
              <a:t>By Car : From Rome, Milan, Turin, Florence, Naples : take motorway A1 till gate </a:t>
            </a:r>
            <a:r>
              <a:rPr lang="en-GB" dirty="0" err="1"/>
              <a:t>Orte</a:t>
            </a:r>
            <a:r>
              <a:rPr lang="en-GB" dirty="0"/>
              <a:t>. Take the road junction </a:t>
            </a:r>
            <a:r>
              <a:rPr lang="en-GB" dirty="0" err="1"/>
              <a:t>Orte</a:t>
            </a:r>
            <a:r>
              <a:rPr lang="en-GB" dirty="0"/>
              <a:t> -Terni to Terni direction. Follow direction Terni gate, road junction Perugia-Cesena- </a:t>
            </a:r>
            <a:r>
              <a:rPr lang="en-GB" dirty="0" err="1"/>
              <a:t>Flaminia</a:t>
            </a:r>
            <a:r>
              <a:rPr lang="en-GB" dirty="0"/>
              <a:t> industrial Zone; immediate right direction to </a:t>
            </a:r>
            <a:r>
              <a:rPr lang="en-GB" dirty="0" err="1"/>
              <a:t>Flaminia</a:t>
            </a:r>
            <a:r>
              <a:rPr lang="en-GB" dirty="0"/>
              <a:t> Industrial Zone. As soon as out take the road indicating the </a:t>
            </a:r>
            <a:r>
              <a:rPr lang="en-GB" dirty="0" err="1"/>
              <a:t>Center</a:t>
            </a:r>
            <a:r>
              <a:rPr lang="en-GB" dirty="0"/>
              <a:t> of Terni. Going ahead for 1500mt till the left sign indicating the airfield. </a:t>
            </a:r>
            <a:r>
              <a:rPr lang="it-IT" dirty="0"/>
              <a:t>Follow the Airfield sign to the Airport.</a:t>
            </a:r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2AF0EAEA-B320-4184-8017-1D124C5A0EF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6313" y="900222"/>
            <a:ext cx="3218705" cy="184217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A66F23DF-EEFE-416B-9532-CD020A11CC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623543" y="2934234"/>
            <a:ext cx="3218705" cy="180384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18CEE3F9-CCB6-4FBD-A286-2F70517308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643" y="4936861"/>
            <a:ext cx="3120157" cy="163658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73044536-5DCE-433A-BE75-7AE97242B5A5}"/>
              </a:ext>
            </a:extLst>
          </p:cNvPr>
          <p:cNvSpPr txBox="1"/>
          <p:nvPr/>
        </p:nvSpPr>
        <p:spPr>
          <a:xfrm>
            <a:off x="4465983" y="1584499"/>
            <a:ext cx="184731" cy="369332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none" rtlCol="0" anchor="ctr" anchorCtr="1">
            <a:spAutoFit/>
          </a:bodyPr>
          <a:lstStyle/>
          <a:p>
            <a:endParaRPr lang="en-GB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DBCB517E-03B7-4B80-A5A1-C3D26536EED1}"/>
              </a:ext>
            </a:extLst>
          </p:cNvPr>
          <p:cNvSpPr txBox="1"/>
          <p:nvPr/>
        </p:nvSpPr>
        <p:spPr>
          <a:xfrm>
            <a:off x="3726153" y="788227"/>
            <a:ext cx="8068282" cy="2031325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 anchor="ctr" anchorCtr="1">
            <a:spAutoFit/>
          </a:bodyPr>
          <a:lstStyle/>
          <a:p>
            <a:pPr algn="just"/>
            <a:r>
              <a:rPr lang="en-US" dirty="0"/>
              <a:t>By Plane: </a:t>
            </a:r>
          </a:p>
          <a:p>
            <a:pPr algn="just"/>
            <a:r>
              <a:rPr lang="en-GB" dirty="0"/>
              <a:t>Low cost flights from main European cities are available to Perugia,</a:t>
            </a:r>
          </a:p>
          <a:p>
            <a:r>
              <a:rPr lang="en-GB" dirty="0"/>
              <a:t>Rome, Ancona, Florence, Pisa. When specify requested is possible to organize transfers by plane for minimum 4 people. The same transfer by small dedicated bus is a good method to get the airport headquarter of the event.</a:t>
            </a:r>
          </a:p>
          <a:p>
            <a:pPr algn="just"/>
            <a:endParaRPr lang="en-GB" dirty="0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xmlns="" id="{B4F576AF-67E8-415E-8C30-714D7672A4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 &amp; 5 of November 2017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xmlns="" id="{02957130-3A82-4048-81EF-D432046C14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World Glider Championship 2020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xmlns="" id="{9935A5CD-7F2E-45A2-9629-9E29BC8A3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248D9C46-3DE6-4B58-AAFC-2BDCB65F7B98}"/>
              </a:ext>
            </a:extLst>
          </p:cNvPr>
          <p:cNvSpPr txBox="1"/>
          <p:nvPr/>
        </p:nvSpPr>
        <p:spPr>
          <a:xfrm>
            <a:off x="1983373" y="55420"/>
            <a:ext cx="8278230" cy="58477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50800" dist="50800" dir="5400000" algn="ctr" rotWithShape="0">
              <a:srgbClr val="000000">
                <a:alpha val="68000"/>
              </a:srgbClr>
            </a:outerShdw>
          </a:effectLst>
          <a:scene3d>
            <a:camera prst="orthographicFront"/>
            <a:lightRig rig="threePt" dir="t"/>
          </a:scene3d>
          <a:sp3d>
            <a:bevelT prst="relaxedInset"/>
            <a:bevelB prst="relaxedInset"/>
          </a:sp3d>
        </p:spPr>
        <p:txBody>
          <a:bodyPr wrap="square" rtlCol="0" anchor="ctr" anchorCtr="1">
            <a:spAutoFit/>
          </a:bodyPr>
          <a:lstStyle/>
          <a:p>
            <a:pPr algn="ctr"/>
            <a:r>
              <a:rPr lang="en-US" sz="3200" dirty="0"/>
              <a:t>How to get the Airfield Alvaro </a:t>
            </a:r>
            <a:r>
              <a:rPr lang="en-US" sz="3200" dirty="0" err="1"/>
              <a:t>Leonardi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xmlns="" val="1795975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  <p:sndAc>
          <p:stSnd>
            <p:snd r:embed="rId7" name="arrow.wav"/>
          </p:stSnd>
        </p:sndAc>
      </p:transition>
    </mc:Choice>
    <mc:Fallback>
      <p:transition spd="slow">
        <p:fade/>
        <p:sndAc>
          <p:stSnd>
            <p:snd r:embed="rId2" name="arrow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64000"/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xmlns="" id="{39904587-C0C4-488C-BA98-D87A9E3BB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World Glider Championship 2020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3A8854AD-6F10-42B6-939C-4585F3B81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 &amp; 5 of November 2017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2943D825-ABBA-4C5F-AE6F-6090058C9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23017F13-3EE0-42C1-8B02-EFD5B7DFAE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80848" y="98001"/>
            <a:ext cx="10430303" cy="674630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6E3A33DB-B2C7-4A29-AC7E-E66440F7A85D}"/>
              </a:ext>
            </a:extLst>
          </p:cNvPr>
          <p:cNvSpPr/>
          <p:nvPr/>
        </p:nvSpPr>
        <p:spPr>
          <a:xfrm>
            <a:off x="982640" y="0"/>
            <a:ext cx="10222172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glow rad="127000">
              <a:schemeClr val="accent1"/>
            </a:glow>
            <a:outerShdw blurRad="50800" dist="50800" dir="5400000" sx="98000" sy="98000" algn="ctr" rotWithShape="0">
              <a:srgbClr val="000000">
                <a:alpha val="39000"/>
              </a:srgbClr>
            </a:outerShdw>
            <a:reflection stA="0" endPos="0" dist="50800" dir="5400000" sy="-100000" algn="bl" rotWithShape="0"/>
            <a:softEdge rad="838200"/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AIRFIELD ALVARO LEONARDI – TERNI</a:t>
            </a:r>
          </a:p>
        </p:txBody>
      </p:sp>
    </p:spTree>
    <p:extLst>
      <p:ext uri="{BB962C8B-B14F-4D97-AF65-F5344CB8AC3E}">
        <p14:creationId xmlns:p14="http://schemas.microsoft.com/office/powerpoint/2010/main" xmlns="" val="32486608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  <p:sndAc>
          <p:stSnd>
            <p:snd r:embed="rId5" name="arrow.wav"/>
          </p:stSnd>
        </p:sndAc>
      </p:transition>
    </mc:Choice>
    <mc:Fallback>
      <p:transition spd="med">
        <p:fade/>
        <p:sndAc>
          <p:stSnd>
            <p:snd r:embed="rId2" name="arrow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CD4EDC1F-5494-4BD3-9A22-6BA8E16FD4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209" y="2577272"/>
            <a:ext cx="4068693" cy="3690942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E4A3A460-ABDF-449C-A669-4529BC45D5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 &amp; 5 of November 2017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70EF0F3B-F984-45BF-8FFC-B034A5DA8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World Glider Championship 2020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08D23A26-0697-4C80-AB91-ED2436E50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C707A7EA-FEFB-416D-968B-DCDF0E1112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4504" y="3260286"/>
            <a:ext cx="5417678" cy="294945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321AF990-59A0-4627-9A98-F6B045C6A5F2}"/>
              </a:ext>
            </a:extLst>
          </p:cNvPr>
          <p:cNvSpPr txBox="1"/>
          <p:nvPr/>
        </p:nvSpPr>
        <p:spPr>
          <a:xfrm>
            <a:off x="5791200" y="5274806"/>
            <a:ext cx="4267200" cy="36933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50800" dist="50800" dir="5400000" sx="1000" sy="1000" algn="ctr" rotWithShape="0">
              <a:schemeClr val="bg2"/>
            </a:outerShdw>
          </a:effectLst>
        </p:spPr>
        <p:txBody>
          <a:bodyPr wrap="square" rtlCol="0" anchor="ctr" anchorCtr="1">
            <a:spAutoFit/>
          </a:bodyPr>
          <a:lstStyle/>
          <a:p>
            <a:r>
              <a:rPr lang="en-US" dirty="0"/>
              <a:t>Airfield has two landing RUNWAY</a:t>
            </a:r>
            <a:endParaRPr lang="en-GB" dirty="0"/>
          </a:p>
        </p:txBody>
      </p:sp>
      <p:sp>
        <p:nvSpPr>
          <p:cNvPr id="11" name="Cross 10">
            <a:extLst>
              <a:ext uri="{FF2B5EF4-FFF2-40B4-BE49-F238E27FC236}">
                <a16:creationId xmlns:a16="http://schemas.microsoft.com/office/drawing/2014/main" xmlns="" id="{9B66BA83-628A-4C47-A5A7-E1AE082C9C07}"/>
              </a:ext>
            </a:extLst>
          </p:cNvPr>
          <p:cNvSpPr/>
          <p:nvPr/>
        </p:nvSpPr>
        <p:spPr>
          <a:xfrm>
            <a:off x="2026601" y="3709373"/>
            <a:ext cx="730247" cy="675861"/>
          </a:xfrm>
          <a:prstGeom prst="plus">
            <a:avLst>
              <a:gd name="adj" fmla="val 39723"/>
            </a:avLst>
          </a:prstGeom>
          <a:solidFill>
            <a:schemeClr val="bg1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4" name="L-Shape 13">
            <a:extLst>
              <a:ext uri="{FF2B5EF4-FFF2-40B4-BE49-F238E27FC236}">
                <a16:creationId xmlns:a16="http://schemas.microsoft.com/office/drawing/2014/main" xmlns="" id="{A2B1293F-144C-4F98-B0AB-AC96F66F4D3F}"/>
              </a:ext>
            </a:extLst>
          </p:cNvPr>
          <p:cNvSpPr/>
          <p:nvPr/>
        </p:nvSpPr>
        <p:spPr>
          <a:xfrm>
            <a:off x="923110" y="4981303"/>
            <a:ext cx="409302" cy="399079"/>
          </a:xfrm>
          <a:prstGeom prst="corner">
            <a:avLst>
              <a:gd name="adj1" fmla="val 34069"/>
              <a:gd name="adj2" fmla="val 36956"/>
            </a:avLst>
          </a:prstGeom>
          <a:solidFill>
            <a:schemeClr val="bg1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5" name="L-Shape 14">
            <a:extLst>
              <a:ext uri="{FF2B5EF4-FFF2-40B4-BE49-F238E27FC236}">
                <a16:creationId xmlns:a16="http://schemas.microsoft.com/office/drawing/2014/main" xmlns="" id="{F04F301D-8457-422B-BBEB-1D75DCBC96CB}"/>
              </a:ext>
            </a:extLst>
          </p:cNvPr>
          <p:cNvSpPr/>
          <p:nvPr/>
        </p:nvSpPr>
        <p:spPr>
          <a:xfrm rot="5400000">
            <a:off x="923110" y="2860766"/>
            <a:ext cx="409302" cy="399079"/>
          </a:xfrm>
          <a:prstGeom prst="corner">
            <a:avLst>
              <a:gd name="adj1" fmla="val 34069"/>
              <a:gd name="adj2" fmla="val 36956"/>
            </a:avLst>
          </a:prstGeom>
          <a:solidFill>
            <a:schemeClr val="bg1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6" name="L-Shape 15">
            <a:extLst>
              <a:ext uri="{FF2B5EF4-FFF2-40B4-BE49-F238E27FC236}">
                <a16:creationId xmlns:a16="http://schemas.microsoft.com/office/drawing/2014/main" xmlns="" id="{E8ED0627-9FFE-4E48-A7E8-2BFF84070886}"/>
              </a:ext>
            </a:extLst>
          </p:cNvPr>
          <p:cNvSpPr/>
          <p:nvPr/>
        </p:nvSpPr>
        <p:spPr>
          <a:xfrm rot="16200000">
            <a:off x="3400699" y="5022513"/>
            <a:ext cx="409302" cy="399079"/>
          </a:xfrm>
          <a:prstGeom prst="corner">
            <a:avLst>
              <a:gd name="adj1" fmla="val 34069"/>
              <a:gd name="adj2" fmla="val 36956"/>
            </a:avLst>
          </a:prstGeom>
          <a:solidFill>
            <a:schemeClr val="bg1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7" name="L-Shape 16">
            <a:extLst>
              <a:ext uri="{FF2B5EF4-FFF2-40B4-BE49-F238E27FC236}">
                <a16:creationId xmlns:a16="http://schemas.microsoft.com/office/drawing/2014/main" xmlns="" id="{0495FD4F-7223-4E90-A35C-B07B0ACA1C8D}"/>
              </a:ext>
            </a:extLst>
          </p:cNvPr>
          <p:cNvSpPr/>
          <p:nvPr/>
        </p:nvSpPr>
        <p:spPr>
          <a:xfrm rot="10800000">
            <a:off x="3400699" y="2930136"/>
            <a:ext cx="409302" cy="399079"/>
          </a:xfrm>
          <a:prstGeom prst="corner">
            <a:avLst>
              <a:gd name="adj1" fmla="val 34069"/>
              <a:gd name="adj2" fmla="val 36956"/>
            </a:avLst>
          </a:prstGeom>
          <a:solidFill>
            <a:schemeClr val="bg1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8" name="Star: 4 Points 17">
            <a:extLst>
              <a:ext uri="{FF2B5EF4-FFF2-40B4-BE49-F238E27FC236}">
                <a16:creationId xmlns:a16="http://schemas.microsoft.com/office/drawing/2014/main" xmlns="" id="{04436C48-B676-484F-8CE3-2697E4ECA5CF}"/>
              </a:ext>
            </a:extLst>
          </p:cNvPr>
          <p:cNvSpPr/>
          <p:nvPr/>
        </p:nvSpPr>
        <p:spPr>
          <a:xfrm rot="21088862">
            <a:off x="1284581" y="5381163"/>
            <a:ext cx="657992" cy="707455"/>
          </a:xfrm>
          <a:prstGeom prst="star4">
            <a:avLst/>
          </a:prstGeom>
          <a:solidFill>
            <a:srgbClr val="00B0F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8A8C9496-6173-4740-BB0A-E4C423584AE4}"/>
              </a:ext>
            </a:extLst>
          </p:cNvPr>
          <p:cNvSpPr txBox="1"/>
          <p:nvPr/>
        </p:nvSpPr>
        <p:spPr>
          <a:xfrm rot="21053310">
            <a:off x="1371717" y="5068673"/>
            <a:ext cx="300547" cy="369332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 anchor="ctr" anchorCtr="1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N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92A6A67F-D55C-49E3-BEC5-17264058DD68}"/>
              </a:ext>
            </a:extLst>
          </p:cNvPr>
          <p:cNvSpPr txBox="1"/>
          <p:nvPr/>
        </p:nvSpPr>
        <p:spPr>
          <a:xfrm>
            <a:off x="5416719" y="5703961"/>
            <a:ext cx="4914636" cy="36933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 anchor="ctr" anchorCtr="1">
            <a:spAutoFit/>
          </a:bodyPr>
          <a:lstStyle/>
          <a:p>
            <a:r>
              <a:rPr lang="en-US" dirty="0"/>
              <a:t>TWO PERMANENT NOTAM ACTIVE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E0F4AD6C-897B-41FB-81E8-805839F3DEAB}"/>
              </a:ext>
            </a:extLst>
          </p:cNvPr>
          <p:cNvSpPr txBox="1"/>
          <p:nvPr/>
        </p:nvSpPr>
        <p:spPr>
          <a:xfrm>
            <a:off x="2507262" y="-400732"/>
            <a:ext cx="9344419" cy="2862322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 anchorCtr="1">
            <a:spAutoFit/>
          </a:bodyPr>
          <a:lstStyle/>
          <a:p>
            <a:r>
              <a:rPr lang="it-IT" dirty="0"/>
              <a:t>ICAO CODE: LIAA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Coordinate: lat 42° 34’ 24’’ N – long 12° 35’ 04’’ E (42°34, 390’ N 012° 35, 06’ E)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MAIN RUNWAY CONCRETE LENGTH </a:t>
            </a:r>
            <a:r>
              <a:rPr lang="en-GB" dirty="0"/>
              <a:t>900 X 18 WIDE </a:t>
            </a:r>
            <a:r>
              <a:rPr lang="en-GB" dirty="0" err="1"/>
              <a:t>mt</a:t>
            </a:r>
            <a:r>
              <a:rPr lang="en-GB" dirty="0"/>
              <a:t> – TAKE OFF PREVALENT DIRECTION 27 – LANDING PREV DIR 09 – AVALABLE FOR MTOW 5.700 </a:t>
            </a:r>
            <a:r>
              <a:rPr lang="en-GB" dirty="0" smtClean="0"/>
              <a:t>Kg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Secondary grass runway 500 </a:t>
            </a:r>
            <a:r>
              <a:rPr lang="en-GB" dirty="0" err="1" smtClean="0"/>
              <a:t>mt</a:t>
            </a:r>
            <a:r>
              <a:rPr lang="en-GB" dirty="0" smtClean="0"/>
              <a:t> x 20 </a:t>
            </a:r>
            <a:r>
              <a:rPr lang="en-GB" dirty="0" err="1" smtClean="0"/>
              <a:t>mt</a:t>
            </a:r>
            <a:r>
              <a:rPr lang="en-GB" dirty="0" smtClean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H</a:t>
            </a:r>
            <a:r>
              <a:rPr lang="en-GB" dirty="0" smtClean="0"/>
              <a:t>angar for gliders capabilities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THIS AIRFIELD CAN ACCEPT THIS TUPE OF TRAFFIC: General Aviation, Air taxis, Assistance (Red Cross, Civil Protection, Police), Flying school, Gliding, Ultra-light, Parachuting, Hot-Air Balloons.</a:t>
            </a:r>
          </a:p>
          <a:p>
            <a:r>
              <a:rPr lang="en-GB" dirty="0"/>
              <a:t> </a:t>
            </a:r>
          </a:p>
        </p:txBody>
      </p:sp>
      <p:sp>
        <p:nvSpPr>
          <p:cNvPr id="7" name="Arrow: Curved Down 6">
            <a:extLst>
              <a:ext uri="{FF2B5EF4-FFF2-40B4-BE49-F238E27FC236}">
                <a16:creationId xmlns:a16="http://schemas.microsoft.com/office/drawing/2014/main" xmlns="" id="{DB2E2AE9-DB53-43B0-B15F-B620D533DB81}"/>
              </a:ext>
            </a:extLst>
          </p:cNvPr>
          <p:cNvSpPr/>
          <p:nvPr/>
        </p:nvSpPr>
        <p:spPr>
          <a:xfrm flipH="1">
            <a:off x="2197289" y="2881181"/>
            <a:ext cx="4230807" cy="1294710"/>
          </a:xfrm>
          <a:prstGeom prst="curvedDownArrow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AFF2B15E-DDF3-4C86-A846-6929D0FDB1D4}"/>
              </a:ext>
            </a:extLst>
          </p:cNvPr>
          <p:cNvSpPr/>
          <p:nvPr/>
        </p:nvSpPr>
        <p:spPr>
          <a:xfrm>
            <a:off x="110865" y="227817"/>
            <a:ext cx="2248022" cy="107721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glow rad="127000">
              <a:schemeClr val="accent1"/>
            </a:glow>
            <a:outerShdw blurRad="50800" dist="50800" dir="5400000" sx="98000" sy="98000" algn="ctr" rotWithShape="0">
              <a:srgbClr val="000000">
                <a:alpha val="39000"/>
              </a:srgbClr>
            </a:outerShdw>
            <a:reflection stA="0" endPos="0" dist="50800" dir="5400000" sy="-100000" algn="bl" rotWithShape="0"/>
            <a:softEdge rad="838200"/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AIRFIELD</a:t>
            </a:r>
          </a:p>
          <a:p>
            <a:pPr algn="ctr"/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LIAA</a:t>
            </a:r>
          </a:p>
        </p:txBody>
      </p:sp>
    </p:spTree>
    <p:extLst>
      <p:ext uri="{BB962C8B-B14F-4D97-AF65-F5344CB8AC3E}">
        <p14:creationId xmlns:p14="http://schemas.microsoft.com/office/powerpoint/2010/main" xmlns="" val="241370055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  <p:sndAc>
          <p:stSnd>
            <p:snd r:embed="rId6" name="arrow.wav"/>
          </p:stSnd>
        </p:sndAc>
      </p:transition>
    </mc:Choice>
    <mc:Fallback>
      <p:transition spd="slow">
        <p:fade/>
        <p:sndAc>
          <p:stSnd>
            <p:snd r:embed="rId2" name="arrow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E4A3A460-ABDF-449C-A669-4529BC45D5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 &amp; 5 of November 2017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70EF0F3B-F984-45BF-8FFC-B034A5DA8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World Glider Championship 2020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08D23A26-0697-4C80-AB91-ED2436E50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18" name="Star: 4 Points 17">
            <a:extLst>
              <a:ext uri="{FF2B5EF4-FFF2-40B4-BE49-F238E27FC236}">
                <a16:creationId xmlns:a16="http://schemas.microsoft.com/office/drawing/2014/main" xmlns="" id="{04436C48-B676-484F-8CE3-2697E4ECA5CF}"/>
              </a:ext>
            </a:extLst>
          </p:cNvPr>
          <p:cNvSpPr/>
          <p:nvPr/>
        </p:nvSpPr>
        <p:spPr>
          <a:xfrm rot="21088862">
            <a:off x="1284581" y="5381163"/>
            <a:ext cx="657992" cy="707455"/>
          </a:xfrm>
          <a:prstGeom prst="star4">
            <a:avLst/>
          </a:prstGeom>
          <a:solidFill>
            <a:srgbClr val="00B0F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8A8C9496-6173-4740-BB0A-E4C423584AE4}"/>
              </a:ext>
            </a:extLst>
          </p:cNvPr>
          <p:cNvSpPr txBox="1"/>
          <p:nvPr/>
        </p:nvSpPr>
        <p:spPr>
          <a:xfrm rot="21053310">
            <a:off x="1371717" y="5068673"/>
            <a:ext cx="300547" cy="369332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 anchor="ctr" anchorCtr="1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N</a:t>
            </a: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3912" y="414337"/>
            <a:ext cx="10058400" cy="5751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6622059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  <p:sndAc>
          <p:stSnd>
            <p:snd r:embed="rId5" name="arrow.wav"/>
          </p:stSnd>
        </p:sndAc>
      </p:transition>
    </mc:Choice>
    <mc:Fallback>
      <p:transition spd="slow">
        <p:fade/>
        <p:sndAc>
          <p:stSnd>
            <p:snd r:embed="rId2" name="arrow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print">
            <a:alphaModFix amt="56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xmlns="" id="{8E1A354C-9B70-42A1-B2CB-F1C47C7C0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World Glider Championship 2020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880D3B16-558B-40EC-8136-B923C10D4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 &amp; 5 of November 2017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598EA01-D567-4D38-9B2F-8C302DC75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8290DA0E-C1CA-43BB-81F9-9A2D534D2B7B}"/>
              </a:ext>
            </a:extLst>
          </p:cNvPr>
          <p:cNvSpPr txBox="1"/>
          <p:nvPr/>
        </p:nvSpPr>
        <p:spPr>
          <a:xfrm>
            <a:off x="190545" y="1342914"/>
            <a:ext cx="3780430" cy="461665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 anchor="ctr" anchorCtr="1">
            <a:spAutoFit/>
          </a:bodyPr>
          <a:lstStyle/>
          <a:p>
            <a:r>
              <a:rPr lang="en-US" sz="2400" dirty="0">
                <a:solidFill>
                  <a:srgbClr val="00B0F0"/>
                </a:solidFill>
              </a:rPr>
              <a:t>PLAN &amp; EVENTS</a:t>
            </a:r>
            <a:endParaRPr lang="en-GB" sz="2400" dirty="0">
              <a:solidFill>
                <a:srgbClr val="00B0F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57EF8FE-C439-4DBF-A5B0-C9B98A630B12}"/>
              </a:ext>
            </a:extLst>
          </p:cNvPr>
          <p:cNvSpPr txBox="1"/>
          <p:nvPr/>
        </p:nvSpPr>
        <p:spPr>
          <a:xfrm>
            <a:off x="198783" y="1990445"/>
            <a:ext cx="11692835" cy="4431983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 anchor="ctr" anchorCtr="1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INTERNATIONAL TEST ON THE AIRFIELD CAN BE DONE DURING 2019;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TRAINING BASED ON TERNI AIRFIELD AND/OR ALTERNATIVE AIRPORT “ALFINA – CASTEL VISCARDO WILL BE POSSIBLE FROM 1</a:t>
            </a:r>
            <a:r>
              <a:rPr lang="en-US" sz="2800" baseline="30000" dirty="0"/>
              <a:t>st</a:t>
            </a:r>
            <a:r>
              <a:rPr lang="en-US" sz="2800" dirty="0"/>
              <a:t> of JULY 2020;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ALFINA AIRFIELD – BASE OF THE ITALIAN AEROBATIC TEAM IS ALWAYS AVAIALBLE FOR TRAINING PROPERLY PLANNED;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0000"/>
                </a:solidFill>
              </a:rPr>
              <a:t>CHAMPIONSHIP PROPOSAL DATE – FROM 27</a:t>
            </a:r>
            <a:r>
              <a:rPr lang="en-US" sz="2800" baseline="30000" dirty="0">
                <a:solidFill>
                  <a:srgbClr val="FF0000"/>
                </a:solidFill>
              </a:rPr>
              <a:t>th</a:t>
            </a:r>
            <a:r>
              <a:rPr lang="en-US" sz="2800" dirty="0">
                <a:solidFill>
                  <a:srgbClr val="FF0000"/>
                </a:solidFill>
              </a:rPr>
              <a:t> of JULY to 9</a:t>
            </a:r>
            <a:r>
              <a:rPr lang="en-US" sz="2800" baseline="30000" dirty="0">
                <a:solidFill>
                  <a:srgbClr val="FF0000"/>
                </a:solidFill>
              </a:rPr>
              <a:t>TH</a:t>
            </a:r>
            <a:r>
              <a:rPr lang="en-US" sz="2800" dirty="0">
                <a:solidFill>
                  <a:srgbClr val="FF0000"/>
                </a:solidFill>
              </a:rPr>
              <a:t> of AUGUST 2020.  </a:t>
            </a:r>
            <a:endParaRPr lang="en-GB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518951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  <p:sndAc>
          <p:stSnd>
            <p:snd r:embed="rId4" name="arrow.wav"/>
          </p:stSnd>
        </p:sndAc>
      </p:transition>
    </mc:Choice>
    <mc:Fallback>
      <p:transition spd="med">
        <p:fade/>
        <p:sndAc>
          <p:stSnd>
            <p:snd r:embed="rId2" name="arrow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print">
            <a:alphaModFix amt="56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xmlns="" id="{8E1A354C-9B70-42A1-B2CB-F1C47C7C0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World Glider Championship 2020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880D3B16-558B-40EC-8136-B923C10D4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 &amp; 5 of November 2017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598EA01-D567-4D38-9B2F-8C302DC75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8290DA0E-C1CA-43BB-81F9-9A2D534D2B7B}"/>
              </a:ext>
            </a:extLst>
          </p:cNvPr>
          <p:cNvSpPr txBox="1"/>
          <p:nvPr/>
        </p:nvSpPr>
        <p:spPr>
          <a:xfrm>
            <a:off x="190545" y="1342914"/>
            <a:ext cx="3780430" cy="461665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 anchor="ctr" anchorCtr="1">
            <a:spAutoFit/>
          </a:bodyPr>
          <a:lstStyle/>
          <a:p>
            <a:r>
              <a:rPr lang="en-US" sz="2400" dirty="0" smtClean="0">
                <a:solidFill>
                  <a:srgbClr val="00B0F0"/>
                </a:solidFill>
              </a:rPr>
              <a:t>FEES</a:t>
            </a:r>
            <a:endParaRPr lang="en-GB" sz="2400" dirty="0">
              <a:solidFill>
                <a:srgbClr val="00B0F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57EF8FE-C439-4DBF-A5B0-C9B98A630B12}"/>
              </a:ext>
            </a:extLst>
          </p:cNvPr>
          <p:cNvSpPr txBox="1"/>
          <p:nvPr/>
        </p:nvSpPr>
        <p:spPr>
          <a:xfrm>
            <a:off x="198783" y="1990446"/>
            <a:ext cx="11692835" cy="4431983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 anchor="ctr" anchorCtr="1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Registration competitors : € 750,00;( the entry fees doesn’t include the </a:t>
            </a:r>
            <a:r>
              <a:rPr lang="en-US" sz="2800" dirty="0" err="1" smtClean="0"/>
              <a:t>expensives</a:t>
            </a:r>
            <a:r>
              <a:rPr lang="en-US" sz="2800" dirty="0" smtClean="0"/>
              <a:t> of </a:t>
            </a:r>
            <a:r>
              <a:rPr lang="en-US" sz="2800" dirty="0" err="1" smtClean="0"/>
              <a:t>accomodation</a:t>
            </a:r>
            <a:r>
              <a:rPr lang="en-US" sz="2800" dirty="0" smtClean="0"/>
              <a:t>, meals or towing services)</a:t>
            </a: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Team Members : € 300,00;</a:t>
            </a: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Family Members : free;</a:t>
            </a: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Competition towing fee to 1250 </a:t>
            </a:r>
            <a:r>
              <a:rPr lang="en-US" sz="2800" dirty="0" err="1" smtClean="0"/>
              <a:t>mt</a:t>
            </a:r>
            <a:r>
              <a:rPr lang="en-US" sz="2800" dirty="0" smtClean="0"/>
              <a:t> : € 65,00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 Registrations and towing costs may be lower in function of sponsor availability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err="1" smtClean="0"/>
              <a:t>Meteo</a:t>
            </a:r>
            <a:r>
              <a:rPr lang="en-US" sz="2800" dirty="0" smtClean="0"/>
              <a:t> forecast will be offered by </a:t>
            </a:r>
            <a:r>
              <a:rPr lang="en-US" sz="2800" dirty="0" err="1" smtClean="0"/>
              <a:t>Aeronautica</a:t>
            </a:r>
            <a:r>
              <a:rPr lang="en-US" sz="2800" dirty="0" smtClean="0"/>
              <a:t> </a:t>
            </a:r>
            <a:r>
              <a:rPr lang="en-US" sz="2800" dirty="0" err="1" smtClean="0"/>
              <a:t>Militare</a:t>
            </a:r>
            <a:r>
              <a:rPr lang="en-US" sz="2800" dirty="0" smtClean="0"/>
              <a:t> </a:t>
            </a:r>
            <a:r>
              <a:rPr lang="en-US" sz="2800" dirty="0" err="1" smtClean="0"/>
              <a:t>Italiana</a:t>
            </a:r>
            <a:r>
              <a:rPr lang="en-US" sz="2800" dirty="0" smtClean="0"/>
              <a:t> ( Italian Air Force)  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xmlns="" val="36509806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  <p:sndAc>
          <p:stSnd>
            <p:snd r:embed="rId4" name="arrow.wav"/>
          </p:stSnd>
        </p:sndAc>
      </p:transition>
    </mc:Choice>
    <mc:Fallback>
      <p:transition spd="med">
        <p:fade/>
        <p:sndAc>
          <p:stSnd>
            <p:snd r:embed="rId2" name="arrow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alphaModFix amt="56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xmlns="" id="{847426CF-5946-41F7-9636-CC2CFBC00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World Glider Championship 2020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1214E938-0D66-4C37-8E02-6237AFC567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 &amp; 5 of November 2017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C0147C8A-8FE7-4503-89B4-AF6C6063D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48B9EDF5-F374-48BD-AE56-80C9C5889E11}"/>
              </a:ext>
            </a:extLst>
          </p:cNvPr>
          <p:cNvSpPr/>
          <p:nvPr/>
        </p:nvSpPr>
        <p:spPr>
          <a:xfrm>
            <a:off x="2400852" y="5064858"/>
            <a:ext cx="7390296" cy="107721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glow rad="127000">
              <a:schemeClr val="accent1"/>
            </a:glow>
            <a:outerShdw blurRad="50800" dist="50800" dir="5400000" sx="98000" sy="98000" algn="ctr" rotWithShape="0">
              <a:srgbClr val="000000">
                <a:alpha val="39000"/>
              </a:srgbClr>
            </a:outerShdw>
            <a:reflection stA="0" endPos="0" dist="50800" dir="5400000" sy="-100000" algn="bl" rotWithShape="0"/>
            <a:softEdge rad="838200"/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Thanks for the attention, from Italian Aerobatic Team !</a:t>
            </a:r>
            <a:endParaRPr lang="en-US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140289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theme1.xml><?xml version="1.0" encoding="utf-8"?>
<a:theme xmlns:a="http://schemas.openxmlformats.org/drawingml/2006/main" name="Ocean design templa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>
    <a:spDef>
      <a:spPr/>
      <a:bodyPr rtlCol="0" anchor="ctr"/>
      <a:lstStyle>
        <a:defPPr algn="ctr">
          <a:defRPr dirty="0"/>
        </a:defPPr>
      </a:lstStyle>
      <a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  <a:txDef>
      <a:spPr>
        <a:noFill/>
        <a:ln>
          <a:solidFill>
            <a:schemeClr val="accent1">
              <a:lumMod val="20000"/>
              <a:lumOff val="80000"/>
            </a:schemeClr>
          </a:solidFill>
        </a:ln>
      </a:spPr>
      <a:bodyPr wrap="square" rtlCol="0" anchor="ctr" anchorCtr="1">
        <a:spAutoFit/>
      </a:bodyPr>
      <a:lstStyle>
        <a:defPPr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Ocean design template.potx" id="{466E1E68-C1A8-4BB0-BC55-494FA3A4D8AF}" vid="{0F04AA04-35D5-4457-B275-01E58ADDD78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ED6C63E-22D9-40FD-AF90-6F5632A4309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8DC6412-8CE7-4C8A-96E9-2669F16D17E8}">
  <ds:schemaRefs>
    <ds:schemaRef ds:uri="http://purl.org/dc/terms/"/>
    <ds:schemaRef ds:uri="http://purl.org/dc/elements/1.1/"/>
    <ds:schemaRef ds:uri="http://schemas.openxmlformats.org/package/2006/metadata/core-properties"/>
    <ds:schemaRef ds:uri="http://www.w3.org/XML/1998/namespace"/>
    <ds:schemaRef ds:uri="http://schemas.microsoft.com/office/2006/documentManagement/types"/>
    <ds:schemaRef ds:uri="http://purl.org/dc/dcmitype/"/>
    <ds:schemaRef ds:uri="http://schemas.microsoft.com/office/2006/metadata/properties"/>
    <ds:schemaRef ds:uri="http://schemas.microsoft.com/office/infopath/2007/PartnerControls"/>
    <ds:schemaRef ds:uri="40262f94-9f35-4ac3-9a90-690165a166b7"/>
    <ds:schemaRef ds:uri="a4f35948-e619-41b3-aa29-22878b09cfd2"/>
  </ds:schemaRefs>
</ds:datastoreItem>
</file>

<file path=customXml/itemProps3.xml><?xml version="1.0" encoding="utf-8"?>
<ds:datastoreItem xmlns:ds="http://schemas.openxmlformats.org/officeDocument/2006/customXml" ds:itemID="{CF195433-C13C-4992-BB9A-17B0DB253FA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Ocean design template</Template>
  <TotalTime>1000</TotalTime>
  <Words>845</Words>
  <Application>Microsoft Office PowerPoint</Application>
  <PresentationFormat>Personalizzato</PresentationFormat>
  <Paragraphs>109</Paragraphs>
  <Slides>11</Slides>
  <Notes>1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  <vt:variant>
        <vt:lpstr>Presentazioni personalizzate</vt:lpstr>
      </vt:variant>
      <vt:variant>
        <vt:i4>2</vt:i4>
      </vt:variant>
    </vt:vector>
  </HeadingPairs>
  <TitlesOfParts>
    <vt:vector size="14" baseType="lpstr">
      <vt:lpstr>Ocean design template</vt:lpstr>
      <vt:lpstr>  World aerobatic glider championship 2020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Custom Show 1</vt:lpstr>
      <vt:lpstr>Custom Show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World aerobatic glider championship 2020</dc:title>
  <dc:creator>Flaborea Luca</dc:creator>
  <cp:lastModifiedBy>Pity</cp:lastModifiedBy>
  <cp:revision>93</cp:revision>
  <dcterms:created xsi:type="dcterms:W3CDTF">2017-10-30T18:48:48Z</dcterms:created>
  <dcterms:modified xsi:type="dcterms:W3CDTF">2017-11-06T17:07:45Z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74065000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