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8"/>
  </p:notesMasterIdLst>
  <p:sldIdLst>
    <p:sldId id="293" r:id="rId3"/>
    <p:sldId id="280" r:id="rId4"/>
    <p:sldId id="276" r:id="rId5"/>
    <p:sldId id="277" r:id="rId6"/>
    <p:sldId id="278" r:id="rId7"/>
    <p:sldId id="273" r:id="rId8"/>
    <p:sldId id="287" r:id="rId9"/>
    <p:sldId id="288" r:id="rId10"/>
    <p:sldId id="289" r:id="rId11"/>
    <p:sldId id="286" r:id="rId12"/>
    <p:sldId id="290" r:id="rId13"/>
    <p:sldId id="274" r:id="rId14"/>
    <p:sldId id="291" r:id="rId15"/>
    <p:sldId id="283" r:id="rId16"/>
    <p:sldId id="292" r:id="rId17"/>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521415D9-36F7-43E2-AB2F-B90AF26B5E84}">
      <p14:sectionLst xmlns:p14="http://schemas.microsoft.com/office/powerpoint/2010/main">
        <p14:section name="Sezione predefinita" id="{47216488-AB1D-4379-B719-BCDFBEA4838F}">
          <p14:sldIdLst>
            <p14:sldId id="293"/>
          </p14:sldIdLst>
        </p14:section>
        <p14:section name="Sezione senza titolo" id="{E881104B-AEDE-4D59-A42B-24E27FAA4DA8}">
          <p14:sldIdLst>
            <p14:sldId id="280"/>
            <p14:sldId id="276"/>
            <p14:sldId id="277"/>
            <p14:sldId id="278"/>
            <p14:sldId id="273"/>
            <p14:sldId id="287"/>
            <p14:sldId id="288"/>
            <p14:sldId id="289"/>
            <p14:sldId id="286"/>
            <p14:sldId id="290"/>
            <p14:sldId id="274"/>
            <p14:sldId id="291"/>
            <p14:sldId id="283"/>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1"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2"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3"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4"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5"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6"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7"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8"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59"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0"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1"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2" name="Text Box 1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3" name="Text Box 1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064" name="Text Box 15"/>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2" name="Rectangle 16"/>
          <p:cNvSpPr>
            <a:spLocks noGrp="1" noChangeArrowheads="1"/>
          </p:cNvSpPr>
          <p:nvPr>
            <p:ph type="body"/>
          </p:nvPr>
        </p:nvSpPr>
        <p:spPr bwMode="auto">
          <a:xfrm>
            <a:off x="914400" y="4343400"/>
            <a:ext cx="50117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noProof="0"/>
          </a:p>
        </p:txBody>
      </p:sp>
      <p:sp>
        <p:nvSpPr>
          <p:cNvPr id="2066" name="Text Box 17"/>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3" name="Text Box 18"/>
          <p:cNvSpPr txBox="1">
            <a:spLocks noChangeArrowheads="1"/>
          </p:cNvSpPr>
          <p:nvPr/>
        </p:nvSpPr>
        <p:spPr bwMode="auto">
          <a:xfrm>
            <a:off x="3886200" y="8877300"/>
            <a:ext cx="2971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Microsoft YaHei" panose="020B0503020204020204" pitchFamily="34" charset="-122"/>
              </a:defRPr>
            </a:lvl9pPr>
          </a:lstStyle>
          <a:p>
            <a:pPr algn="r">
              <a:lnSpc>
                <a:spcPct val="95000"/>
              </a:lnSpc>
              <a:buSzPct val="100000"/>
              <a:defRPr/>
            </a:pPr>
            <a:fld id="{AC4EA967-BC34-438A-B878-BD11B695FCD4}" type="slidenum">
              <a:rPr lang="en-GB" sz="1200" smtClean="0">
                <a:solidFill>
                  <a:srgbClr val="000000"/>
                </a:solidFill>
              </a:rPr>
              <a:pPr algn="r">
                <a:lnSpc>
                  <a:spcPct val="95000"/>
                </a:lnSpc>
                <a:buSzPct val="100000"/>
                <a:defRPr/>
              </a:pPr>
              <a:t>‹N›</a:t>
            </a:fld>
            <a:endParaRPr lang="en-GB" sz="1200">
              <a:solidFill>
                <a:srgbClr val="000000"/>
              </a:solidFill>
            </a:endParaRPr>
          </a:p>
        </p:txBody>
      </p:sp>
      <p:sp>
        <p:nvSpPr>
          <p:cNvPr id="2068" name="Rectangle 19"/>
          <p:cNvSpPr>
            <a:spLocks noGrp="1" noRot="1" noChangeAspect="1" noChangeArrowheads="1"/>
          </p:cNvSpPr>
          <p:nvPr>
            <p:ph type="sldImg"/>
          </p:nvPr>
        </p:nvSpPr>
        <p:spPr bwMode="auto">
          <a:xfrm>
            <a:off x="1143000" y="695325"/>
            <a:ext cx="4554538" cy="341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Tree>
    <p:extLst>
      <p:ext uri="{BB962C8B-B14F-4D97-AF65-F5344CB8AC3E}">
        <p14:creationId xmlns:p14="http://schemas.microsoft.com/office/powerpoint/2010/main" val="250452966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86208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266364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17468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54082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78681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383081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65558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37552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5469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3636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63837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49386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111395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143125" y="695325"/>
            <a:ext cx="257175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
        <p:nvSpPr>
          <p:cNvPr id="4099" name="Text Box 2"/>
          <p:cNvSpPr txBox="1">
            <a:spLocks noChangeArrowheads="1"/>
          </p:cNvSpPr>
          <p:nvPr/>
        </p:nvSpPr>
        <p:spPr bwMode="auto">
          <a:xfrm>
            <a:off x="914400" y="4343400"/>
            <a:ext cx="502285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solidFill>
                <a:srgbClr val="FFFFFF"/>
              </a:solidFill>
            </a:endParaRPr>
          </a:p>
        </p:txBody>
      </p:sp>
    </p:spTree>
    <p:extLst>
      <p:ext uri="{BB962C8B-B14F-4D97-AF65-F5344CB8AC3E}">
        <p14:creationId xmlns:p14="http://schemas.microsoft.com/office/powerpoint/2010/main" val="90792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66782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032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0813" y="463550"/>
            <a:ext cx="1938337" cy="57419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62613" cy="57419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4638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11963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70160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113137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80545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9709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818928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79047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82188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59615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040052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390876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4152521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46268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1590751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201364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96825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2156813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extLst>
      <p:ext uri="{BB962C8B-B14F-4D97-AF65-F5344CB8AC3E}">
        <p14:creationId xmlns:p14="http://schemas.microsoft.com/office/powerpoint/2010/main" val="323985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063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0475" cy="4224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8675" y="1981200"/>
            <a:ext cx="3800475" cy="4224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75774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3133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98708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83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57832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82166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1027"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it-IT"/>
          </a:p>
        </p:txBody>
      </p:sp>
      <p:sp>
        <p:nvSpPr>
          <p:cNvPr id="1028" name="Rectangle 3"/>
          <p:cNvSpPr>
            <a:spLocks noGrp="1" noChangeArrowheads="1"/>
          </p:cNvSpPr>
          <p:nvPr>
            <p:ph type="title"/>
          </p:nvPr>
        </p:nvSpPr>
        <p:spPr bwMode="auto">
          <a:xfrm>
            <a:off x="685800" y="463550"/>
            <a:ext cx="7753350"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t>Fai clic per modificare il formato del testo del titolo</a:t>
            </a:r>
          </a:p>
        </p:txBody>
      </p:sp>
      <p:sp>
        <p:nvSpPr>
          <p:cNvPr id="1029" name="Rectangle 4"/>
          <p:cNvSpPr>
            <a:spLocks noGrp="1" noChangeArrowheads="1"/>
          </p:cNvSpPr>
          <p:nvPr>
            <p:ph type="body" idx="1"/>
          </p:nvPr>
        </p:nvSpPr>
        <p:spPr bwMode="auto">
          <a:xfrm>
            <a:off x="685800" y="1981200"/>
            <a:ext cx="7753350"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t>Fai clic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1" fontAlgn="base" hangingPunct="1">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anose="02020603050405020304" pitchFamily="18" charset="0"/>
        <a:defRPr sz="2400" b="1" i="1"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11/16/2022</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‹N›</a:t>
            </a:fld>
            <a:endParaRPr lang="en-US" dirty="0"/>
          </a:p>
        </p:txBody>
      </p:sp>
    </p:spTree>
    <p:extLst>
      <p:ext uri="{BB962C8B-B14F-4D97-AF65-F5344CB8AC3E}">
        <p14:creationId xmlns:p14="http://schemas.microsoft.com/office/powerpoint/2010/main" val="9812264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F21B5EDC-5485-4264-891C-5B291E5397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xmlns="" id="{E7ADA758-6D6A-4E4E-88F7-1B5038A0E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3867"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xmlns="" id="{96D7C53C-B0E3-427C-B58C-BBF279079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805532" y="805533"/>
            <a:ext cx="6858001" cy="5246939"/>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sp>
      <p:sp>
        <p:nvSpPr>
          <p:cNvPr id="3" name="Sottotitolo 2">
            <a:extLst>
              <a:ext uri="{FF2B5EF4-FFF2-40B4-BE49-F238E27FC236}">
                <a16:creationId xmlns:a16="http://schemas.microsoft.com/office/drawing/2014/main" xmlns="" id="{7747B5C5-3F2C-B497-1CA3-B55BC6DE13A8}"/>
              </a:ext>
            </a:extLst>
          </p:cNvPr>
          <p:cNvSpPr>
            <a:spLocks noGrp="1"/>
          </p:cNvSpPr>
          <p:nvPr>
            <p:ph type="subTitle" idx="1"/>
          </p:nvPr>
        </p:nvSpPr>
        <p:spPr>
          <a:xfrm>
            <a:off x="5340420" y="1041023"/>
            <a:ext cx="3553564" cy="4360606"/>
          </a:xfrm>
        </p:spPr>
        <p:txBody>
          <a:bodyPr anchor="ctr">
            <a:normAutofit/>
          </a:bodyPr>
          <a:lstStyle/>
          <a:p>
            <a:endParaRPr lang="it-IT" sz="2100" b="1" dirty="0">
              <a:solidFill>
                <a:schemeClr val="tx1"/>
              </a:solidFill>
              <a:latin typeface="Arial" panose="020B0604020202020204" pitchFamily="34" charset="0"/>
              <a:cs typeface="Arial" panose="020B0604020202020204" pitchFamily="34" charset="0"/>
            </a:endParaRPr>
          </a:p>
          <a:p>
            <a:r>
              <a:rPr lang="it-IT" sz="2100" b="1" dirty="0">
                <a:solidFill>
                  <a:schemeClr val="tx1"/>
                </a:solidFill>
                <a:latin typeface="Arial" panose="020B0604020202020204" pitchFamily="34" charset="0"/>
                <a:cs typeface="Arial" panose="020B0604020202020204" pitchFamily="34" charset="0"/>
              </a:rPr>
              <a:t>2 TECNOLOGIA MECCANICA</a:t>
            </a:r>
          </a:p>
          <a:p>
            <a:r>
              <a:rPr lang="it-IT" sz="2100" b="1" dirty="0">
                <a:solidFill>
                  <a:schemeClr val="tx1"/>
                </a:solidFill>
                <a:latin typeface="Arial" panose="020B0604020202020204" pitchFamily="34" charset="0"/>
                <a:cs typeface="Arial" panose="020B0604020202020204" pitchFamily="34" charset="0"/>
              </a:rPr>
              <a:t>CAPITOLO 3 </a:t>
            </a:r>
          </a:p>
          <a:p>
            <a:endParaRPr lang="it-IT" sz="2100" dirty="0">
              <a:solidFill>
                <a:schemeClr val="tx1"/>
              </a:solidFill>
            </a:endParaRPr>
          </a:p>
        </p:txBody>
      </p:sp>
      <p:sp>
        <p:nvSpPr>
          <p:cNvPr id="2" name="Titolo 1">
            <a:extLst>
              <a:ext uri="{FF2B5EF4-FFF2-40B4-BE49-F238E27FC236}">
                <a16:creationId xmlns:a16="http://schemas.microsoft.com/office/drawing/2014/main" xmlns="" id="{3C2DFE07-904A-388D-85B1-A6867BAB1501}"/>
              </a:ext>
            </a:extLst>
          </p:cNvPr>
          <p:cNvSpPr>
            <a:spLocks noGrp="1"/>
          </p:cNvSpPr>
          <p:nvPr>
            <p:ph type="ctrTitle"/>
          </p:nvPr>
        </p:nvSpPr>
        <p:spPr>
          <a:xfrm>
            <a:off x="515374" y="1288125"/>
            <a:ext cx="4216188" cy="4360606"/>
          </a:xfrm>
        </p:spPr>
        <p:txBody>
          <a:bodyPr anchor="ctr">
            <a:normAutofit/>
          </a:bodyPr>
          <a:lstStyle/>
          <a:p>
            <a:r>
              <a:rPr lang="it-IT" sz="4400" dirty="0">
                <a:solidFill>
                  <a:schemeClr val="bg1"/>
                </a:solidFill>
              </a:rPr>
              <a:t>PROCESSI TECNOLOGICI</a:t>
            </a:r>
          </a:p>
        </p:txBody>
      </p:sp>
      <p:pic>
        <p:nvPicPr>
          <p:cNvPr id="5" name="Elemento grafico 4" descr="Martello pneumatico contorno">
            <a:extLst>
              <a:ext uri="{FF2B5EF4-FFF2-40B4-BE49-F238E27FC236}">
                <a16:creationId xmlns:a16="http://schemas.microsoft.com/office/drawing/2014/main" xmlns="" id="{CFCC267F-7F35-A9F5-5421-0BBA058A27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12062" y="3468428"/>
            <a:ext cx="914400" cy="914400"/>
          </a:xfrm>
          <a:prstGeom prst="rect">
            <a:avLst/>
          </a:prstGeom>
        </p:spPr>
      </p:pic>
      <p:pic>
        <p:nvPicPr>
          <p:cNvPr id="7" name="Elemento grafico 6" descr="Martello pneumatico con riempimento a tinta unita">
            <a:extLst>
              <a:ext uri="{FF2B5EF4-FFF2-40B4-BE49-F238E27FC236}">
                <a16:creationId xmlns:a16="http://schemas.microsoft.com/office/drawing/2014/main" xmlns="" id="{7EC7F4D0-40B7-F3E4-D5A7-245BDD71C9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73788" y="3170190"/>
            <a:ext cx="914400" cy="914400"/>
          </a:xfrm>
          <a:prstGeom prst="rect">
            <a:avLst/>
          </a:prstGeom>
        </p:spPr>
      </p:pic>
      <p:pic>
        <p:nvPicPr>
          <p:cNvPr id="11" name="Elemento grafico 10" descr="Martello contorno">
            <a:extLst>
              <a:ext uri="{FF2B5EF4-FFF2-40B4-BE49-F238E27FC236}">
                <a16:creationId xmlns:a16="http://schemas.microsoft.com/office/drawing/2014/main" xmlns="" id="{97701501-4A40-AF46-4A97-41EE515389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697662" y="4793354"/>
            <a:ext cx="914400" cy="914400"/>
          </a:xfrm>
          <a:prstGeom prst="rect">
            <a:avLst/>
          </a:prstGeom>
        </p:spPr>
      </p:pic>
      <p:pic>
        <p:nvPicPr>
          <p:cNvPr id="15" name="Elemento grafico 14" descr="Martello con riempimento a tinta unita">
            <a:extLst>
              <a:ext uri="{FF2B5EF4-FFF2-40B4-BE49-F238E27FC236}">
                <a16:creationId xmlns:a16="http://schemas.microsoft.com/office/drawing/2014/main" xmlns="" id="{CBD79F04-76FE-EFD6-B815-C16D6A3413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025088" y="4750647"/>
            <a:ext cx="914400" cy="914400"/>
          </a:xfrm>
          <a:prstGeom prst="rect">
            <a:avLst/>
          </a:prstGeom>
        </p:spPr>
      </p:pic>
      <p:pic>
        <p:nvPicPr>
          <p:cNvPr id="17" name="Elemento grafico 16" descr="Chiodi con riempimento a tinta unita">
            <a:extLst>
              <a:ext uri="{FF2B5EF4-FFF2-40B4-BE49-F238E27FC236}">
                <a16:creationId xmlns:a16="http://schemas.microsoft.com/office/drawing/2014/main" xmlns="" id="{0D1C92C5-2BC2-2D9F-4FEC-32A4E4E49B8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774478" y="5291379"/>
            <a:ext cx="914400" cy="914400"/>
          </a:xfrm>
          <a:prstGeom prst="rect">
            <a:avLst/>
          </a:prstGeom>
        </p:spPr>
      </p:pic>
      <p:pic>
        <p:nvPicPr>
          <p:cNvPr id="20" name="Elemento grafico 19" descr="Martello1 contorno">
            <a:extLst>
              <a:ext uri="{FF2B5EF4-FFF2-40B4-BE49-F238E27FC236}">
                <a16:creationId xmlns:a16="http://schemas.microsoft.com/office/drawing/2014/main" xmlns="" id="{67499A6E-F1B6-AB11-0559-808D9AF89CC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221613" y="5505637"/>
            <a:ext cx="914400" cy="914400"/>
          </a:xfrm>
          <a:prstGeom prst="rect">
            <a:avLst/>
          </a:prstGeom>
        </p:spPr>
      </p:pic>
      <p:pic>
        <p:nvPicPr>
          <p:cNvPr id="24" name="Elemento grafico 23" descr="Martello1 con riempimento a tinta unita">
            <a:extLst>
              <a:ext uri="{FF2B5EF4-FFF2-40B4-BE49-F238E27FC236}">
                <a16:creationId xmlns:a16="http://schemas.microsoft.com/office/drawing/2014/main" xmlns="" id="{30CD75FC-753B-A9BC-6672-62FF39BE85D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193669" y="5713654"/>
            <a:ext cx="914400" cy="914400"/>
          </a:xfrm>
          <a:prstGeom prst="rect">
            <a:avLst/>
          </a:prstGeom>
        </p:spPr>
      </p:pic>
    </p:spTree>
    <p:extLst>
      <p:ext uri="{BB962C8B-B14F-4D97-AF65-F5344CB8AC3E}">
        <p14:creationId xmlns:p14="http://schemas.microsoft.com/office/powerpoint/2010/main" val="1177474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1513" y="332656"/>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pPr>
            <a:r>
              <a:rPr lang="it-IT" sz="2000" dirty="0">
                <a:solidFill>
                  <a:srgbClr val="FF0000"/>
                </a:solidFill>
              </a:rPr>
              <a:t>Prove meccaniche e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pic>
        <p:nvPicPr>
          <p:cNvPr id="4" name="Immagine 3"/>
          <p:cNvPicPr/>
          <p:nvPr/>
        </p:nvPicPr>
        <p:blipFill>
          <a:blip r:embed="rId3"/>
          <a:stretch>
            <a:fillRect/>
          </a:stretch>
        </p:blipFill>
        <p:spPr>
          <a:xfrm>
            <a:off x="1674750" y="822325"/>
            <a:ext cx="5888816" cy="5828873"/>
          </a:xfrm>
          <a:prstGeom prst="rect">
            <a:avLst/>
          </a:prstGeom>
        </p:spPr>
      </p:pic>
    </p:spTree>
    <p:extLst>
      <p:ext uri="{BB962C8B-B14F-4D97-AF65-F5344CB8AC3E}">
        <p14:creationId xmlns:p14="http://schemas.microsoft.com/office/powerpoint/2010/main" val="20675057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1513" y="332656"/>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pPr>
            <a:r>
              <a:rPr lang="it-IT" sz="2000" dirty="0">
                <a:solidFill>
                  <a:srgbClr val="FF0000"/>
                </a:solidFill>
              </a:rPr>
              <a:t>Prove meccaniche e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214306" y="817931"/>
            <a:ext cx="8812546" cy="5632311"/>
          </a:xfrm>
          <a:prstGeom prst="rect">
            <a:avLst/>
          </a:prstGeom>
        </p:spPr>
        <p:txBody>
          <a:bodyPr wrap="square">
            <a:spAutoFit/>
          </a:bodyPr>
          <a:lstStyle/>
          <a:p>
            <a:pPr algn="just">
              <a:spcAft>
                <a:spcPts val="0"/>
              </a:spcAft>
            </a:pPr>
            <a:r>
              <a:rPr lang="it-IT" sz="18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Prova di trazione statica</a:t>
            </a:r>
            <a:endParaRPr lang="it-IT"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Consiste nel sottoporre una provetta del materiale in esame a un carico di trazione applicato gradualmente, fino a provocarne la rottura. </a:t>
            </a: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Le provette devono essere di forma e dimensioni unificate, e anche le modalità di applicazione del carico sono stabilite da norme specifiche, questa prova consente di determinare le caratteristiche di resistenza, elasticità, e deformabilità dei materiali.</a:t>
            </a: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ctr">
              <a:spcAft>
                <a:spcPts val="0"/>
              </a:spcAft>
            </a:pPr>
            <a:r>
              <a:rPr lang="it-IT" sz="1800" i="1" dirty="0">
                <a:solidFill>
                  <a:srgbClr val="FF0000"/>
                </a:solidFill>
              </a:rPr>
              <a:t>Provetta unificata per prova di trazione.</a:t>
            </a:r>
            <a:endParaRPr lang="it-IT" sz="18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835696" y="2849256"/>
            <a:ext cx="5616624" cy="3100024"/>
          </a:xfrm>
          <a:prstGeom prst="rect">
            <a:avLst/>
          </a:prstGeom>
        </p:spPr>
      </p:pic>
    </p:spTree>
    <p:extLst>
      <p:ext uri="{BB962C8B-B14F-4D97-AF65-F5344CB8AC3E}">
        <p14:creationId xmlns:p14="http://schemas.microsoft.com/office/powerpoint/2010/main" val="2673691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anim calcmode="lin" valueType="num">
                                      <p:cBhvr additive="base">
                                        <p:cTn id="1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32645" y="260648"/>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r>
              <a:rPr lang="it-IT" sz="2000" dirty="0">
                <a:solidFill>
                  <a:srgbClr val="FF0000"/>
                </a:solidFill>
              </a:rPr>
              <a:t>Prove meccaniche e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pic>
        <p:nvPicPr>
          <p:cNvPr id="5" name="Immagine 4"/>
          <p:cNvPicPr/>
          <p:nvPr/>
        </p:nvPicPr>
        <p:blipFill>
          <a:blip r:embed="rId3"/>
          <a:stretch>
            <a:fillRect/>
          </a:stretch>
        </p:blipFill>
        <p:spPr>
          <a:xfrm>
            <a:off x="211463" y="822325"/>
            <a:ext cx="8741331" cy="5919043"/>
          </a:xfrm>
          <a:prstGeom prst="rect">
            <a:avLst/>
          </a:prstGeom>
        </p:spPr>
      </p:pic>
    </p:spTree>
    <p:extLst>
      <p:ext uri="{BB962C8B-B14F-4D97-AF65-F5344CB8AC3E}">
        <p14:creationId xmlns:p14="http://schemas.microsoft.com/office/powerpoint/2010/main" val="3422559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1513" y="332656"/>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pPr>
            <a:r>
              <a:rPr lang="it-IT" sz="2000" dirty="0">
                <a:solidFill>
                  <a:srgbClr val="FF0000"/>
                </a:solidFill>
              </a:rPr>
              <a:t>Prove meccaniche e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178521" y="822325"/>
            <a:ext cx="8823141" cy="5632311"/>
          </a:xfrm>
          <a:prstGeom prst="rect">
            <a:avLst/>
          </a:prstGeom>
        </p:spPr>
        <p:txBody>
          <a:bodyPr wrap="square">
            <a:spAutoFit/>
          </a:bodyPr>
          <a:lstStyle/>
          <a:p>
            <a:pPr algn="just">
              <a:spcAft>
                <a:spcPts val="0"/>
              </a:spcAft>
            </a:pPr>
            <a:r>
              <a:rPr lang="it-IT" sz="18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Prova di resilienza</a:t>
            </a:r>
            <a:endParaRPr lang="it-IT"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Con questa prova si misura la resistenza alla flessione per urto di una provetta su due appoggi, dotata di un intaglio centrale per innescare la rottura. </a:t>
            </a:r>
          </a:p>
          <a:p>
            <a:pPr algn="just">
              <a:spcAft>
                <a:spcPts val="0"/>
              </a:spcAft>
            </a:pPr>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La prova è eseguita secondo procedimenti unificati che impiegano provette con intagli esattamente definiti nella forma e nelle dimensioni con lo scopo di favorire la frattura.</a:t>
            </a:r>
            <a:endPar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Le provette hanno sezione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quadrata di lato 10 mm 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lunghezza 55mm con le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tolleranze indicate in figura.</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i="1" dirty="0">
                <a:solidFill>
                  <a:srgbClr val="FF0000"/>
                </a:solidFill>
              </a:rPr>
              <a:t>Provetta per prova di resilienza.</a:t>
            </a:r>
            <a:endParaRPr lang="it-IT" sz="1800" dirty="0">
              <a:solidFill>
                <a:srgbClr val="FF0000"/>
              </a:solidFill>
              <a:latin typeface="Arial" panose="020B0604020202020204" pitchFamily="34" charset="0"/>
              <a:cs typeface="Arial" panose="020B0604020202020204" pitchFamily="34" charset="0"/>
            </a:endParaRP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3347864" y="2708920"/>
            <a:ext cx="5636297" cy="3773666"/>
          </a:xfrm>
          <a:prstGeom prst="rect">
            <a:avLst/>
          </a:prstGeom>
        </p:spPr>
      </p:pic>
    </p:spTree>
    <p:extLst>
      <p:ext uri="{BB962C8B-B14F-4D97-AF65-F5344CB8AC3E}">
        <p14:creationId xmlns:p14="http://schemas.microsoft.com/office/powerpoint/2010/main" val="16269206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 calcmode="lin" valueType="num">
                                      <p:cBhvr additive="base">
                                        <p:cTn id="3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1513" y="332656"/>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pPr>
            <a:r>
              <a:rPr lang="it-IT" sz="2000" dirty="0">
                <a:solidFill>
                  <a:srgbClr val="FF0000"/>
                </a:solidFill>
              </a:rPr>
              <a:t>Prove meccaniche e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139465" y="671587"/>
            <a:ext cx="8862197" cy="8894743"/>
          </a:xfrm>
          <a:prstGeom prst="rect">
            <a:avLst/>
          </a:prstGeom>
        </p:spPr>
        <p:txBody>
          <a:bodyPr wrap="square">
            <a:spAutoFit/>
          </a:bodyPr>
          <a:lstStyle/>
          <a:p>
            <a:pPr algn="just">
              <a:spcAft>
                <a:spcPts val="0"/>
              </a:spcAft>
            </a:pPr>
            <a:r>
              <a:rPr lang="it-IT" sz="20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Prove di fatica</a:t>
            </a:r>
            <a:endParaRPr lang="it-IT" sz="2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Spesso organi di macchine costruiti con ottimi materiali relativamente alle precedenti prove (trazione, compressione, resilienza, durezza), se sottoposti a sollecitazioni ripetute, di intensità variabile, possono rompersi improvvisamente di schianto, senza deformazioni apprezzabili, anche se non è stato superato il carico di rottura statico e in alcuni casi neppure il carico di elasticità. </a:t>
            </a:r>
          </a:p>
          <a:p>
            <a:pPr algn="just">
              <a:spcAft>
                <a:spcPts val="0"/>
              </a:spcAft>
            </a:pPr>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Queste rotture prendono il nome di </a:t>
            </a:r>
            <a:r>
              <a:rPr lang="it-IT" sz="1800" dirty="0">
                <a:solidFill>
                  <a:srgbClr val="FF0000"/>
                </a:solidFill>
                <a:latin typeface="Arial" panose="020B0604020202020204" pitchFamily="34" charset="0"/>
                <a:ea typeface="Arial Unicode MS" panose="020B0604020202020204" pitchFamily="34" charset="-128"/>
                <a:cs typeface="Arial" panose="020B0604020202020204" pitchFamily="34" charset="0"/>
              </a:rPr>
              <a:t>fratture a fatica </a:t>
            </a: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e sono molto insidiose perché avvengono inavvertitamente come nel 1951 quando alcuni aerei </a:t>
            </a:r>
            <a:r>
              <a:rPr lang="it-IT" sz="1800" i="1" dirty="0" err="1">
                <a:solidFill>
                  <a:srgbClr val="FF0000"/>
                </a:solidFill>
                <a:latin typeface="Arial" panose="020B0604020202020204" pitchFamily="34" charset="0"/>
                <a:ea typeface="Arial Unicode MS" panose="020B0604020202020204" pitchFamily="34" charset="-128"/>
                <a:cs typeface="Arial" panose="020B0604020202020204" pitchFamily="34" charset="0"/>
              </a:rPr>
              <a:t>Comet</a:t>
            </a:r>
            <a:r>
              <a:rPr lang="it-IT" sz="1800" dirty="0">
                <a:solidFill>
                  <a:srgbClr val="FF0000"/>
                </a:solidFill>
                <a:latin typeface="Arial" panose="020B0604020202020204" pitchFamily="34" charset="0"/>
                <a:ea typeface="Arial Unicode MS" panose="020B0604020202020204" pitchFamily="34" charset="-128"/>
                <a:cs typeface="Arial" panose="020B0604020202020204" pitchFamily="34" charset="0"/>
              </a:rPr>
              <a:t> </a:t>
            </a: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esplosero in volo a causa di cricche generate nella fusoliera per la pressurizzazione della cabina</a:t>
            </a:r>
            <a:r>
              <a:rPr lang="it-IT" dirty="0">
                <a:solidFill>
                  <a:schemeClr val="accent6"/>
                </a:solidFill>
                <a:latin typeface="Arial" panose="020B0604020202020204" pitchFamily="34" charset="0"/>
                <a:ea typeface="Arial Unicode MS" panose="020B0604020202020204" pitchFamily="34" charset="-128"/>
              </a:rPr>
              <a:t>.</a:t>
            </a: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ctr">
              <a:spcAft>
                <a:spcPts val="0"/>
              </a:spcAft>
            </a:pPr>
            <a:r>
              <a:rPr lang="it-IT" sz="1800" i="1" dirty="0">
                <a:solidFill>
                  <a:srgbClr val="FF0000"/>
                </a:solidFill>
                <a:latin typeface="Arial" panose="020B0604020202020204" pitchFamily="34" charset="0"/>
                <a:cs typeface="Arial" panose="020B0604020202020204" pitchFamily="34" charset="0"/>
              </a:rPr>
              <a:t>Velivolo DH106 ‘</a:t>
            </a:r>
            <a:r>
              <a:rPr lang="it-IT" sz="1800" i="1" dirty="0" err="1">
                <a:solidFill>
                  <a:srgbClr val="FF0000"/>
                </a:solidFill>
                <a:latin typeface="Arial" panose="020B0604020202020204" pitchFamily="34" charset="0"/>
                <a:cs typeface="Arial" panose="020B0604020202020204" pitchFamily="34" charset="0"/>
              </a:rPr>
              <a:t>Comet</a:t>
            </a:r>
            <a:r>
              <a:rPr lang="it-IT" sz="1800" i="1" dirty="0">
                <a:solidFill>
                  <a:srgbClr val="FF0000"/>
                </a:solidFill>
                <a:latin typeface="Arial" panose="020B0604020202020204" pitchFamily="34" charset="0"/>
                <a:cs typeface="Arial" panose="020B0604020202020204" pitchFamily="34" charset="0"/>
              </a:rPr>
              <a:t>’ e frattura fusoliera vista dall’interno</a:t>
            </a:r>
            <a:endParaRPr lang="it-IT" sz="1800" i="1" dirty="0">
              <a:solidFill>
                <a:srgbClr val="FF0000"/>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dirty="0">
              <a:solidFill>
                <a:schemeClr val="accent6"/>
              </a:solidFill>
              <a:effectLst/>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effectLst/>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effectLst/>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effectLst/>
              <a:latin typeface="Arial" panose="020B0604020202020204" pitchFamily="34" charset="0"/>
              <a:ea typeface="Arial Unicode MS" panose="020B0604020202020204" pitchFamily="34" charset="-128"/>
            </a:endParaRPr>
          </a:p>
          <a:p>
            <a:pPr algn="just">
              <a:spcAft>
                <a:spcPts val="0"/>
              </a:spcAft>
            </a:pPr>
            <a:endParaRPr lang="it-IT" dirty="0">
              <a:solidFill>
                <a:schemeClr val="accent6"/>
              </a:solidFill>
              <a:effectLst/>
              <a:ea typeface="Times New Roman" panose="02020603050405020304" pitchFamily="18" charset="0"/>
            </a:endParaRPr>
          </a:p>
        </p:txBody>
      </p:sp>
      <p:pic>
        <p:nvPicPr>
          <p:cNvPr id="5" name="Immagine 4" descr="Immagine che contiene testo&#10;&#10;Descrizione generata automaticamente"/>
          <p:cNvPicPr/>
          <p:nvPr/>
        </p:nvPicPr>
        <p:blipFill>
          <a:blip r:embed="rId3">
            <a:extLst>
              <a:ext uri="{28A0092B-C50C-407E-A947-70E740481C1C}">
                <a14:useLocalDpi xmlns:a14="http://schemas.microsoft.com/office/drawing/2010/main" val="0"/>
              </a:ext>
            </a:extLst>
          </a:blip>
          <a:stretch>
            <a:fillRect/>
          </a:stretch>
        </p:blipFill>
        <p:spPr>
          <a:xfrm>
            <a:off x="395536" y="3657020"/>
            <a:ext cx="8496944" cy="2436276"/>
          </a:xfrm>
          <a:prstGeom prst="rect">
            <a:avLst/>
          </a:prstGeom>
        </p:spPr>
      </p:pic>
    </p:spTree>
    <p:extLst>
      <p:ext uri="{BB962C8B-B14F-4D97-AF65-F5344CB8AC3E}">
        <p14:creationId xmlns:p14="http://schemas.microsoft.com/office/powerpoint/2010/main" val="2919479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81513" y="332656"/>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pPr>
            <a:r>
              <a:rPr lang="it-IT" sz="2000" dirty="0">
                <a:solidFill>
                  <a:srgbClr val="FF0000"/>
                </a:solidFill>
              </a:rPr>
              <a:t>Prove meccaniche e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pic>
        <p:nvPicPr>
          <p:cNvPr id="5" name="Immagine 4"/>
          <p:cNvPicPr/>
          <p:nvPr/>
        </p:nvPicPr>
        <p:blipFill>
          <a:blip r:embed="rId3"/>
          <a:stretch>
            <a:fillRect/>
          </a:stretch>
        </p:blipFill>
        <p:spPr>
          <a:xfrm>
            <a:off x="595144" y="1269802"/>
            <a:ext cx="7992888" cy="4032448"/>
          </a:xfrm>
          <a:prstGeom prst="rect">
            <a:avLst/>
          </a:prstGeom>
        </p:spPr>
      </p:pic>
    </p:spTree>
    <p:extLst>
      <p:ext uri="{BB962C8B-B14F-4D97-AF65-F5344CB8AC3E}">
        <p14:creationId xmlns:p14="http://schemas.microsoft.com/office/powerpoint/2010/main" val="4095054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r>
              <a:rPr lang="it-IT" sz="2000" dirty="0">
                <a:solidFill>
                  <a:srgbClr val="FF0000"/>
                </a:solidFill>
              </a:rPr>
              <a:t>Proprietà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328612" y="980728"/>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179388" y="822325"/>
            <a:ext cx="8820150" cy="5909310"/>
          </a:xfrm>
          <a:prstGeom prst="rect">
            <a:avLst/>
          </a:prstGeom>
        </p:spPr>
        <p:txBody>
          <a:bodyPr wrap="square">
            <a:spAutoFit/>
          </a:bodyPr>
          <a:lstStyle/>
          <a:p>
            <a:pPr>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Definiscono l’attitudine dei materiali ai vari tipi di lavorazioni meccaniche, esse sono:</a:t>
            </a:r>
            <a:endParaRPr lang="it-IT"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it-IT" sz="1800" b="1" dirty="0">
              <a:solidFill>
                <a:srgbClr val="FF0000"/>
              </a:solidFill>
              <a:latin typeface="Arial" panose="020B0604020202020204" pitchFamily="34" charset="0"/>
              <a:ea typeface="Arial Unicode MS" panose="020B0604020202020204" pitchFamily="34" charset="-128"/>
              <a:cs typeface="Arial" panose="020B0604020202020204" pitchFamily="34" charset="0"/>
            </a:endParaRPr>
          </a:p>
          <a:p>
            <a:pPr>
              <a:spcAft>
                <a:spcPts val="0"/>
              </a:spcAft>
            </a:pPr>
            <a:r>
              <a:rPr lang="it-IT" sz="18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Fusibilità</a:t>
            </a:r>
            <a:endParaRPr lang="it-IT"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È l’attitudine di un materiale a essere fuso e colato in uno stampo per ottenere un prodotto finito o semilavorato che prende il nome di </a:t>
            </a:r>
            <a:r>
              <a:rPr lang="it-IT" sz="1800" b="1" dirty="0">
                <a:solidFill>
                  <a:schemeClr val="accent6"/>
                </a:solidFill>
                <a:latin typeface="Arial" panose="020B0604020202020204" pitchFamily="34" charset="0"/>
                <a:ea typeface="Arial Unicode MS" panose="020B0604020202020204" pitchFamily="34" charset="-128"/>
                <a:cs typeface="Arial" panose="020B0604020202020204" pitchFamily="34" charset="0"/>
              </a:rPr>
              <a:t>getto</a:t>
            </a: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 </a:t>
            </a:r>
          </a:p>
          <a:p>
            <a:pPr algn="just">
              <a:spcAft>
                <a:spcPts val="0"/>
              </a:spcAft>
            </a:pPr>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La fusibilità è influenzata dai seguenti fattori: temperatura di fusione, </a:t>
            </a:r>
            <a:r>
              <a:rPr lang="it-IT" sz="18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colabilità</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o scorrevolezza a caldo, stabilità chimica del materiale allo stato liquido. Una buona </a:t>
            </a:r>
            <a:r>
              <a:rPr lang="it-IT" sz="18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colabilità</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è indispensabile per consentire al materiale fuso di riempire completamente gli stampi con le forme più complesse. </a:t>
            </a: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Hanno ottima fusibilità le ghise, </a:t>
            </a: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i bronzi, gli ottoni, e le leghe leggere; </a:t>
            </a: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hanno invece scarsa fusibilità il ferro </a:t>
            </a: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e l’acciaio</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Per fusione si possono ottenere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pezzi di qualunque dimensione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e di forma anche molto complessa,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ad esempio, basamenti per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macchine utensili, cilindri e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monoblocchi di motori, cerchioni in </a:t>
            </a: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lega leggera.</a:t>
            </a:r>
            <a:endPar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4572001" y="3429000"/>
            <a:ext cx="4427538" cy="3225651"/>
          </a:xfrm>
          <a:prstGeom prst="rect">
            <a:avLst/>
          </a:prstGeom>
        </p:spPr>
      </p:pic>
    </p:spTree>
    <p:extLst>
      <p:ext uri="{BB962C8B-B14F-4D97-AF65-F5344CB8AC3E}">
        <p14:creationId xmlns:p14="http://schemas.microsoft.com/office/powerpoint/2010/main" val="2957731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r>
              <a:rPr lang="it-IT" sz="2000" dirty="0">
                <a:solidFill>
                  <a:srgbClr val="FF0000"/>
                </a:solidFill>
              </a:rPr>
              <a:t>Proprietà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6756"/>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149083" y="692696"/>
            <a:ext cx="8877769" cy="4555093"/>
          </a:xfrm>
          <a:prstGeom prst="rect">
            <a:avLst/>
          </a:prstGeom>
        </p:spPr>
        <p:txBody>
          <a:bodyPr wrap="square">
            <a:spAutoFit/>
          </a:bodyPr>
          <a:lstStyle/>
          <a:p>
            <a:pPr algn="just">
              <a:spcAft>
                <a:spcPts val="0"/>
              </a:spcAft>
            </a:pPr>
            <a:r>
              <a:rPr lang="it-IT" sz="20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Saldabilità</a:t>
            </a:r>
            <a:endParaRPr lang="it-IT" sz="2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l’attitudine di un pezzo di un dato materiale a unirsi ad un altro, di materiale uguale o diverso, mediante una fusione localizzata con o senza l’aggiunta di </a:t>
            </a:r>
            <a:r>
              <a:rPr lang="it-IT" sz="1800" b="1" dirty="0">
                <a:solidFill>
                  <a:schemeClr val="tx1"/>
                </a:solidFill>
                <a:latin typeface="Arial" panose="020B0604020202020204" pitchFamily="34" charset="0"/>
                <a:ea typeface="Arial Unicode MS" panose="020B0604020202020204" pitchFamily="34" charset="-128"/>
                <a:cs typeface="Arial" panose="020B0604020202020204" pitchFamily="34" charset="0"/>
              </a:rPr>
              <a:t>materiale d’apporto</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La saldabilità è influenzata da numerosi fattori e per ogni materiale si devono adottare tecniche di saldatura particolari; è importante che il materiale passi dallo stato solido a quello liquido in modo graduale. </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Di solito i materiali facilmente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fusibili sono poco saldabili, infatti,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hanno buona saldabilità il ferro 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l’acciaio, mentre </a:t>
            </a:r>
            <a:r>
              <a:rPr lang="it-IT" sz="1800" u="sng" dirty="0">
                <a:solidFill>
                  <a:schemeClr val="tx1"/>
                </a:solidFill>
                <a:latin typeface="Arial" panose="020B0604020202020204" pitchFamily="34" charset="0"/>
                <a:ea typeface="Arial Unicode MS" panose="020B0604020202020204" pitchFamily="34" charset="-128"/>
                <a:cs typeface="Arial" panose="020B0604020202020204" pitchFamily="34" charset="0"/>
              </a:rPr>
              <a:t>non sono</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facilmente saldabili le ghise,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i bronzi, gli ottoni, e le leghe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leggere</a:t>
            </a:r>
            <a:endParaRPr lang="it-IT" sz="1800" dirty="0">
              <a:solidFill>
                <a:schemeClr val="tx1"/>
              </a:solidFill>
              <a:latin typeface="Arial" panose="020B0604020202020204" pitchFamily="34" charset="0"/>
              <a:cs typeface="Arial" panose="020B0604020202020204" pitchFamily="34" charset="0"/>
            </a:endParaRPr>
          </a:p>
        </p:txBody>
      </p:sp>
      <p:grpSp>
        <p:nvGrpSpPr>
          <p:cNvPr id="5" name="Tela 29"/>
          <p:cNvGrpSpPr/>
          <p:nvPr/>
        </p:nvGrpSpPr>
        <p:grpSpPr>
          <a:xfrm>
            <a:off x="3726075" y="3066718"/>
            <a:ext cx="5396445" cy="3170594"/>
            <a:chOff x="0" y="0"/>
            <a:chExt cx="3966633" cy="2123263"/>
          </a:xfrm>
        </p:grpSpPr>
        <p:sp>
          <p:nvSpPr>
            <p:cNvPr id="6" name="Rettangolo 5"/>
            <p:cNvSpPr/>
            <p:nvPr/>
          </p:nvSpPr>
          <p:spPr>
            <a:xfrm>
              <a:off x="0" y="0"/>
              <a:ext cx="3966210" cy="2122805"/>
            </a:xfrm>
            <a:prstGeom prst="rect">
              <a:avLst/>
            </a:prstGeom>
            <a:solidFill>
              <a:prstClr val="white"/>
            </a:solidFill>
          </p:spPr>
        </p:sp>
        <p:pic>
          <p:nvPicPr>
            <p:cNvPr id="7" name="Immagine 6"/>
            <p:cNvPicPr>
              <a:picLocks noChangeAspect="1"/>
            </p:cNvPicPr>
            <p:nvPr/>
          </p:nvPicPr>
          <p:blipFill>
            <a:blip r:embed="rId3"/>
            <a:stretch>
              <a:fillRect/>
            </a:stretch>
          </p:blipFill>
          <p:spPr>
            <a:xfrm>
              <a:off x="1159933" y="36229"/>
              <a:ext cx="2319866" cy="1982988"/>
            </a:xfrm>
            <a:prstGeom prst="rect">
              <a:avLst/>
            </a:prstGeom>
          </p:spPr>
        </p:pic>
        <p:sp>
          <p:nvSpPr>
            <p:cNvPr id="8" name="Casella di testo 33"/>
            <p:cNvSpPr txBox="1"/>
            <p:nvPr/>
          </p:nvSpPr>
          <p:spPr>
            <a:xfrm>
              <a:off x="2501899" y="1721096"/>
              <a:ext cx="1464734" cy="4021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it-IT" sz="1200" b="1">
                  <a:solidFill>
                    <a:srgbClr val="FF0000"/>
                  </a:solidFill>
                  <a:effectLst/>
                  <a:latin typeface="Arial" panose="020B0604020202020204" pitchFamily="34" charset="0"/>
                  <a:ea typeface="Times New Roman" panose="02020603050405020304" pitchFamily="18" charset="0"/>
                </a:rPr>
                <a:t>Pezzi da saldare</a:t>
              </a:r>
              <a:endParaRPr lang="it-IT" sz="1000">
                <a:effectLst/>
                <a:latin typeface="Times New Roman" panose="02020603050405020304" pitchFamily="18" charset="0"/>
                <a:ea typeface="Times New Roman" panose="02020603050405020304" pitchFamily="18" charset="0"/>
              </a:endParaRPr>
            </a:p>
          </p:txBody>
        </p:sp>
        <p:cxnSp>
          <p:nvCxnSpPr>
            <p:cNvPr id="9" name="Connettore 2 8"/>
            <p:cNvCxnSpPr/>
            <p:nvPr/>
          </p:nvCxnSpPr>
          <p:spPr>
            <a:xfrm flipH="1" flipV="1">
              <a:off x="2501899" y="1627962"/>
              <a:ext cx="245533" cy="1227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V="1">
              <a:off x="2781298" y="1390896"/>
              <a:ext cx="38100" cy="355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Casella di testo 33"/>
            <p:cNvSpPr txBox="1"/>
            <p:nvPr/>
          </p:nvSpPr>
          <p:spPr>
            <a:xfrm>
              <a:off x="46565" y="741071"/>
              <a:ext cx="1745911" cy="401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it-IT" sz="1200" b="1">
                  <a:solidFill>
                    <a:srgbClr val="FF0000"/>
                  </a:solidFill>
                  <a:effectLst/>
                  <a:latin typeface="Arial" panose="020B0604020202020204" pitchFamily="34" charset="0"/>
                  <a:ea typeface="Times New Roman" panose="02020603050405020304" pitchFamily="18" charset="0"/>
                </a:rPr>
                <a:t>Cordone di saldatura</a:t>
              </a:r>
              <a:endParaRPr lang="it-IT" sz="1000">
                <a:effectLst/>
                <a:latin typeface="Times New Roman" panose="02020603050405020304" pitchFamily="18" charset="0"/>
                <a:ea typeface="Times New Roman" panose="02020603050405020304" pitchFamily="18" charset="0"/>
              </a:endParaRPr>
            </a:p>
          </p:txBody>
        </p:sp>
        <p:cxnSp>
          <p:nvCxnSpPr>
            <p:cNvPr id="12" name="Connettore 2 11"/>
            <p:cNvCxnSpPr/>
            <p:nvPr/>
          </p:nvCxnSpPr>
          <p:spPr>
            <a:xfrm>
              <a:off x="1352633" y="969762"/>
              <a:ext cx="366099" cy="613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a:off x="2209799" y="391829"/>
              <a:ext cx="296333" cy="330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Casella di testo 33"/>
            <p:cNvSpPr txBox="1"/>
            <p:nvPr/>
          </p:nvSpPr>
          <p:spPr>
            <a:xfrm>
              <a:off x="1517732" y="165430"/>
              <a:ext cx="1464310" cy="4019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it-IT" sz="1200" b="1">
                  <a:solidFill>
                    <a:srgbClr val="FF0000"/>
                  </a:solidFill>
                  <a:effectLst/>
                  <a:latin typeface="Arial" panose="020B0604020202020204" pitchFamily="34" charset="0"/>
                  <a:ea typeface="Times New Roman" panose="02020603050405020304" pitchFamily="18" charset="0"/>
                </a:rPr>
                <a:t>Cannello</a:t>
              </a:r>
              <a:endParaRPr lang="it-IT" sz="10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37757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r>
              <a:rPr lang="it-IT" sz="2000" dirty="0">
                <a:solidFill>
                  <a:srgbClr val="FF0000"/>
                </a:solidFill>
              </a:rPr>
              <a:t>Proprietà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311679" y="980728"/>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179388" y="797511"/>
            <a:ext cx="8820150" cy="6001643"/>
          </a:xfrm>
          <a:prstGeom prst="rect">
            <a:avLst/>
          </a:prstGeom>
        </p:spPr>
        <p:txBody>
          <a:bodyPr wrap="square">
            <a:spAutoFit/>
          </a:bodyPr>
          <a:lstStyle/>
          <a:p>
            <a:pPr algn="just">
              <a:spcAft>
                <a:spcPts val="0"/>
              </a:spcAft>
            </a:pPr>
            <a:r>
              <a:rPr lang="it-IT" sz="18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Lavorabilità</a:t>
            </a:r>
            <a:endParaRPr lang="it-IT"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l’attitudine dei materiali a subire lavorazioni mediante asportazione di </a:t>
            </a:r>
            <a:r>
              <a:rPr lang="it-IT" sz="1800" b="1" dirty="0">
                <a:solidFill>
                  <a:schemeClr val="tx1"/>
                </a:solidFill>
                <a:latin typeface="Arial" panose="020B0604020202020204" pitchFamily="34" charset="0"/>
                <a:ea typeface="Arial Unicode MS" panose="020B0604020202020204" pitchFamily="34" charset="-128"/>
                <a:cs typeface="Arial" panose="020B0604020202020204" pitchFamily="34" charset="0"/>
              </a:rPr>
              <a:t>truciolo</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ad esempio con la tornitura, la foratura, o la fresatura, effettuate per mezzo di appositi utensili da taglio. </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Risultano facilmente lavorabili gli acciai, le ghise grigie, le leghe leggere, il legno, le materie plastiche, mentre </a:t>
            </a:r>
            <a:r>
              <a:rPr lang="it-IT" sz="1800" u="sng" dirty="0">
                <a:solidFill>
                  <a:schemeClr val="accent6"/>
                </a:solidFill>
                <a:latin typeface="Arial" panose="020B0604020202020204" pitchFamily="34" charset="0"/>
                <a:ea typeface="Arial Unicode MS" panose="020B0604020202020204" pitchFamily="34" charset="-128"/>
                <a:cs typeface="Arial" panose="020B0604020202020204" pitchFamily="34" charset="0"/>
              </a:rPr>
              <a:t>non sono</a:t>
            </a: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 ben lavorabili gli acciai temprati e le ghise bianche</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ctr"/>
            <a:r>
              <a:rPr lang="it-IT" sz="1800" i="1" dirty="0">
                <a:solidFill>
                  <a:schemeClr val="accent6"/>
                </a:solidFill>
              </a:rPr>
              <a:t>Lavorazione per asportazione di truciolo</a:t>
            </a:r>
            <a:endParaRPr lang="it-IT" sz="1800" dirty="0">
              <a:solidFill>
                <a:schemeClr val="accent6"/>
              </a:solidFill>
              <a:latin typeface="Arial" panose="020B0604020202020204" pitchFamily="34" charset="0"/>
              <a:cs typeface="Arial" panose="020B0604020202020204" pitchFamily="34" charset="0"/>
            </a:endParaRPr>
          </a:p>
        </p:txBody>
      </p:sp>
      <p:pic>
        <p:nvPicPr>
          <p:cNvPr id="5" name="Immagine 4"/>
          <p:cNvPicPr/>
          <p:nvPr/>
        </p:nvPicPr>
        <p:blipFill>
          <a:blip r:embed="rId3">
            <a:extLst>
              <a:ext uri="{28A0092B-C50C-407E-A947-70E740481C1C}">
                <a14:useLocalDpi xmlns:a14="http://schemas.microsoft.com/office/drawing/2010/main" val="0"/>
              </a:ext>
            </a:extLst>
          </a:blip>
          <a:stretch>
            <a:fillRect/>
          </a:stretch>
        </p:blipFill>
        <p:spPr>
          <a:xfrm>
            <a:off x="1853159" y="3318317"/>
            <a:ext cx="5472608" cy="2829058"/>
          </a:xfrm>
          <a:prstGeom prst="rect">
            <a:avLst/>
          </a:prstGeom>
        </p:spPr>
      </p:pic>
    </p:spTree>
    <p:extLst>
      <p:ext uri="{BB962C8B-B14F-4D97-AF65-F5344CB8AC3E}">
        <p14:creationId xmlns:p14="http://schemas.microsoft.com/office/powerpoint/2010/main" val="2109009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anim calcmode="lin" valueType="num">
                                      <p:cBhvr additive="base">
                                        <p:cTn id="1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r>
              <a:rPr lang="it-IT" sz="2000" dirty="0">
                <a:solidFill>
                  <a:srgbClr val="FF0000"/>
                </a:solidFill>
              </a:rPr>
              <a:t>Proprietà tecnologiche</a:t>
            </a:r>
            <a:endParaRPr lang="it-IT" sz="20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152074" y="738890"/>
            <a:ext cx="8874778" cy="5724644"/>
          </a:xfrm>
          <a:prstGeom prst="rect">
            <a:avLst/>
          </a:prstGeom>
        </p:spPr>
        <p:txBody>
          <a:bodyPr wrap="square">
            <a:spAutoFit/>
          </a:bodyPr>
          <a:lstStyle/>
          <a:p>
            <a:pPr>
              <a:spcAft>
                <a:spcPts val="0"/>
              </a:spcAft>
            </a:pPr>
            <a:r>
              <a:rPr lang="it-IT" b="1" dirty="0">
                <a:solidFill>
                  <a:srgbClr val="FF0000"/>
                </a:solidFill>
                <a:latin typeface="Arial" panose="020B0604020202020204" pitchFamily="34" charset="0"/>
                <a:ea typeface="Arial Unicode MS" panose="020B0604020202020204" pitchFamily="34" charset="-128"/>
              </a:rPr>
              <a:t>Malleabilità</a:t>
            </a:r>
            <a:endParaRPr lang="it-IT" dirty="0">
              <a:solidFill>
                <a:srgbClr val="FF0000"/>
              </a:solidFill>
              <a:ea typeface="Times New Roman" panose="02020603050405020304" pitchFamily="18" charset="0"/>
            </a:endParaRP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l’attitudine dei materiali ad essere ridotti in lamiere per mezzo di laminatoi, presse o magli</a:t>
            </a:r>
            <a:r>
              <a:rPr lang="it-IT"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mediante l’azione di pressioni e urti, senza subire danni.</a:t>
            </a:r>
          </a:p>
          <a:p>
            <a:pPr algn="just">
              <a:spcAft>
                <a:spcPts val="0"/>
              </a:spcAft>
            </a:pPr>
            <a:r>
              <a:rPr lang="it-IT" sz="1800" dirty="0">
                <a:solidFill>
                  <a:schemeClr val="tx1"/>
                </a:solidFill>
                <a:latin typeface="Arial" panose="020B0604020202020204" pitchFamily="34" charset="0"/>
                <a:ea typeface="Times New Roman" panose="02020603050405020304" pitchFamily="18" charset="0"/>
                <a:cs typeface="Arial" panose="020B0604020202020204" pitchFamily="34" charset="0"/>
              </a:rPr>
              <a:t>La lavorazione che utilizza la pressione si chiama laminazione, e consiste nel ridurre lo spessore di una barra facendola passare tra due rulli che esercitano una forte pressione. Attraverso passaggi successivi nei laminatoi, riducendo sempre più lo spessore, si producono lamine</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sia a freddo che a caldo.</a:t>
            </a:r>
            <a:r>
              <a:rPr lang="it-IT"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endParaRPr lang="it-IT"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rPr>
              <a:t>La malleabilità è importante anche </a:t>
            </a:r>
          </a:p>
          <a:p>
            <a:pPr algn="just">
              <a:spcAft>
                <a:spcPts val="0"/>
              </a:spcAft>
            </a:pPr>
            <a:r>
              <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rPr>
              <a:t>nelle lavorazioni di fucinatura che </a:t>
            </a:r>
          </a:p>
          <a:p>
            <a:pPr algn="just">
              <a:spcAft>
                <a:spcPts val="0"/>
              </a:spcAft>
            </a:pPr>
            <a:r>
              <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rPr>
              <a:t>consiste nel riscaldare il pezzo </a:t>
            </a:r>
          </a:p>
          <a:p>
            <a:pPr algn="just">
              <a:spcAft>
                <a:spcPts val="0"/>
              </a:spcAft>
            </a:pPr>
            <a:r>
              <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rPr>
              <a:t>sino ad una data temperatura e </a:t>
            </a:r>
          </a:p>
          <a:p>
            <a:pPr algn="just">
              <a:spcAft>
                <a:spcPts val="0"/>
              </a:spcAft>
            </a:pPr>
            <a:r>
              <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rPr>
              <a:t>nel batterlo con martelli o con magli </a:t>
            </a:r>
          </a:p>
          <a:p>
            <a:pPr algn="just">
              <a:spcAft>
                <a:spcPts val="0"/>
              </a:spcAft>
            </a:pPr>
            <a:r>
              <a:rPr lang="it-IT" sz="1800" dirty="0">
                <a:solidFill>
                  <a:schemeClr val="accent6"/>
                </a:solidFill>
                <a:latin typeface="Arial" panose="020B0604020202020204" pitchFamily="34" charset="0"/>
                <a:ea typeface="Times New Roman" panose="02020603050405020304" pitchFamily="18" charset="0"/>
                <a:cs typeface="Arial" panose="020B0604020202020204" pitchFamily="34" charset="0"/>
              </a:rPr>
              <a:t>fino a conferirgli la forma desiderata.</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Un materiale malleabile deve avere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bassa durezza e resistenza a trazione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come l’acciaio, l’alluminio, il rame, </a:t>
            </a:r>
          </a:p>
          <a:p>
            <a:pPr algn="just"/>
            <a:r>
              <a:rPr lang="it-IT" sz="1800" u="sng" dirty="0">
                <a:solidFill>
                  <a:schemeClr val="tx1"/>
                </a:solidFill>
                <a:latin typeface="Arial" panose="020B0604020202020204" pitchFamily="34" charset="0"/>
                <a:ea typeface="Arial Unicode MS" panose="020B0604020202020204" pitchFamily="34" charset="-128"/>
                <a:cs typeface="Arial" panose="020B0604020202020204" pitchFamily="34" charset="0"/>
              </a:rPr>
              <a:t>non sono</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malleabili la ghisa e le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leghe leggere.</a:t>
            </a:r>
            <a:endParaRPr lang="it-IT" sz="1800" dirty="0">
              <a:solidFill>
                <a:schemeClr val="tx1"/>
              </a:solidFill>
              <a:latin typeface="Arial" panose="020B0604020202020204" pitchFamily="34" charset="0"/>
              <a:cs typeface="Arial" panose="020B0604020202020204" pitchFamily="34" charset="0"/>
            </a:endParaRP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4716016" y="3052702"/>
            <a:ext cx="4283522" cy="3400634"/>
          </a:xfrm>
          <a:prstGeom prst="rect">
            <a:avLst/>
          </a:prstGeom>
        </p:spPr>
      </p:pic>
    </p:spTree>
    <p:extLst>
      <p:ext uri="{BB962C8B-B14F-4D97-AF65-F5344CB8AC3E}">
        <p14:creationId xmlns:p14="http://schemas.microsoft.com/office/powerpoint/2010/main" val="2196059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3140227" y="333425"/>
            <a:ext cx="2957861" cy="461665"/>
          </a:xfrm>
          <a:prstGeom prst="rect">
            <a:avLst/>
          </a:prstGeom>
        </p:spPr>
        <p:txBody>
          <a:bodyPr wrap="none">
            <a:spAutoFit/>
          </a:bodyPr>
          <a:lstStyle/>
          <a:p>
            <a:pPr algn="ctr"/>
            <a:r>
              <a:rPr lang="it-IT" dirty="0">
                <a:solidFill>
                  <a:srgbClr val="FF0000"/>
                </a:solidFill>
              </a:rPr>
              <a:t>Proprietà tecnologiche</a:t>
            </a:r>
          </a:p>
        </p:txBody>
      </p:sp>
      <p:sp>
        <p:nvSpPr>
          <p:cNvPr id="5" name="Rettangolo 4"/>
          <p:cNvSpPr/>
          <p:nvPr/>
        </p:nvSpPr>
        <p:spPr>
          <a:xfrm>
            <a:off x="159388" y="872135"/>
            <a:ext cx="8867463" cy="6001643"/>
          </a:xfrm>
          <a:prstGeom prst="rect">
            <a:avLst/>
          </a:prstGeom>
        </p:spPr>
        <p:txBody>
          <a:bodyPr wrap="square">
            <a:spAutoFit/>
          </a:bodyPr>
          <a:lstStyle/>
          <a:p>
            <a:pPr algn="just">
              <a:spcAft>
                <a:spcPts val="0"/>
              </a:spcAft>
            </a:pPr>
            <a:r>
              <a:rPr lang="it-IT" sz="20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Duttilità</a:t>
            </a:r>
            <a:endParaRPr lang="it-IT" sz="2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l’attitudine dei materiali ad essere ridotti in fili, operazione detta </a:t>
            </a:r>
            <a:r>
              <a:rPr lang="it-IT" sz="2000" b="1" dirty="0">
                <a:solidFill>
                  <a:schemeClr val="tx1"/>
                </a:solidFill>
                <a:latin typeface="Arial" panose="020B0604020202020204" pitchFamily="34" charset="0"/>
                <a:ea typeface="Arial Unicode MS" panose="020B0604020202020204" pitchFamily="34" charset="-128"/>
                <a:cs typeface="Arial" panose="020B0604020202020204" pitchFamily="34" charset="0"/>
              </a:rPr>
              <a:t>trafilatura</a:t>
            </a:r>
            <a:r>
              <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rPr>
              <a:t> che consiste nel far passare il materiale tirandolo attraverso un foro calibrato </a:t>
            </a:r>
          </a:p>
          <a:p>
            <a:pPr algn="just">
              <a:spcAft>
                <a:spcPts val="0"/>
              </a:spcAft>
            </a:pPr>
            <a:endPar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Con la trafilatura si possono ottenere fili e barre di varie forme e dimensioni, i materiali duttili hanno un’elevata tenacità e bassa durezza, sono duttili molti tipi di acciai, l’alluminio, il rame, </a:t>
            </a:r>
            <a:r>
              <a:rPr lang="it-IT" sz="2000" u="sng" dirty="0">
                <a:solidFill>
                  <a:schemeClr val="accent6"/>
                </a:solidFill>
                <a:latin typeface="Arial" panose="020B0604020202020204" pitchFamily="34" charset="0"/>
                <a:ea typeface="Arial Unicode MS" panose="020B0604020202020204" pitchFamily="34" charset="-128"/>
                <a:cs typeface="Arial" panose="020B0604020202020204" pitchFamily="34" charset="0"/>
              </a:rPr>
              <a:t>non è duttile</a:t>
            </a:r>
            <a:r>
              <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 la ghisa, il cui allungamento è praticamente nullo.</a:t>
            </a:r>
          </a:p>
          <a:p>
            <a:pPr algn="just">
              <a:spcAft>
                <a:spcPts val="0"/>
              </a:spcAft>
            </a:pPr>
            <a:endParaRPr lang="it-IT" sz="20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ctr">
              <a:spcAft>
                <a:spcPts val="0"/>
              </a:spcAft>
            </a:pPr>
            <a:r>
              <a:rPr lang="it-IT" sz="2000" i="1" dirty="0">
                <a:solidFill>
                  <a:schemeClr val="tx1"/>
                </a:solidFill>
              </a:rPr>
              <a:t>Trafilatura.</a:t>
            </a:r>
            <a:endParaRPr lang="it-IT"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Immagine 6"/>
          <p:cNvPicPr/>
          <p:nvPr/>
        </p:nvPicPr>
        <p:blipFill>
          <a:blip r:embed="rId3" cstate="print">
            <a:extLst>
              <a:ext uri="{28A0092B-C50C-407E-A947-70E740481C1C}">
                <a14:useLocalDpi xmlns:a14="http://schemas.microsoft.com/office/drawing/2010/main" val="0"/>
              </a:ext>
            </a:extLst>
          </a:blip>
          <a:stretch>
            <a:fillRect/>
          </a:stretch>
        </p:blipFill>
        <p:spPr>
          <a:xfrm>
            <a:off x="2759040" y="3426414"/>
            <a:ext cx="3829184" cy="2738890"/>
          </a:xfrm>
          <a:prstGeom prst="rect">
            <a:avLst/>
          </a:prstGeom>
        </p:spPr>
      </p:pic>
    </p:spTree>
    <p:extLst>
      <p:ext uri="{BB962C8B-B14F-4D97-AF65-F5344CB8AC3E}">
        <p14:creationId xmlns:p14="http://schemas.microsoft.com/office/powerpoint/2010/main" val="27526384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anim calcmode="lin" valueType="num">
                                      <p:cBhvr additive="base">
                                        <p:cTn id="19"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3140227" y="333425"/>
            <a:ext cx="2957861" cy="461665"/>
          </a:xfrm>
          <a:prstGeom prst="rect">
            <a:avLst/>
          </a:prstGeom>
        </p:spPr>
        <p:txBody>
          <a:bodyPr wrap="none">
            <a:spAutoFit/>
          </a:bodyPr>
          <a:lstStyle/>
          <a:p>
            <a:pPr algn="ctr"/>
            <a:r>
              <a:rPr lang="it-IT" dirty="0">
                <a:solidFill>
                  <a:srgbClr val="FF0000"/>
                </a:solidFill>
              </a:rPr>
              <a:t>Proprietà tecnologiche</a:t>
            </a:r>
          </a:p>
        </p:txBody>
      </p:sp>
      <p:sp>
        <p:nvSpPr>
          <p:cNvPr id="4" name="Rettangolo 3"/>
          <p:cNvSpPr/>
          <p:nvPr/>
        </p:nvSpPr>
        <p:spPr>
          <a:xfrm>
            <a:off x="179388" y="982177"/>
            <a:ext cx="8820150" cy="5632311"/>
          </a:xfrm>
          <a:prstGeom prst="rect">
            <a:avLst/>
          </a:prstGeom>
        </p:spPr>
        <p:txBody>
          <a:bodyPr wrap="square">
            <a:spAutoFit/>
          </a:bodyPr>
          <a:lstStyle/>
          <a:p>
            <a:pPr algn="just">
              <a:spcAft>
                <a:spcPts val="0"/>
              </a:spcAft>
            </a:pPr>
            <a:r>
              <a:rPr lang="it-IT" sz="2000" b="1" dirty="0" err="1">
                <a:solidFill>
                  <a:srgbClr val="FF0000"/>
                </a:solidFill>
                <a:latin typeface="Arial" panose="020B0604020202020204" pitchFamily="34" charset="0"/>
                <a:ea typeface="Arial Unicode MS" panose="020B0604020202020204" pitchFamily="34" charset="-128"/>
                <a:cs typeface="Arial" panose="020B0604020202020204" pitchFamily="34" charset="0"/>
              </a:rPr>
              <a:t>Estrudibilità</a:t>
            </a:r>
            <a:endParaRPr lang="it-IT" sz="2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l’attitudine dei materiali ad assumere forme determinate passando, spinti, attraverso un foro di profilo e dimensioni appropriate. </a:t>
            </a:r>
          </a:p>
          <a:p>
            <a:pPr algn="just">
              <a:spcAft>
                <a:spcPts val="0"/>
              </a:spcAft>
            </a:pPr>
            <a:endPar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Questo tipo di lavorazione si chiama </a:t>
            </a:r>
            <a:r>
              <a:rPr lang="it-IT" sz="2000" b="1" dirty="0">
                <a:solidFill>
                  <a:schemeClr val="accent6"/>
                </a:solidFill>
                <a:latin typeface="Arial" panose="020B0604020202020204" pitchFamily="34" charset="0"/>
                <a:ea typeface="Arial Unicode MS" panose="020B0604020202020204" pitchFamily="34" charset="-128"/>
                <a:cs typeface="Arial" panose="020B0604020202020204" pitchFamily="34" charset="0"/>
              </a:rPr>
              <a:t>estrusione</a:t>
            </a:r>
            <a:r>
              <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 ed è utilizzata per la produzione di barre e profilati, gli acciai a basso tenore di carbonio e le leghe leggere sono estrudibili, mentre </a:t>
            </a:r>
            <a:r>
              <a:rPr lang="it-IT" sz="2000" u="sng" dirty="0">
                <a:solidFill>
                  <a:schemeClr val="accent6"/>
                </a:solidFill>
                <a:latin typeface="Arial" panose="020B0604020202020204" pitchFamily="34" charset="0"/>
                <a:ea typeface="Arial Unicode MS" panose="020B0604020202020204" pitchFamily="34" charset="-128"/>
                <a:cs typeface="Arial" panose="020B0604020202020204" pitchFamily="34" charset="0"/>
              </a:rPr>
              <a:t>non lo è</a:t>
            </a:r>
            <a:r>
              <a:rPr lang="it-IT" sz="20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 la ghisa.</a:t>
            </a:r>
          </a:p>
          <a:p>
            <a:pPr algn="just">
              <a:spcAft>
                <a:spcPts val="0"/>
              </a:spcAft>
            </a:pPr>
            <a:endParaRPr lang="it-IT" sz="200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200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p>
            <a:pPr algn="ctr">
              <a:spcAft>
                <a:spcPts val="0"/>
              </a:spcAft>
            </a:pPr>
            <a:endParaRPr lang="it-IT" sz="2000" i="1" dirty="0">
              <a:solidFill>
                <a:schemeClr val="tx1"/>
              </a:solidFill>
            </a:endParaRPr>
          </a:p>
          <a:p>
            <a:pPr algn="ctr">
              <a:spcAft>
                <a:spcPts val="0"/>
              </a:spcAft>
            </a:pPr>
            <a:r>
              <a:rPr lang="it-IT" sz="2000" i="1" dirty="0">
                <a:solidFill>
                  <a:schemeClr val="tx1"/>
                </a:solidFill>
              </a:rPr>
              <a:t>Estrusione</a:t>
            </a:r>
            <a:endParaRPr lang="it-IT"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2157639" y="3483347"/>
            <a:ext cx="4923035" cy="2321134"/>
          </a:xfrm>
          <a:prstGeom prst="rect">
            <a:avLst/>
          </a:prstGeom>
        </p:spPr>
      </p:pic>
    </p:spTree>
    <p:extLst>
      <p:ext uri="{BB962C8B-B14F-4D97-AF65-F5344CB8AC3E}">
        <p14:creationId xmlns:p14="http://schemas.microsoft.com/office/powerpoint/2010/main" val="1624511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anim calcmode="lin" valueType="num">
                                      <p:cBhvr additive="base">
                                        <p:cTn id="1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3140227" y="333425"/>
            <a:ext cx="2957861" cy="461665"/>
          </a:xfrm>
          <a:prstGeom prst="rect">
            <a:avLst/>
          </a:prstGeom>
        </p:spPr>
        <p:txBody>
          <a:bodyPr wrap="none">
            <a:spAutoFit/>
          </a:bodyPr>
          <a:lstStyle/>
          <a:p>
            <a:pPr algn="ctr"/>
            <a:r>
              <a:rPr lang="it-IT" dirty="0">
                <a:solidFill>
                  <a:srgbClr val="FF0000"/>
                </a:solidFill>
              </a:rPr>
              <a:t>Proprietà tecnologiche</a:t>
            </a:r>
          </a:p>
        </p:txBody>
      </p:sp>
      <p:sp>
        <p:nvSpPr>
          <p:cNvPr id="4" name="Rettangolo 3"/>
          <p:cNvSpPr/>
          <p:nvPr/>
        </p:nvSpPr>
        <p:spPr>
          <a:xfrm>
            <a:off x="152074" y="779597"/>
            <a:ext cx="8847464" cy="6001643"/>
          </a:xfrm>
          <a:prstGeom prst="rect">
            <a:avLst/>
          </a:prstGeom>
        </p:spPr>
        <p:txBody>
          <a:bodyPr wrap="square">
            <a:spAutoFit/>
          </a:bodyPr>
          <a:lstStyle/>
          <a:p>
            <a:pPr>
              <a:spcAft>
                <a:spcPts val="0"/>
              </a:spcAft>
            </a:pPr>
            <a:r>
              <a:rPr lang="it-IT" sz="1800" b="1" dirty="0" err="1">
                <a:solidFill>
                  <a:srgbClr val="FF0000"/>
                </a:solidFill>
                <a:latin typeface="Arial" panose="020B0604020202020204" pitchFamily="34" charset="0"/>
                <a:ea typeface="Arial Unicode MS" panose="020B0604020202020204" pitchFamily="34" charset="-128"/>
                <a:cs typeface="Arial" panose="020B0604020202020204" pitchFamily="34" charset="0"/>
              </a:rPr>
              <a:t>Imbutibilità</a:t>
            </a:r>
            <a:endParaRPr lang="it-IT"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una proprietà che interessa solo le lamiere, ne definisce l’attitudine a essere deformate a freddo per assumere la forma di corpi cavi in una lavorazione chiamata </a:t>
            </a:r>
            <a:r>
              <a:rPr lang="it-IT" sz="1800" b="1" dirty="0">
                <a:solidFill>
                  <a:schemeClr val="tx1"/>
                </a:solidFill>
                <a:latin typeface="Arial" panose="020B0604020202020204" pitchFamily="34" charset="0"/>
                <a:ea typeface="Arial Unicode MS" panose="020B0604020202020204" pitchFamily="34" charset="-128"/>
                <a:cs typeface="Arial" panose="020B0604020202020204" pitchFamily="34" charset="0"/>
              </a:rPr>
              <a:t>imbutitura</a:t>
            </a:r>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Questa viene sfruttata nella produzione di pentole, bossoli di proiettili, carrozzerie di autoveicoli, centine alari. L’</a:t>
            </a:r>
            <a:r>
              <a:rPr lang="it-IT" sz="1800" dirty="0" err="1">
                <a:solidFill>
                  <a:schemeClr val="accent6"/>
                </a:solidFill>
                <a:latin typeface="Arial" panose="020B0604020202020204" pitchFamily="34" charset="0"/>
                <a:ea typeface="Arial Unicode MS" panose="020B0604020202020204" pitchFamily="34" charset="-128"/>
                <a:cs typeface="Arial" panose="020B0604020202020204" pitchFamily="34" charset="0"/>
              </a:rPr>
              <a:t>imbutibilità</a:t>
            </a:r>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 dipende soprattutto dal grado di purezza dei materiali, dalla loro malleabilità e allungamento, sono imbutibili molti acciai, l’alluminio, il rame.</a:t>
            </a: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endParaRPr>
          </a:p>
          <a:p>
            <a:pPr algn="just">
              <a:spcAft>
                <a:spcPts val="0"/>
              </a:spcAft>
            </a:pPr>
            <a:endParaRPr lang="it-IT" sz="1800" dirty="0">
              <a:solidFill>
                <a:schemeClr val="accent6"/>
              </a:solidFill>
              <a:effectLst/>
              <a:latin typeface="Arial" panose="020B0604020202020204" pitchFamily="34" charset="0"/>
              <a:ea typeface="Arial Unicode MS" panose="020B0604020202020204" pitchFamily="34" charset="-128"/>
              <a:cs typeface="Arial" panose="020B0604020202020204" pitchFamily="34" charset="0"/>
            </a:endParaRPr>
          </a:p>
          <a:p>
            <a:pPr algn="ctr">
              <a:spcAft>
                <a:spcPts val="0"/>
              </a:spcAft>
            </a:pPr>
            <a:r>
              <a:rPr lang="it-IT" sz="1800" i="1" dirty="0">
                <a:solidFill>
                  <a:schemeClr val="tx1"/>
                </a:solidFill>
              </a:rPr>
              <a:t>Imbutitura</a:t>
            </a:r>
            <a:endParaRPr lang="it-IT"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2319234" y="3392155"/>
            <a:ext cx="4989070" cy="2928819"/>
          </a:xfrm>
          <a:prstGeom prst="rect">
            <a:avLst/>
          </a:prstGeom>
        </p:spPr>
      </p:pic>
    </p:spTree>
    <p:extLst>
      <p:ext uri="{BB962C8B-B14F-4D97-AF65-F5344CB8AC3E}">
        <p14:creationId xmlns:p14="http://schemas.microsoft.com/office/powerpoint/2010/main" val="1210872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5" end="15"/>
                                            </p:txEl>
                                          </p:spTgt>
                                        </p:tgtEl>
                                        <p:attrNameLst>
                                          <p:attrName>style.visibility</p:attrName>
                                        </p:attrNameLst>
                                      </p:cBhvr>
                                      <p:to>
                                        <p:strVal val="visible"/>
                                      </p:to>
                                    </p:set>
                                    <p:anim calcmode="lin" valueType="num">
                                      <p:cBhvr additive="base">
                                        <p:cTn id="1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79388" y="144463"/>
            <a:ext cx="882015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it-IT" sz="3600" dirty="0">
                <a:ea typeface="Microsoft YaHei" panose="020B0503020204020204" pitchFamily="34" charset="-122"/>
              </a:rPr>
              <a:t> </a:t>
            </a:r>
            <a:r>
              <a:rPr lang="it-IT" sz="1500" b="0" dirty="0">
                <a:ea typeface="Microsoft YaHei" panose="020B0503020204020204" pitchFamily="34" charset="-122"/>
              </a:rPr>
              <a:t>Ing. Elisa Cappelletto – Ing. Maurizio Bassani                                 MMSP – Volume 1 – Modulo II  - Capitolo 3 </a:t>
            </a:r>
          </a:p>
          <a:p>
            <a:pPr algn="ctr">
              <a:spcBef>
                <a:spcPct val="0"/>
              </a:spcBef>
              <a:buClrTx/>
              <a:buFontTx/>
              <a:buNone/>
            </a:pPr>
            <a:endParaRPr lang="it-IT" sz="1500" dirty="0">
              <a:solidFill>
                <a:srgbClr val="FF0000"/>
              </a:solidFill>
              <a:ea typeface="Microsoft YaHei" panose="020B0503020204020204" pitchFamily="34" charset="-122"/>
            </a:endParaRPr>
          </a:p>
          <a:p>
            <a:pPr algn="ctr">
              <a:spcBef>
                <a:spcPct val="0"/>
              </a:spcBef>
              <a:buClrTx/>
              <a:buFontTx/>
              <a:buNone/>
            </a:pPr>
            <a:endParaRPr lang="it-IT" sz="8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a:p>
            <a:pPr algn="ctr">
              <a:spcBef>
                <a:spcPct val="0"/>
              </a:spcBef>
              <a:buClrTx/>
              <a:buFontTx/>
              <a:buNone/>
            </a:pPr>
            <a:endParaRPr lang="it-IT" sz="1500" b="0" dirty="0">
              <a:ea typeface="Microsoft YaHei" panose="020B0503020204020204" pitchFamily="34" charset="-122"/>
            </a:endParaRPr>
          </a:p>
        </p:txBody>
      </p:sp>
      <p:sp>
        <p:nvSpPr>
          <p:cNvPr id="2" name="Text Box 2"/>
          <p:cNvSpPr txBox="1">
            <a:spLocks noChangeArrowheads="1"/>
          </p:cNvSpPr>
          <p:nvPr/>
        </p:nvSpPr>
        <p:spPr bwMode="auto">
          <a:xfrm>
            <a:off x="211464" y="822325"/>
            <a:ext cx="881538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a:endParaRPr lang="it-IT" sz="2000" b="0" i="0" dirty="0">
              <a:latin typeface="Arial" panose="020B0604020202020204" pitchFamily="34" charset="0"/>
              <a:cs typeface="Arial" panose="020B0604020202020204" pitchFamily="34" charset="0"/>
            </a:endParaRPr>
          </a:p>
        </p:txBody>
      </p:sp>
      <p:sp>
        <p:nvSpPr>
          <p:cNvPr id="3" name="Rettangolo 2"/>
          <p:cNvSpPr/>
          <p:nvPr/>
        </p:nvSpPr>
        <p:spPr>
          <a:xfrm>
            <a:off x="3140227" y="333425"/>
            <a:ext cx="2957861" cy="461665"/>
          </a:xfrm>
          <a:prstGeom prst="rect">
            <a:avLst/>
          </a:prstGeom>
        </p:spPr>
        <p:txBody>
          <a:bodyPr wrap="none">
            <a:spAutoFit/>
          </a:bodyPr>
          <a:lstStyle/>
          <a:p>
            <a:pPr algn="ctr"/>
            <a:r>
              <a:rPr lang="it-IT" dirty="0">
                <a:solidFill>
                  <a:srgbClr val="FF0000"/>
                </a:solidFill>
              </a:rPr>
              <a:t>Proprietà tecnologiche</a:t>
            </a:r>
          </a:p>
        </p:txBody>
      </p:sp>
      <p:sp>
        <p:nvSpPr>
          <p:cNvPr id="4" name="Rettangolo 3"/>
          <p:cNvSpPr/>
          <p:nvPr/>
        </p:nvSpPr>
        <p:spPr>
          <a:xfrm>
            <a:off x="179388" y="984052"/>
            <a:ext cx="8708269" cy="5447645"/>
          </a:xfrm>
          <a:prstGeom prst="rect">
            <a:avLst/>
          </a:prstGeom>
        </p:spPr>
        <p:txBody>
          <a:bodyPr wrap="square">
            <a:spAutoFit/>
          </a:bodyPr>
          <a:lstStyle/>
          <a:p>
            <a:pPr algn="just">
              <a:spcAft>
                <a:spcPts val="0"/>
              </a:spcAft>
            </a:pPr>
            <a:r>
              <a:rPr lang="it-IT" sz="1800" b="1" dirty="0">
                <a:solidFill>
                  <a:srgbClr val="FF0000"/>
                </a:solidFill>
                <a:latin typeface="Arial" panose="020B0604020202020204" pitchFamily="34" charset="0"/>
                <a:ea typeface="Arial Unicode MS" panose="020B0604020202020204" pitchFamily="34" charset="-128"/>
                <a:cs typeface="Arial" panose="020B0604020202020204" pitchFamily="34" charset="0"/>
              </a:rPr>
              <a:t>Temprabilità</a:t>
            </a:r>
            <a:endParaRPr lang="it-IT" sz="1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l’attitudine dei materiali metallici a subire il trattamento termico di </a:t>
            </a:r>
            <a:r>
              <a:rPr lang="it-IT" sz="1800" b="1" dirty="0">
                <a:solidFill>
                  <a:schemeClr val="tx1"/>
                </a:solidFill>
                <a:latin typeface="Arial" panose="020B0604020202020204" pitchFamily="34" charset="0"/>
                <a:ea typeface="Arial Unicode MS" panose="020B0604020202020204" pitchFamily="34" charset="-128"/>
                <a:cs typeface="Arial" panose="020B0604020202020204" pitchFamily="34" charset="0"/>
              </a:rPr>
              <a:t>tempra</a:t>
            </a:r>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 che consiste in un ciclo termico composto di 3 fasi: riscaldamento, permanenza a temperatura e rapido raffreddamento</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accent6"/>
                </a:solidFill>
                <a:latin typeface="Arial" panose="020B0604020202020204" pitchFamily="34" charset="0"/>
                <a:ea typeface="Arial Unicode MS" panose="020B0604020202020204" pitchFamily="34" charset="-128"/>
                <a:cs typeface="Arial" panose="020B0604020202020204" pitchFamily="34" charset="0"/>
              </a:rPr>
              <a:t>La tempra provoca notevoli variazioni nella struttura cristallina delle leghe e quindi modifica anche le loro proprietà, aumentandone la durezza e diminuendone la resilienza. </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È molto usata per gli acciai,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che sono tanto più temprabili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quanto è più alto il tenore </a:t>
            </a:r>
          </a:p>
          <a:p>
            <a:pPr algn="just"/>
            <a:r>
              <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rPr>
              <a:t>degli elementi di lega.</a:t>
            </a: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endParaRPr lang="it-IT" sz="180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p>
            <a:pPr algn="just"/>
            <a:r>
              <a:rPr lang="it-IT" sz="1800" i="1" dirty="0">
                <a:solidFill>
                  <a:schemeClr val="accent6"/>
                </a:solidFill>
              </a:rPr>
              <a:t>                                                   Tempra.</a:t>
            </a:r>
            <a:endParaRPr lang="it-IT" sz="1800" dirty="0">
              <a:solidFill>
                <a:schemeClr val="accent6"/>
              </a:solidFill>
              <a:latin typeface="Arial" panose="020B0604020202020204" pitchFamily="34" charset="0"/>
              <a:cs typeface="Arial" panose="020B0604020202020204" pitchFamily="34" charset="0"/>
            </a:endParaRPr>
          </a:p>
        </p:txBody>
      </p:sp>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4283968" y="3034442"/>
            <a:ext cx="3672408" cy="3562910"/>
          </a:xfrm>
          <a:prstGeom prst="rect">
            <a:avLst/>
          </a:prstGeom>
        </p:spPr>
      </p:pic>
    </p:spTree>
    <p:extLst>
      <p:ext uri="{BB962C8B-B14F-4D97-AF65-F5344CB8AC3E}">
        <p14:creationId xmlns:p14="http://schemas.microsoft.com/office/powerpoint/2010/main" val="3902919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 calcmode="lin" valueType="num">
                                      <p:cBhvr additive="base">
                                        <p:cTn id="3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Times New Roman" panose="02020603050405020304" pitchFamily="18"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zione Cap 1 - Mod II.potx" id="{4EFA67F8-10FC-4913-9BD1-688CD3D55952}" vid="{5AA2F2F8-C2BC-4280-8329-3872A668A595}"/>
    </a:ext>
  </a:ext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Cap 1 - Mod II</Template>
  <TotalTime>320</TotalTime>
  <Words>1381</Words>
  <Application>Microsoft Office PowerPoint</Application>
  <PresentationFormat>Presentazione su schermo (4:3)</PresentationFormat>
  <Paragraphs>233</Paragraphs>
  <Slides>15</Slides>
  <Notes>14</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15</vt:i4>
      </vt:variant>
    </vt:vector>
  </HeadingPairs>
  <TitlesOfParts>
    <vt:vector size="24" baseType="lpstr">
      <vt:lpstr>Arial Unicode MS</vt:lpstr>
      <vt:lpstr>Microsoft YaHei</vt:lpstr>
      <vt:lpstr>Arial</vt:lpstr>
      <vt:lpstr>Century Gothic</vt:lpstr>
      <vt:lpstr>Lucida Sans Unicode</vt:lpstr>
      <vt:lpstr>Times New Roman</vt:lpstr>
      <vt:lpstr>Wingdings 3</vt:lpstr>
      <vt:lpstr>Tema di Office</vt:lpstr>
      <vt:lpstr>Ione</vt:lpstr>
      <vt:lpstr>PROCESSI TECNOLOGICI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Maurizio</dc:creator>
  <cp:lastModifiedBy>Maurizio</cp:lastModifiedBy>
  <cp:revision>41</cp:revision>
  <cp:lastPrinted>1601-01-01T00:00:00Z</cp:lastPrinted>
  <dcterms:created xsi:type="dcterms:W3CDTF">2022-10-30T09:25:04Z</dcterms:created>
  <dcterms:modified xsi:type="dcterms:W3CDTF">2022-11-16T15:23:39Z</dcterms:modified>
</cp:coreProperties>
</file>