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26" r:id="rId2"/>
  </p:sldMasterIdLst>
  <p:notesMasterIdLst>
    <p:notesMasterId r:id="rId31"/>
  </p:notesMasterIdLst>
  <p:sldIdLst>
    <p:sldId id="303"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7" r:id="rId25"/>
    <p:sldId id="298" r:id="rId26"/>
    <p:sldId id="299" r:id="rId27"/>
    <p:sldId id="300" r:id="rId28"/>
    <p:sldId id="301" r:id="rId29"/>
    <p:sldId id="302" r:id="rId30"/>
  </p:sldIdLst>
  <p:sldSz cx="9144000" cy="6858000" type="screen4x3"/>
  <p:notesSz cx="6858000" cy="9144000"/>
  <p:defaultTextStyle>
    <a:defPPr>
      <a:defRPr lang="en-GB"/>
    </a:defPPr>
    <a:lvl1pPr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icrosoft YaHei" panose="020B0503020204020204" pitchFamily="34" charset="-122"/>
        <a:cs typeface="+mn-cs"/>
      </a:defRPr>
    </a:lvl5pPr>
    <a:lvl6pPr marL="2286000" algn="l" defTabSz="914400" rtl="0" eaLnBrk="1" latinLnBrk="0" hangingPunct="1">
      <a:defRPr sz="2400" kern="1200">
        <a:solidFill>
          <a:schemeClr val="bg1"/>
        </a:solidFill>
        <a:latin typeface="Times New Roman" panose="02020603050405020304" pitchFamily="18" charset="0"/>
        <a:ea typeface="Microsoft YaHei" panose="020B0503020204020204" pitchFamily="34" charset="-122"/>
        <a:cs typeface="+mn-cs"/>
      </a:defRPr>
    </a:lvl6pPr>
    <a:lvl7pPr marL="2743200" algn="l" defTabSz="914400" rtl="0" eaLnBrk="1" latinLnBrk="0" hangingPunct="1">
      <a:defRPr sz="2400" kern="1200">
        <a:solidFill>
          <a:schemeClr val="bg1"/>
        </a:solidFill>
        <a:latin typeface="Times New Roman" panose="02020603050405020304" pitchFamily="18" charset="0"/>
        <a:ea typeface="Microsoft YaHei" panose="020B0503020204020204" pitchFamily="34" charset="-122"/>
        <a:cs typeface="+mn-cs"/>
      </a:defRPr>
    </a:lvl7pPr>
    <a:lvl8pPr marL="3200400" algn="l" defTabSz="914400" rtl="0" eaLnBrk="1" latinLnBrk="0" hangingPunct="1">
      <a:defRPr sz="2400" kern="1200">
        <a:solidFill>
          <a:schemeClr val="bg1"/>
        </a:solidFill>
        <a:latin typeface="Times New Roman" panose="02020603050405020304" pitchFamily="18" charset="0"/>
        <a:ea typeface="Microsoft YaHei" panose="020B0503020204020204" pitchFamily="34" charset="-122"/>
        <a:cs typeface="+mn-cs"/>
      </a:defRPr>
    </a:lvl8pPr>
    <a:lvl9pPr marL="3657600" algn="l" defTabSz="914400" rtl="0" eaLnBrk="1" latinLnBrk="0" hangingPunct="1">
      <a:defRPr sz="2400" kern="1200">
        <a:solidFill>
          <a:schemeClr val="bg1"/>
        </a:solidFill>
        <a:latin typeface="Times New Roman" panose="02020603050405020304" pitchFamily="18" charset="0"/>
        <a:ea typeface="Microsoft YaHei" panose="020B0503020204020204" pitchFamily="34" charset="-122"/>
        <a:cs typeface="+mn-cs"/>
      </a:defRPr>
    </a:lvl9pPr>
  </p:defaultTextStyle>
  <p:extLst>
    <p:ext uri="{521415D9-36F7-43E2-AB2F-B90AF26B5E84}">
      <p14:sectionLst xmlns:p14="http://schemas.microsoft.com/office/powerpoint/2010/main">
        <p14:section name="Sezione senza titolo" id="{C3016FA1-2AC5-418E-A4EB-E4B2B8F91D5E}">
          <p14:sldIdLst>
            <p14:sldId id="303"/>
          </p14:sldIdLst>
        </p14:section>
        <p14:section name="Sezione senza titolo" id="{BF481FC3-E4BC-4F25-9833-76B8E906C6E5}">
          <p14:sldIdLst>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7"/>
            <p14:sldId id="298"/>
            <p14:sldId id="299"/>
            <p14:sldId id="300"/>
            <p14:sldId id="301"/>
            <p14:sldId id="3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1"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2"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3"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4"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5"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6" name="AutoShape 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7" name="AutoShape 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8" name="AutoShape 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59" name="AutoShape 10"/>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60" name="AutoShape 1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61" name="AutoShape 1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62" name="Text Box 13"/>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63" name="Text Box 14"/>
          <p:cNvSpPr txBox="1">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064" name="Text Box 15"/>
          <p:cNvSpPr txBox="1">
            <a:spLocks noChangeArrowheads="1"/>
          </p:cNvSpPr>
          <p:nvPr/>
        </p:nvSpPr>
        <p:spPr bwMode="auto">
          <a:xfrm>
            <a:off x="1143000" y="685800"/>
            <a:ext cx="457200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2" name="Rectangle 16"/>
          <p:cNvSpPr>
            <a:spLocks noGrp="1" noChangeArrowheads="1"/>
          </p:cNvSpPr>
          <p:nvPr>
            <p:ph type="body"/>
          </p:nvPr>
        </p:nvSpPr>
        <p:spPr bwMode="auto">
          <a:xfrm>
            <a:off x="914400" y="4343400"/>
            <a:ext cx="5011738" cy="409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it-IT" noProof="0"/>
          </a:p>
        </p:txBody>
      </p:sp>
      <p:sp>
        <p:nvSpPr>
          <p:cNvPr id="2066" name="Text Box 17"/>
          <p:cNvSpPr txBox="1">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3" name="Text Box 18"/>
          <p:cNvSpPr txBox="1">
            <a:spLocks noChangeArrowheads="1"/>
          </p:cNvSpPr>
          <p:nvPr/>
        </p:nvSpPr>
        <p:spPr bwMode="auto">
          <a:xfrm>
            <a:off x="3886200" y="8877300"/>
            <a:ext cx="297180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FFFFFF"/>
                </a:solidFill>
                <a:latin typeface="Times New Roman" panose="02020603050405020304" pitchFamily="18" charset="0"/>
                <a:ea typeface="Microsoft YaHei" panose="020B0503020204020204" pitchFamily="34" charset="-122"/>
              </a:defRPr>
            </a:lvl9pPr>
          </a:lstStyle>
          <a:p>
            <a:pPr algn="r">
              <a:lnSpc>
                <a:spcPct val="95000"/>
              </a:lnSpc>
              <a:buSzPct val="100000"/>
              <a:defRPr/>
            </a:pPr>
            <a:fld id="{AC4EA967-BC34-438A-B878-BD11B695FCD4}" type="slidenum">
              <a:rPr lang="en-GB" sz="1200" smtClean="0">
                <a:solidFill>
                  <a:srgbClr val="000000"/>
                </a:solidFill>
              </a:rPr>
              <a:pPr algn="r">
                <a:lnSpc>
                  <a:spcPct val="95000"/>
                </a:lnSpc>
                <a:buSzPct val="100000"/>
                <a:defRPr/>
              </a:pPr>
              <a:t>‹N›</a:t>
            </a:fld>
            <a:endParaRPr lang="en-GB" sz="1200">
              <a:solidFill>
                <a:srgbClr val="000000"/>
              </a:solidFill>
            </a:endParaRPr>
          </a:p>
        </p:txBody>
      </p:sp>
      <p:sp>
        <p:nvSpPr>
          <p:cNvPr id="2068" name="Rectangle 19"/>
          <p:cNvSpPr>
            <a:spLocks noGrp="1" noRot="1" noChangeAspect="1" noChangeArrowheads="1"/>
          </p:cNvSpPr>
          <p:nvPr>
            <p:ph type="sldImg"/>
          </p:nvPr>
        </p:nvSpPr>
        <p:spPr bwMode="auto">
          <a:xfrm>
            <a:off x="1143000" y="695325"/>
            <a:ext cx="4554538" cy="3411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Tree>
    <p:extLst>
      <p:ext uri="{BB962C8B-B14F-4D97-AF65-F5344CB8AC3E}">
        <p14:creationId xmlns:p14="http://schemas.microsoft.com/office/powerpoint/2010/main" val="250452966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733298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208809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941022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681702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07578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553517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303086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877674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1858117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372169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133679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863592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11004663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992092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1376119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412664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7044312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2936012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69493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4274441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689660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58489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08294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681175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4088530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2175402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143125" y="695325"/>
            <a:ext cx="2571750" cy="3429000"/>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
        <p:nvSpPr>
          <p:cNvPr id="4099" name="Text Box 2"/>
          <p:cNvSpPr txBox="1">
            <a:spLocks noChangeArrowheads="1"/>
          </p:cNvSpPr>
          <p:nvPr/>
        </p:nvSpPr>
        <p:spPr bwMode="auto">
          <a:xfrm>
            <a:off x="914400" y="4343400"/>
            <a:ext cx="5022850" cy="420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solidFill>
                <a:srgbClr val="FFFFFF"/>
              </a:solidFill>
            </a:endParaRPr>
          </a:p>
        </p:txBody>
      </p:sp>
    </p:spTree>
    <p:extLst>
      <p:ext uri="{BB962C8B-B14F-4D97-AF65-F5344CB8AC3E}">
        <p14:creationId xmlns:p14="http://schemas.microsoft.com/office/powerpoint/2010/main" val="3305719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266782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80327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00813" y="463550"/>
            <a:ext cx="1938337" cy="574198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463550"/>
            <a:ext cx="5662613" cy="574198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446383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48A87A34-81AB-432B-8DAE-1953F412C126}" type="datetimeFigureOut">
              <a:rPr lang="en-US" smtClean="0"/>
              <a:t>11/12/2022</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4276887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39B335-F5C8-4EDF-B1E2-6347D416EBE4}" type="datetimeFigureOut">
              <a:rPr lang="en-US" smtClean="0"/>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79727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640080" y="320040"/>
            <a:ext cx="2743200" cy="320040"/>
          </a:xfrm>
        </p:spPr>
        <p:txBody>
          <a:bodyPr/>
          <a:lstStyle/>
          <a:p>
            <a:fld id="{48A87A34-81AB-432B-8DAE-1953F412C126}" type="datetimeFigureOut">
              <a:rPr lang="en-US" smtClean="0"/>
              <a:pPr/>
              <a:t>11/12/2022</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54258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640080" y="320040"/>
            <a:ext cx="2743200" cy="320040"/>
          </a:xfrm>
        </p:spPr>
        <p:txBody>
          <a:bodyPr/>
          <a:lstStyle/>
          <a:p>
            <a:fld id="{6239B335-F5C8-4EDF-B1E2-6347D416EBE4}" type="datetimeFigureOut">
              <a:rPr lang="en-US" smtClean="0"/>
              <a:t>11/12/2022</a:t>
            </a:fld>
            <a:endParaRPr lang="en-US" dirty="0"/>
          </a:p>
        </p:txBody>
      </p:sp>
      <p:sp>
        <p:nvSpPr>
          <p:cNvPr id="6" name="Footer Placeholder 5"/>
          <p:cNvSpPr>
            <a:spLocks noGrp="1"/>
          </p:cNvSpPr>
          <p:nvPr>
            <p:ph type="ftr" sz="quarter" idx="11"/>
          </p:nvPr>
        </p:nvSpPr>
        <p:spPr>
          <a:xfrm>
            <a:off x="640080" y="6227064"/>
            <a:ext cx="7854696" cy="320040"/>
          </a:xfrm>
        </p:spPr>
        <p:txBody>
          <a:bodyPr/>
          <a:lstStyle/>
          <a:p>
            <a:endParaRPr lang="en-US" dirty="0"/>
          </a:p>
        </p:txBody>
      </p:sp>
      <p:sp>
        <p:nvSpPr>
          <p:cNvPr id="7" name="Slide Number Placeholder 6"/>
          <p:cNvSpPr>
            <a:spLocks noGrp="1"/>
          </p:cNvSpPr>
          <p:nvPr>
            <p:ph type="sldNum" sz="quarter" idx="12"/>
          </p:nvPr>
        </p:nvSpPr>
        <p:spPr>
          <a:xfrm>
            <a:off x="7808976" y="320040"/>
            <a:ext cx="685800" cy="320040"/>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984577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706636" y="1487999"/>
            <a:ext cx="3804674" cy="17753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4695010" y="4270332"/>
            <a:ext cx="3819675" cy="17854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640080" y="320040"/>
            <a:ext cx="2743200" cy="320040"/>
          </a:xfrm>
        </p:spPr>
        <p:txBody>
          <a:bodyPr/>
          <a:lstStyle/>
          <a:p>
            <a:fld id="{6239B335-F5C8-4EDF-B1E2-6347D416EBE4}" type="datetimeFigureOut">
              <a:rPr lang="en-US" smtClean="0"/>
              <a:t>11/12/2022</a:t>
            </a:fld>
            <a:endParaRPr lang="en-US" dirty="0"/>
          </a:p>
        </p:txBody>
      </p:sp>
      <p:sp>
        <p:nvSpPr>
          <p:cNvPr id="8" name="Footer Placeholder 7"/>
          <p:cNvSpPr>
            <a:spLocks noGrp="1"/>
          </p:cNvSpPr>
          <p:nvPr>
            <p:ph type="ftr" sz="quarter" idx="11"/>
          </p:nvPr>
        </p:nvSpPr>
        <p:spPr>
          <a:xfrm>
            <a:off x="640080" y="6227064"/>
            <a:ext cx="7854696" cy="320040"/>
          </a:xfrm>
        </p:spPr>
        <p:txBody>
          <a:bodyPr/>
          <a:lstStyle/>
          <a:p>
            <a:endParaRPr lang="en-US" dirty="0"/>
          </a:p>
        </p:txBody>
      </p:sp>
      <p:sp>
        <p:nvSpPr>
          <p:cNvPr id="9" name="Slide Number Placeholder 8"/>
          <p:cNvSpPr>
            <a:spLocks noGrp="1"/>
          </p:cNvSpPr>
          <p:nvPr>
            <p:ph type="sldNum" sz="quarter" idx="12"/>
          </p:nvPr>
        </p:nvSpPr>
        <p:spPr>
          <a:xfrm>
            <a:off x="7808976" y="320040"/>
            <a:ext cx="685800" cy="320040"/>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888842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11/12/2022</a:t>
            </a:fld>
            <a:endParaRPr lang="en-US" dirty="0"/>
          </a:p>
        </p:txBody>
      </p:sp>
      <p:sp>
        <p:nvSpPr>
          <p:cNvPr id="4" name="Footer Placeholder 3"/>
          <p:cNvSpPr>
            <a:spLocks noGrp="1"/>
          </p:cNvSpPr>
          <p:nvPr>
            <p:ph type="ftr" sz="quarter" idx="11"/>
          </p:nvPr>
        </p:nvSpPr>
        <p:spPr>
          <a:xfrm>
            <a:off x="640080" y="6227064"/>
            <a:ext cx="7854696" cy="320040"/>
          </a:xfrm>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443288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48A87A34-81AB-432B-8DAE-1953F412C126}" type="datetimeFigureOut">
              <a:rPr lang="en-US" smtClean="0"/>
              <a:t>11/12/2022</a:t>
            </a:fld>
            <a:endParaRPr lang="en-US" dirty="0"/>
          </a:p>
        </p:txBody>
      </p:sp>
      <p:sp>
        <p:nvSpPr>
          <p:cNvPr id="3" name="Footer Placeholder 2"/>
          <p:cNvSpPr>
            <a:spLocks noGrp="1"/>
          </p:cNvSpPr>
          <p:nvPr>
            <p:ph type="ftr" sz="quarter" idx="11"/>
          </p:nvPr>
        </p:nvSpPr>
        <p:spPr>
          <a:xfrm>
            <a:off x="640080" y="6227064"/>
            <a:ext cx="7854696" cy="320040"/>
          </a:xfrm>
        </p:spPr>
        <p:txBody>
          <a:bodyPr/>
          <a:lstStyle/>
          <a:p>
            <a:endParaRPr lang="en-US" dirty="0"/>
          </a:p>
        </p:txBody>
      </p:sp>
      <p:sp>
        <p:nvSpPr>
          <p:cNvPr id="4" name="Slide Number Placeholder 3"/>
          <p:cNvSpPr>
            <a:spLocks noGrp="1"/>
          </p:cNvSpPr>
          <p:nvPr>
            <p:ph type="sldNum" sz="quarter" idx="12"/>
          </p:nvPr>
        </p:nvSpPr>
        <p:spPr>
          <a:xfrm>
            <a:off x="7808976" y="320040"/>
            <a:ext cx="6858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4835205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239B335-F5C8-4EDF-B1E2-6347D416EBE4}" type="datetimeFigureOut">
              <a:rPr lang="en-US" smtClean="0"/>
              <a:t>11/12/2022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9795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959615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a:xfrm>
            <a:off x="640080" y="320040"/>
            <a:ext cx="2743200" cy="320040"/>
          </a:xfrm>
        </p:spPr>
        <p:txBody>
          <a:bodyPr/>
          <a:lstStyle/>
          <a:p>
            <a:fld id="{48A87A34-81AB-432B-8DAE-1953F412C126}" type="datetimeFigureOut">
              <a:rPr lang="en-US" smtClean="0"/>
              <a:t>11/12/2022</a:t>
            </a:fld>
            <a:endParaRPr lang="en-US" dirty="0"/>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63489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39B335-F5C8-4EDF-B1E2-6347D416EBE4}" type="datetimeFigureOut">
              <a:rPr lang="en-US" smtClean="0"/>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32822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40080" y="320040"/>
            <a:ext cx="2743200" cy="320040"/>
          </a:xfrm>
        </p:spPr>
        <p:txBody>
          <a:bodyPr/>
          <a:lstStyle/>
          <a:p>
            <a:fld id="{6239B335-F5C8-4EDF-B1E2-6347D416EBE4}" type="datetimeFigureOut">
              <a:rPr lang="en-US" smtClean="0"/>
              <a:t>11/12/2022</a:t>
            </a:fld>
            <a:endParaRPr lang="en-US" dirty="0"/>
          </a:p>
        </p:txBody>
      </p:sp>
      <p:sp>
        <p:nvSpPr>
          <p:cNvPr id="5" name="Footer Placeholder 4"/>
          <p:cNvSpPr>
            <a:spLocks noGrp="1"/>
          </p:cNvSpPr>
          <p:nvPr>
            <p:ph type="ftr" sz="quarter" idx="11"/>
          </p:nvPr>
        </p:nvSpPr>
        <p:spPr>
          <a:xfrm>
            <a:off x="640080" y="6227064"/>
            <a:ext cx="7854696" cy="320040"/>
          </a:xfrm>
        </p:spPr>
        <p:txBody>
          <a:body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4234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1063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00475" cy="4224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38675" y="1981200"/>
            <a:ext cx="3800475" cy="4224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75774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33133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2987080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383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57832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382166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ext Box 1"/>
          <p:cNvSpPr txBox="1">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1027" name="Text Box 2"/>
          <p:cNvSpPr txBox="1">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it-IT"/>
          </a:p>
        </p:txBody>
      </p:sp>
      <p:sp>
        <p:nvSpPr>
          <p:cNvPr id="1028" name="Rectangle 3"/>
          <p:cNvSpPr>
            <a:spLocks noGrp="1" noChangeArrowheads="1"/>
          </p:cNvSpPr>
          <p:nvPr>
            <p:ph type="title"/>
          </p:nvPr>
        </p:nvSpPr>
        <p:spPr bwMode="auto">
          <a:xfrm>
            <a:off x="685800" y="463550"/>
            <a:ext cx="7753350" cy="1423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t>Fai clic per modificare il formato del testo del titolo</a:t>
            </a:r>
          </a:p>
        </p:txBody>
      </p:sp>
      <p:sp>
        <p:nvSpPr>
          <p:cNvPr id="1029" name="Rectangle 4"/>
          <p:cNvSpPr>
            <a:spLocks noGrp="1" noChangeArrowheads="1"/>
          </p:cNvSpPr>
          <p:nvPr>
            <p:ph type="body" idx="1"/>
          </p:nvPr>
        </p:nvSpPr>
        <p:spPr bwMode="auto">
          <a:xfrm>
            <a:off x="685800" y="1981200"/>
            <a:ext cx="7753350" cy="422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t>Fai clic per modificare il formato del testo della struttura</a:t>
            </a:r>
          </a:p>
          <a:p>
            <a:pPr lvl="1"/>
            <a:r>
              <a:rPr lang="en-GB"/>
              <a:t>Secondo livello struttura</a:t>
            </a:r>
          </a:p>
          <a:p>
            <a:pPr lvl="2"/>
            <a:r>
              <a:rPr lang="en-GB"/>
              <a:t>Terzo livello struttura</a:t>
            </a:r>
          </a:p>
          <a:p>
            <a:pPr lvl="3"/>
            <a:r>
              <a:rPr lang="en-GB"/>
              <a:t>Quarto livello struttura</a:t>
            </a:r>
          </a:p>
          <a:p>
            <a:pPr lvl="4"/>
            <a:r>
              <a:rPr lang="en-GB"/>
              <a:t>Quinto livello struttura</a:t>
            </a:r>
          </a:p>
          <a:p>
            <a:pPr lvl="4"/>
            <a:r>
              <a:rPr lang="en-GB"/>
              <a:t>Sesto livello struttura</a:t>
            </a:r>
          </a:p>
          <a:p>
            <a:pPr lvl="4"/>
            <a:r>
              <a:rPr lang="en-GB"/>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1" fontAlgn="base" hangingPunct="1">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lgn="ctr" defTabSz="449263"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lgn="ctr" defTabSz="449263"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lgn="ctr" defTabSz="449263"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algn="ctr" defTabSz="449263"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algn="ctr" defTabSz="449263"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algn="ctr" defTabSz="449263"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algn="ctr" defTabSz="449263"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anose="02020603050405020304" pitchFamily="18" charset="0"/>
        <a:defRPr sz="2400" b="1" i="1" kern="1200">
          <a:solidFill>
            <a:srgbClr val="0000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11/12/2022</a:t>
            </a:fld>
            <a:endParaRPr lang="en-US" dirty="0"/>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extLst>
      <p:ext uri="{BB962C8B-B14F-4D97-AF65-F5344CB8AC3E}">
        <p14:creationId xmlns:p14="http://schemas.microsoft.com/office/powerpoint/2010/main" val="57801533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4.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image" Target="../media/image9.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Elemento grafico 12" descr="Aeroplano contorno">
            <a:extLst>
              <a:ext uri="{FF2B5EF4-FFF2-40B4-BE49-F238E27FC236}">
                <a16:creationId xmlns:a16="http://schemas.microsoft.com/office/drawing/2014/main" xmlns="" id="{C5D2F528-DEFB-7607-CB56-7B9FDDACBE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58057" y="1175544"/>
            <a:ext cx="2082800" cy="2082800"/>
          </a:xfrm>
          <a:prstGeom prst="rect">
            <a:avLst/>
          </a:prstGeom>
        </p:spPr>
      </p:pic>
      <p:pic>
        <p:nvPicPr>
          <p:cNvPr id="15" name="Elemento grafico 14" descr="Aeroplano con riempimento a tinta unita">
            <a:extLst>
              <a:ext uri="{FF2B5EF4-FFF2-40B4-BE49-F238E27FC236}">
                <a16:creationId xmlns:a16="http://schemas.microsoft.com/office/drawing/2014/main" xmlns="" id="{A8BC412A-D28C-60DC-6589-74BA3213C99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65932" y="1604509"/>
            <a:ext cx="2082800" cy="2082800"/>
          </a:xfrm>
          <a:prstGeom prst="rect">
            <a:avLst/>
          </a:prstGeom>
        </p:spPr>
      </p:pic>
      <p:pic>
        <p:nvPicPr>
          <p:cNvPr id="9" name="Elemento grafico 8" descr="Inventario contorno">
            <a:extLst>
              <a:ext uri="{FF2B5EF4-FFF2-40B4-BE49-F238E27FC236}">
                <a16:creationId xmlns:a16="http://schemas.microsoft.com/office/drawing/2014/main" xmlns="" id="{5477879C-1020-2455-140F-1A6CB450A50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721052" y="978546"/>
            <a:ext cx="2082800" cy="2082800"/>
          </a:xfrm>
          <a:prstGeom prst="rect">
            <a:avLst/>
          </a:prstGeom>
        </p:spPr>
      </p:pic>
      <p:pic>
        <p:nvPicPr>
          <p:cNvPr id="5" name="Elemento grafico 4" descr="Inventario con riempimento a tinta unita">
            <a:extLst>
              <a:ext uri="{FF2B5EF4-FFF2-40B4-BE49-F238E27FC236}">
                <a16:creationId xmlns:a16="http://schemas.microsoft.com/office/drawing/2014/main" xmlns="" id="{FC1E5248-ACEB-8F5B-A867-7F5AE2309CD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5364088" y="1515430"/>
            <a:ext cx="2082800" cy="2082800"/>
          </a:xfrm>
          <a:prstGeom prst="rect">
            <a:avLst/>
          </a:prstGeom>
        </p:spPr>
      </p:pic>
      <p:pic>
        <p:nvPicPr>
          <p:cNvPr id="7" name="Elemento grafico 6" descr="Materie prime contorno">
            <a:extLst>
              <a:ext uri="{FF2B5EF4-FFF2-40B4-BE49-F238E27FC236}">
                <a16:creationId xmlns:a16="http://schemas.microsoft.com/office/drawing/2014/main" xmlns="" id="{CA3A6D58-FF95-F550-771A-D4CAFE9FF22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5253505" y="3935970"/>
            <a:ext cx="2082800" cy="2082800"/>
          </a:xfrm>
          <a:prstGeom prst="rect">
            <a:avLst/>
          </a:prstGeom>
        </p:spPr>
      </p:pic>
      <p:pic>
        <p:nvPicPr>
          <p:cNvPr id="11" name="Elemento grafico 10" descr="Materie prime con riempimento a tinta unita">
            <a:extLst>
              <a:ext uri="{FF2B5EF4-FFF2-40B4-BE49-F238E27FC236}">
                <a16:creationId xmlns:a16="http://schemas.microsoft.com/office/drawing/2014/main" xmlns="" id="{B45D8430-A20E-D5F4-6335-01466589C94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6210204" y="4440486"/>
            <a:ext cx="2082800" cy="2082800"/>
          </a:xfrm>
          <a:prstGeom prst="rect">
            <a:avLst/>
          </a:prstGeom>
        </p:spPr>
      </p:pic>
      <p:sp>
        <p:nvSpPr>
          <p:cNvPr id="2" name="Titolo 1">
            <a:extLst>
              <a:ext uri="{FF2B5EF4-FFF2-40B4-BE49-F238E27FC236}">
                <a16:creationId xmlns:a16="http://schemas.microsoft.com/office/drawing/2014/main" xmlns="" id="{91573AE6-0F62-8423-5CD9-A9FB07924170}"/>
              </a:ext>
            </a:extLst>
          </p:cNvPr>
          <p:cNvSpPr>
            <a:spLocks noGrp="1"/>
          </p:cNvSpPr>
          <p:nvPr>
            <p:ph type="title"/>
          </p:nvPr>
        </p:nvSpPr>
        <p:spPr>
          <a:xfrm>
            <a:off x="695325" y="441662"/>
            <a:ext cx="7753350" cy="1423988"/>
          </a:xfrm>
        </p:spPr>
        <p:txBody>
          <a:bodyPr wrap="square" anchor="ctr">
            <a:normAutofit fontScale="90000"/>
          </a:bodyPr>
          <a:lstStyle/>
          <a:p>
            <a:r>
              <a:rPr lang="it-IT" sz="4100" b="1" dirty="0"/>
              <a:t>MAT</a:t>
            </a:r>
            <a:r>
              <a:rPr lang="it-IT" sz="4400" b="1" dirty="0">
                <a:solidFill>
                  <a:srgbClr val="FF0000"/>
                </a:solidFill>
              </a:rPr>
              <a:t>MATERIALI PER L’INDUSTRIA AEROSPAZIALE</a:t>
            </a:r>
            <a:r>
              <a:rPr lang="it-IT" sz="4100" dirty="0"/>
              <a:t>ALE</a:t>
            </a:r>
          </a:p>
        </p:txBody>
      </p:sp>
      <p:sp>
        <p:nvSpPr>
          <p:cNvPr id="3" name="Sottotitolo 2">
            <a:extLst>
              <a:ext uri="{FF2B5EF4-FFF2-40B4-BE49-F238E27FC236}">
                <a16:creationId xmlns:a16="http://schemas.microsoft.com/office/drawing/2014/main" xmlns="" id="{AD0F3DD8-C3B6-B14C-A3D4-CA58F9BC183B}"/>
              </a:ext>
            </a:extLst>
          </p:cNvPr>
          <p:cNvSpPr>
            <a:spLocks noGrp="1"/>
          </p:cNvSpPr>
          <p:nvPr>
            <p:ph idx="1"/>
          </p:nvPr>
        </p:nvSpPr>
        <p:spPr>
          <a:xfrm>
            <a:off x="478305" y="5115967"/>
            <a:ext cx="6858000" cy="1655762"/>
          </a:xfrm>
        </p:spPr>
        <p:txBody>
          <a:bodyPr/>
          <a:lstStyle/>
          <a:p>
            <a:pPr algn="l"/>
            <a:r>
              <a:rPr lang="it-IT" sz="2400" b="1" dirty="0">
                <a:latin typeface="Arial" panose="020B0604020202020204" pitchFamily="34" charset="0"/>
                <a:cs typeface="Arial" panose="020B0604020202020204" pitchFamily="34" charset="0"/>
              </a:rPr>
              <a:t>2 TECNOLOGIA MECCANICA</a:t>
            </a:r>
          </a:p>
          <a:p>
            <a:pPr algn="l"/>
            <a:r>
              <a:rPr lang="it-IT" sz="2400" b="1" dirty="0">
                <a:latin typeface="Arial" panose="020B0604020202020204" pitchFamily="34" charset="0"/>
                <a:cs typeface="Arial" panose="020B0604020202020204" pitchFamily="34" charset="0"/>
              </a:rPr>
              <a:t>CAPITOLO 2</a:t>
            </a:r>
          </a:p>
          <a:p>
            <a:endParaRPr lang="it-IT" dirty="0"/>
          </a:p>
        </p:txBody>
      </p:sp>
    </p:spTree>
    <p:extLst>
      <p:ext uri="{BB962C8B-B14F-4D97-AF65-F5344CB8AC3E}">
        <p14:creationId xmlns:p14="http://schemas.microsoft.com/office/powerpoint/2010/main" val="1527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79388" y="260648"/>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Leghe leggere da lavorazione plastica</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160032" y="764704"/>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leghe alluminio-rame</a:t>
            </a:r>
            <a:r>
              <a:rPr lang="it-IT" sz="1800" b="0" i="0" dirty="0">
                <a:latin typeface="Arial" panose="020B0604020202020204" pitchFamily="34" charset="0"/>
                <a:cs typeface="Arial" panose="020B0604020202020204" pitchFamily="34" charset="0"/>
              </a:rPr>
              <a:t>, </a:t>
            </a:r>
            <a:r>
              <a:rPr lang="it-IT" sz="1800" b="0" i="0" dirty="0">
                <a:solidFill>
                  <a:schemeClr val="accent6"/>
                </a:solidFill>
                <a:latin typeface="Arial" panose="020B0604020202020204" pitchFamily="34" charset="0"/>
                <a:cs typeface="Arial" panose="020B0604020202020204" pitchFamily="34" charset="0"/>
              </a:rPr>
              <a:t>con notevole resistenza meccanica. Sono prodotte commercialmente nel tipo </a:t>
            </a:r>
            <a:r>
              <a:rPr lang="it-IT" sz="1800" b="0" i="0" dirty="0">
                <a:solidFill>
                  <a:srgbClr val="FF0000"/>
                </a:solidFill>
                <a:latin typeface="Arial" panose="020B0604020202020204" pitchFamily="34" charset="0"/>
                <a:cs typeface="Arial" panose="020B0604020202020204" pitchFamily="34" charset="0"/>
              </a:rPr>
              <a:t>avional</a:t>
            </a:r>
            <a:r>
              <a:rPr lang="it-IT" sz="1800" b="0" i="0" dirty="0">
                <a:solidFill>
                  <a:schemeClr val="accent6"/>
                </a:solidFill>
                <a:latin typeface="Arial" panose="020B0604020202020204" pitchFamily="34" charset="0"/>
                <a:cs typeface="Arial" panose="020B0604020202020204" pitchFamily="34" charset="0"/>
              </a:rPr>
              <a:t> (con la presenza anche di Si, Mg e Mn) per strutture di aerei, e nel tipo</a:t>
            </a:r>
            <a:r>
              <a:rPr lang="it-IT" sz="1800" b="0" i="0" dirty="0">
                <a:solidFill>
                  <a:srgbClr val="FF0000"/>
                </a:solidFill>
                <a:latin typeface="Arial" panose="020B0604020202020204" pitchFamily="34" charset="0"/>
                <a:cs typeface="Arial" panose="020B0604020202020204" pitchFamily="34" charset="0"/>
              </a:rPr>
              <a:t> </a:t>
            </a:r>
            <a:r>
              <a:rPr lang="it-IT" sz="1800" b="0" i="0" dirty="0" err="1">
                <a:solidFill>
                  <a:srgbClr val="FF0000"/>
                </a:solidFill>
                <a:latin typeface="Arial" panose="020B0604020202020204" pitchFamily="34" charset="0"/>
                <a:cs typeface="Arial" panose="020B0604020202020204" pitchFamily="34" charset="0"/>
              </a:rPr>
              <a:t>duralite</a:t>
            </a:r>
            <a:r>
              <a:rPr lang="it-IT" sz="1800" b="0" i="0" dirty="0">
                <a:solidFill>
                  <a:srgbClr val="FF0000"/>
                </a:solidFill>
                <a:latin typeface="Arial" panose="020B0604020202020204" pitchFamily="34" charset="0"/>
                <a:cs typeface="Arial" panose="020B0604020202020204" pitchFamily="34" charset="0"/>
              </a:rPr>
              <a:t> </a:t>
            </a:r>
            <a:r>
              <a:rPr lang="it-IT" sz="1800" b="0" i="0" dirty="0">
                <a:solidFill>
                  <a:schemeClr val="accent6"/>
                </a:solidFill>
                <a:latin typeface="Arial" panose="020B0604020202020204" pitchFamily="34" charset="0"/>
                <a:cs typeface="Arial" panose="020B0604020202020204" pitchFamily="34" charset="0"/>
              </a:rPr>
              <a:t>(con presenza di Fe, Mg e Ni) per manufatti resistenti al calore e all’usura;</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leghe alluminio-magnesio</a:t>
            </a:r>
            <a:r>
              <a:rPr lang="it-IT" sz="1800" b="0" i="0" dirty="0">
                <a:latin typeface="Arial" panose="020B0604020202020204" pitchFamily="34" charset="0"/>
                <a:cs typeface="Arial" panose="020B0604020202020204" pitchFamily="34" charset="0"/>
              </a:rPr>
              <a:t>, con discreta resistenza meccanica e buona resistenza alla corrosione; sono impiegate in laminati per pannellature;</a:t>
            </a:r>
          </a:p>
          <a:p>
            <a:pPr marL="28575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leghe leggere ad alta resistenza</a:t>
            </a:r>
            <a:r>
              <a:rPr lang="it-IT" sz="1800" b="0" i="0" dirty="0">
                <a:solidFill>
                  <a:schemeClr val="accent6"/>
                </a:solidFill>
                <a:latin typeface="Arial" panose="020B0604020202020204" pitchFamily="34" charset="0"/>
                <a:cs typeface="Arial" panose="020B0604020202020204" pitchFamily="34" charset="0"/>
              </a:rPr>
              <a:t>, che presentano alte caratteristiche meccaniche, come nel tipo</a:t>
            </a:r>
            <a:r>
              <a:rPr lang="it-IT" sz="1800" b="0" i="0" dirty="0">
                <a:latin typeface="Arial" panose="020B0604020202020204" pitchFamily="34" charset="0"/>
                <a:cs typeface="Arial" panose="020B0604020202020204" pitchFamily="34" charset="0"/>
              </a:rPr>
              <a:t> </a:t>
            </a:r>
            <a:r>
              <a:rPr lang="it-IT" sz="1800" b="0" i="0" dirty="0">
                <a:solidFill>
                  <a:srgbClr val="FF0000"/>
                </a:solidFill>
                <a:latin typeface="Arial" panose="020B0604020202020204" pitchFamily="34" charset="0"/>
                <a:cs typeface="Arial" panose="020B0604020202020204" pitchFamily="34" charset="0"/>
              </a:rPr>
              <a:t>Ergal</a:t>
            </a:r>
            <a:r>
              <a:rPr lang="it-IT" sz="1800" b="0" i="0" dirty="0">
                <a:latin typeface="Arial" panose="020B0604020202020204" pitchFamily="34" charset="0"/>
                <a:cs typeface="Arial" panose="020B0604020202020204" pitchFamily="34" charset="0"/>
              </a:rPr>
              <a:t> </a:t>
            </a:r>
            <a:r>
              <a:rPr lang="it-IT" sz="1800" b="0" i="0" dirty="0">
                <a:solidFill>
                  <a:schemeClr val="accent6"/>
                </a:solidFill>
                <a:latin typeface="Arial" panose="020B0604020202020204" pitchFamily="34" charset="0"/>
                <a:cs typeface="Arial" panose="020B0604020202020204" pitchFamily="34" charset="0"/>
              </a:rPr>
              <a:t>(con aggiunta di Zn, Mg e Cu), che raggiunge una resistenza a trazione di 590÷690 N/mm</a:t>
            </a:r>
            <a:r>
              <a:rPr lang="it-IT" sz="1800" b="0" i="0" baseline="30000" dirty="0">
                <a:solidFill>
                  <a:schemeClr val="accent6"/>
                </a:solidFill>
                <a:latin typeface="Arial" panose="020B0604020202020204" pitchFamily="34" charset="0"/>
                <a:cs typeface="Arial" panose="020B0604020202020204" pitchFamily="34" charset="0"/>
              </a:rPr>
              <a:t>2</a:t>
            </a:r>
            <a:r>
              <a:rPr lang="it-IT" sz="1800" b="0" i="0" dirty="0">
                <a:latin typeface="Arial" panose="020B0604020202020204" pitchFamily="34" charset="0"/>
                <a:cs typeface="Arial" panose="020B0604020202020204" pitchFamily="34" charset="0"/>
              </a:rPr>
              <a:t>. </a:t>
            </a:r>
          </a:p>
          <a:p>
            <a:pPr algn="just"/>
            <a:r>
              <a:rPr lang="it-IT" sz="1800" b="0" i="0" dirty="0">
                <a:latin typeface="Arial" panose="020B0604020202020204" pitchFamily="34" charset="0"/>
                <a:cs typeface="Arial" panose="020B0604020202020204" pitchFamily="34" charset="0"/>
              </a:rPr>
              <a:t>Nel campo delle </a:t>
            </a:r>
            <a:r>
              <a:rPr lang="it-IT" sz="1800" b="0" i="0" dirty="0">
                <a:solidFill>
                  <a:srgbClr val="FF0000"/>
                </a:solidFill>
                <a:latin typeface="Arial" panose="020B0604020202020204" pitchFamily="34" charset="0"/>
                <a:cs typeface="Arial" panose="020B0604020202020204" pitchFamily="34" charset="0"/>
              </a:rPr>
              <a:t>costruzioni aeronautiche </a:t>
            </a:r>
            <a:r>
              <a:rPr lang="it-IT" sz="1800" b="0" i="0" dirty="0">
                <a:latin typeface="Arial" panose="020B0604020202020204" pitchFamily="34" charset="0"/>
                <a:cs typeface="Arial" panose="020B0604020202020204" pitchFamily="34" charset="0"/>
              </a:rPr>
              <a:t>la maggior parte dei componenti strutturali del velivolo è realizzata in lega di alluminio, come ad esempio centine, longheroni, rivestimento alare, ordinate, correnti e rivestimento della fusoliera poiché densità e resistenza meccanica permettono di sostenere carichi significativi con un peso contenuto</a:t>
            </a:r>
          </a:p>
          <a:p>
            <a:pPr algn="just"/>
            <a:r>
              <a:rPr lang="it-IT" sz="1800" b="0" i="0" dirty="0">
                <a:solidFill>
                  <a:schemeClr val="accent6"/>
                </a:solidFill>
                <a:latin typeface="Arial" panose="020B0604020202020204" pitchFamily="34" charset="0"/>
                <a:cs typeface="Arial" panose="020B0604020202020204" pitchFamily="34" charset="0"/>
              </a:rPr>
              <a:t>In particolare, si segnala tra le leghe alligate al Cu, la lega denominata </a:t>
            </a:r>
            <a:r>
              <a:rPr lang="it-IT" sz="1800" b="0" i="0" dirty="0">
                <a:solidFill>
                  <a:srgbClr val="FF0000"/>
                </a:solidFill>
                <a:latin typeface="Arial" panose="020B0604020202020204" pitchFamily="34" charset="0"/>
                <a:cs typeface="Arial" panose="020B0604020202020204" pitchFamily="34" charset="0"/>
              </a:rPr>
              <a:t>Avional 24 </a:t>
            </a:r>
            <a:r>
              <a:rPr lang="it-IT" sz="1800" b="0" i="0" dirty="0">
                <a:solidFill>
                  <a:schemeClr val="accent6"/>
                </a:solidFill>
                <a:latin typeface="Arial" panose="020B0604020202020204" pitchFamily="34" charset="0"/>
                <a:cs typeface="Arial" panose="020B0604020202020204" pitchFamily="34" charset="0"/>
              </a:rPr>
              <a:t>utilizzata nelle applicazioni dove sono prevalenti carichi di trazione e/o fatica come nel caso della pannellatura di fusoliera (rivestimento della cabina) o la pannellatura inferiore dell’ala (ventre) e tra le leghe alligate allo Zn, la lega denominata </a:t>
            </a:r>
            <a:r>
              <a:rPr lang="it-IT" sz="1800" b="0" i="0" dirty="0">
                <a:solidFill>
                  <a:srgbClr val="FF0000"/>
                </a:solidFill>
                <a:latin typeface="Arial" panose="020B0604020202020204" pitchFamily="34" charset="0"/>
                <a:cs typeface="Arial" panose="020B0604020202020204" pitchFamily="34" charset="0"/>
              </a:rPr>
              <a:t>Ergal 55 </a:t>
            </a:r>
            <a:r>
              <a:rPr lang="it-IT" sz="1800" b="0" i="0" dirty="0">
                <a:solidFill>
                  <a:schemeClr val="accent6"/>
                </a:solidFill>
                <a:latin typeface="Arial" panose="020B0604020202020204" pitchFamily="34" charset="0"/>
                <a:cs typeface="Arial" panose="020B0604020202020204" pitchFamily="34" charset="0"/>
              </a:rPr>
              <a:t>usata dove prevalgono carichi di compressione come la pannellatura superiore dell’ala.</a:t>
            </a:r>
          </a:p>
          <a:p>
            <a:pPr algn="just"/>
            <a:endParaRPr lang="it-IT" sz="1800" b="0" i="0" dirty="0">
              <a:latin typeface="Arial" panose="020B0604020202020204" pitchFamily="34" charset="0"/>
              <a:cs typeface="Arial" panose="020B0604020202020204" pitchFamily="34" charset="0"/>
            </a:endParaRPr>
          </a:p>
          <a:p>
            <a:pPr algn="just"/>
            <a:endParaRPr lang="it-IT" sz="18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713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07504"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Il Rame (Cu) e le sue leghe </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Metallo molto diffuso in natura era conosciuto fin dall'antichità e viene ricavato da minerali come la </a:t>
            </a:r>
            <a:r>
              <a:rPr lang="it-IT" sz="1800" b="0" i="0" dirty="0">
                <a:solidFill>
                  <a:srgbClr val="FF0000"/>
                </a:solidFill>
                <a:latin typeface="Arial" panose="020B0604020202020204" pitchFamily="34" charset="0"/>
                <a:cs typeface="Arial" panose="020B0604020202020204" pitchFamily="34" charset="0"/>
              </a:rPr>
              <a:t>cuprite</a:t>
            </a:r>
            <a:r>
              <a:rPr lang="it-IT" sz="1800" b="0" i="0" dirty="0">
                <a:latin typeface="Arial" panose="020B0604020202020204" pitchFamily="34" charset="0"/>
                <a:cs typeface="Arial" panose="020B0604020202020204" pitchFamily="34" charset="0"/>
              </a:rPr>
              <a:t> e la </a:t>
            </a:r>
            <a:r>
              <a:rPr lang="it-IT" sz="1800" b="0" i="0" dirty="0">
                <a:solidFill>
                  <a:srgbClr val="FF0000"/>
                </a:solidFill>
                <a:latin typeface="Arial" panose="020B0604020202020204" pitchFamily="34" charset="0"/>
                <a:cs typeface="Arial" panose="020B0604020202020204" pitchFamily="34" charset="0"/>
              </a:rPr>
              <a:t>calcopirite</a:t>
            </a:r>
            <a:r>
              <a:rPr lang="it-IT" sz="1800" b="0" i="0" dirty="0">
                <a:latin typeface="Arial" panose="020B0604020202020204" pitchFamily="34" charset="0"/>
                <a:cs typeface="Arial" panose="020B0604020202020204" pitchFamily="34" charset="0"/>
              </a:rPr>
              <a:t>.  È il migliore conduttore elettrico e del calore, ha una elevatissima resistenza alla corrosione e agli agenti atmosferici. Molto duttile e malleabile si presta bene a tutte le lavorazioni plastiche, tanto che può essere trafilato a freddo per produrre fili di diametro capillare. </a:t>
            </a:r>
          </a:p>
          <a:p>
            <a:pPr algn="just"/>
            <a:r>
              <a:rPr lang="it-IT" sz="1800" b="0" i="0" dirty="0">
                <a:solidFill>
                  <a:schemeClr val="accent6"/>
                </a:solidFill>
                <a:latin typeface="Arial" panose="020B0604020202020204" pitchFamily="34" charset="0"/>
                <a:cs typeface="Arial" panose="020B0604020202020204" pitchFamily="34" charset="0"/>
              </a:rPr>
              <a:t>A causa della scarsa colabilità non è invece adatto alla produzione di getti. Il rame può formare leghe con vari metalli, tra i quali zinco, stagno, alluminio, nichel e piombo, le più importanti leghe di rame sono:</a:t>
            </a:r>
          </a:p>
          <a:p>
            <a:pPr algn="just"/>
            <a:endParaRPr lang="it-IT" sz="1800" b="0" i="0" dirty="0">
              <a:solidFill>
                <a:schemeClr val="accent6"/>
              </a:solidFill>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it-IT" sz="1800" i="0" dirty="0">
                <a:solidFill>
                  <a:srgbClr val="FF0000"/>
                </a:solidFill>
                <a:latin typeface="Arial" panose="020B0604020202020204" pitchFamily="34" charset="0"/>
                <a:cs typeface="Arial" panose="020B0604020202020204" pitchFamily="34" charset="0"/>
              </a:rPr>
              <a:t>Ottone</a:t>
            </a:r>
            <a:r>
              <a:rPr lang="it-IT" sz="1800" b="0" i="0" dirty="0">
                <a:latin typeface="Arial" panose="020B0604020202020204" pitchFamily="34" charset="0"/>
                <a:cs typeface="Arial" panose="020B0604020202020204" pitchFamily="34" charset="0"/>
              </a:rPr>
              <a:t>. Lega costituita da </a:t>
            </a:r>
            <a:r>
              <a:rPr lang="it-IT" sz="1800" b="0" i="0" dirty="0">
                <a:solidFill>
                  <a:srgbClr val="FF0000"/>
                </a:solidFill>
                <a:latin typeface="Arial" panose="020B0604020202020204" pitchFamily="34" charset="0"/>
                <a:cs typeface="Arial" panose="020B0604020202020204" pitchFamily="34" charset="0"/>
              </a:rPr>
              <a:t>Rame e Zinco</a:t>
            </a:r>
            <a:r>
              <a:rPr lang="it-IT" sz="1800" b="0" i="0" dirty="0">
                <a:latin typeface="Arial" panose="020B0604020202020204" pitchFamily="34" charset="0"/>
                <a:cs typeface="Arial" panose="020B0604020202020204" pitchFamily="34" charset="0"/>
              </a:rPr>
              <a:t>, fonde alla temperatura di 900 ÷ 1000 °C resiste alla corrosione ed è   facilmente lavorabile e resiste agli agenti atmosferici. L'ottone è utilizzato per rubinetti, valvole, maniglie,  getti per carburatori, pompe. Esempi: G- CuZn 40 UNI 5033; P – CuZn 28 Sn 1 UNI 6400.</a:t>
            </a:r>
          </a:p>
          <a:p>
            <a:pPr algn="just"/>
            <a:r>
              <a:rPr lang="it-IT" sz="1800" b="0" i="0" dirty="0">
                <a:latin typeface="Arial" panose="020B0604020202020204" pitchFamily="34" charset="0"/>
                <a:cs typeface="Arial" panose="020B0604020202020204" pitchFamily="34" charset="0"/>
              </a:rPr>
              <a:t> </a:t>
            </a:r>
          </a:p>
          <a:p>
            <a:pPr marL="285750" lvl="0" indent="-285750" algn="just">
              <a:buFont typeface="Wingdings" panose="05000000000000000000" pitchFamily="2" charset="2"/>
              <a:buChar char="Ø"/>
            </a:pPr>
            <a:r>
              <a:rPr lang="it-IT" sz="1800" i="0" dirty="0">
                <a:solidFill>
                  <a:srgbClr val="FF0000"/>
                </a:solidFill>
                <a:latin typeface="Arial" panose="020B0604020202020204" pitchFamily="34" charset="0"/>
                <a:cs typeface="Arial" panose="020B0604020202020204" pitchFamily="34" charset="0"/>
              </a:rPr>
              <a:t>Bronzo</a:t>
            </a:r>
            <a:r>
              <a:rPr lang="it-IT" sz="1800" b="0" i="0" dirty="0">
                <a:latin typeface="Arial" panose="020B0604020202020204" pitchFamily="34" charset="0"/>
                <a:cs typeface="Arial" panose="020B0604020202020204" pitchFamily="34" charset="0"/>
              </a:rPr>
              <a:t>.</a:t>
            </a:r>
            <a:r>
              <a:rPr lang="it-IT" sz="1800" b="0" i="0" dirty="0">
                <a:solidFill>
                  <a:schemeClr val="accent6"/>
                </a:solidFill>
                <a:latin typeface="Arial" panose="020B0604020202020204" pitchFamily="34" charset="0"/>
                <a:cs typeface="Arial" panose="020B0604020202020204" pitchFamily="34" charset="0"/>
              </a:rPr>
              <a:t> Lega costituita da </a:t>
            </a:r>
            <a:r>
              <a:rPr lang="it-IT" sz="1800" b="0" i="0" dirty="0">
                <a:solidFill>
                  <a:srgbClr val="FF0000"/>
                </a:solidFill>
                <a:latin typeface="Arial" panose="020B0604020202020204" pitchFamily="34" charset="0"/>
                <a:cs typeface="Arial" panose="020B0604020202020204" pitchFamily="34" charset="0"/>
              </a:rPr>
              <a:t>Rame e Stagno</a:t>
            </a:r>
            <a:r>
              <a:rPr lang="it-IT" sz="1800" b="0" i="0" dirty="0">
                <a:solidFill>
                  <a:schemeClr val="accent6"/>
                </a:solidFill>
                <a:latin typeface="Arial" panose="020B0604020202020204" pitchFamily="34" charset="0"/>
                <a:cs typeface="Arial" panose="020B0604020202020204" pitchFamily="34" charset="0"/>
              </a:rPr>
              <a:t>, fonde alla temperatura di                  850 ÷ 1000 °C Oltre ad essere una lega molto adatta alla fonderia si presta molto bene alle lavorazioni plastiche, viene utilizzata per tubi, molle, filtri, statue ed oggetti d'arte. Esempi: G – CuSn 10 UNI 7013; P – CuSn 5 Pb 20 UNI 7013.</a:t>
            </a:r>
          </a:p>
          <a:p>
            <a:pPr algn="just"/>
            <a:endParaRPr lang="it-IT" sz="18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8921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Il Magnesio (Mg) e le sue leghe </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È un metallo molto diffuso in natura si trova nelle </a:t>
            </a:r>
            <a:r>
              <a:rPr lang="it-IT" sz="1800" b="0" i="0" dirty="0">
                <a:solidFill>
                  <a:srgbClr val="FF0000"/>
                </a:solidFill>
                <a:latin typeface="Arial" panose="020B0604020202020204" pitchFamily="34" charset="0"/>
                <a:cs typeface="Arial" panose="020B0604020202020204" pitchFamily="34" charset="0"/>
              </a:rPr>
              <a:t>rocce dolomitiche sotto forma di carbonati, silicati, cloruri e solfuri.</a:t>
            </a:r>
            <a:r>
              <a:rPr lang="it-IT" sz="1800" b="0" i="0" dirty="0">
                <a:latin typeface="Arial" panose="020B0604020202020204" pitchFamily="34" charset="0"/>
                <a:cs typeface="Arial" panose="020B0604020202020204" pitchFamily="34" charset="0"/>
              </a:rPr>
              <a:t> Fonde a 650 °C ed è il più leggero tra i metalli industriali (densità è circa 1,8 kg/dm³, contro i 2,6 – 2,8 kg/dm³ delle leghe leggere a base di alluminio), forma </a:t>
            </a:r>
            <a:r>
              <a:rPr lang="it-IT" sz="1800" b="0" i="0" dirty="0">
                <a:solidFill>
                  <a:srgbClr val="FF0000"/>
                </a:solidFill>
                <a:latin typeface="Arial" panose="020B0604020202020204" pitchFamily="34" charset="0"/>
                <a:cs typeface="Arial" panose="020B0604020202020204" pitchFamily="34" charset="0"/>
              </a:rPr>
              <a:t>leghe ultraleggere </a:t>
            </a:r>
            <a:r>
              <a:rPr lang="it-IT" sz="1800" b="0" i="0" dirty="0">
                <a:latin typeface="Arial" panose="020B0604020202020204" pitchFamily="34" charset="0"/>
                <a:cs typeface="Arial" panose="020B0604020202020204" pitchFamily="34" charset="0"/>
              </a:rPr>
              <a:t>con l'alluminio, lo zinco e il manganese e proprio per la loro leggerezza e resistenza alla corrosione sono impiegate nell'industria automobilistica (cerchi e ruote, carter per motori, scatole del cambio, parti di sospensioni) e nelle costruzioni aeronautiche.  Esempio: P – </a:t>
            </a:r>
            <a:r>
              <a:rPr lang="it-IT" sz="1800" b="0" i="0" dirty="0" err="1">
                <a:latin typeface="Arial" panose="020B0604020202020204" pitchFamily="34" charset="0"/>
                <a:cs typeface="Arial" panose="020B0604020202020204" pitchFamily="34" charset="0"/>
              </a:rPr>
              <a:t>MgAl</a:t>
            </a:r>
            <a:r>
              <a:rPr lang="it-IT" sz="1800" b="0" i="0" dirty="0">
                <a:latin typeface="Arial" panose="020B0604020202020204" pitchFamily="34" charset="0"/>
                <a:cs typeface="Arial" panose="020B0604020202020204" pitchFamily="34" charset="0"/>
              </a:rPr>
              <a:t> 8,5 </a:t>
            </a:r>
            <a:r>
              <a:rPr lang="it-IT" sz="1800" b="0" i="0" dirty="0" err="1">
                <a:latin typeface="Arial" panose="020B0604020202020204" pitchFamily="34" charset="0"/>
                <a:cs typeface="Arial" panose="020B0604020202020204" pitchFamily="34" charset="0"/>
              </a:rPr>
              <a:t>ZnMn</a:t>
            </a:r>
            <a:r>
              <a:rPr lang="it-IT" sz="1800" b="0" i="0" dirty="0">
                <a:latin typeface="Arial" panose="020B0604020202020204" pitchFamily="34" charset="0"/>
                <a:cs typeface="Arial" panose="020B0604020202020204" pitchFamily="34" charset="0"/>
              </a:rPr>
              <a:t> UNI 7253.</a:t>
            </a:r>
          </a:p>
          <a:p>
            <a:pPr algn="just"/>
            <a:r>
              <a:rPr lang="it-IT" sz="1800" b="0" i="0" dirty="0">
                <a:solidFill>
                  <a:schemeClr val="accent6"/>
                </a:solidFill>
                <a:latin typeface="Arial" panose="020B0604020202020204" pitchFamily="34" charset="0"/>
                <a:cs typeface="Arial" panose="020B0604020202020204" pitchFamily="34" charset="0"/>
              </a:rPr>
              <a:t>Le prime applicazioni industriali del magnesio furono in campo aeronautico: nel 1909 la tedesca </a:t>
            </a:r>
            <a:r>
              <a:rPr lang="it-IT" sz="1800" b="0" i="0" dirty="0" err="1">
                <a:solidFill>
                  <a:schemeClr val="accent6"/>
                </a:solidFill>
                <a:latin typeface="Arial" panose="020B0604020202020204" pitchFamily="34" charset="0"/>
                <a:cs typeface="Arial" panose="020B0604020202020204" pitchFamily="34" charset="0"/>
              </a:rPr>
              <a:t>Chemische</a:t>
            </a:r>
            <a:r>
              <a:rPr lang="it-IT" sz="1800" b="0" i="0" dirty="0">
                <a:solidFill>
                  <a:schemeClr val="accent6"/>
                </a:solidFill>
                <a:latin typeface="Arial" panose="020B0604020202020204" pitchFamily="34" charset="0"/>
                <a:cs typeface="Arial" panose="020B0604020202020204" pitchFamily="34" charset="0"/>
              </a:rPr>
              <a:t> </a:t>
            </a:r>
            <a:r>
              <a:rPr lang="it-IT" sz="1800" b="0" i="0" dirty="0" err="1">
                <a:solidFill>
                  <a:schemeClr val="accent6"/>
                </a:solidFill>
                <a:latin typeface="Arial" panose="020B0604020202020204" pitchFamily="34" charset="0"/>
                <a:cs typeface="Arial" panose="020B0604020202020204" pitchFamily="34" charset="0"/>
              </a:rPr>
              <a:t>Fabrik</a:t>
            </a:r>
            <a:r>
              <a:rPr lang="it-IT" sz="1800" b="0" i="0" dirty="0">
                <a:solidFill>
                  <a:schemeClr val="accent6"/>
                </a:solidFill>
                <a:latin typeface="Arial" panose="020B0604020202020204" pitchFamily="34" charset="0"/>
                <a:cs typeface="Arial" panose="020B0604020202020204" pitchFamily="34" charset="0"/>
              </a:rPr>
              <a:t> </a:t>
            </a:r>
            <a:r>
              <a:rPr lang="it-IT" sz="1800" b="0" i="0" dirty="0" err="1">
                <a:solidFill>
                  <a:schemeClr val="accent6"/>
                </a:solidFill>
                <a:latin typeface="Arial" panose="020B0604020202020204" pitchFamily="34" charset="0"/>
                <a:cs typeface="Arial" panose="020B0604020202020204" pitchFamily="34" charset="0"/>
              </a:rPr>
              <a:t>Griesheim</a:t>
            </a:r>
            <a:r>
              <a:rPr lang="it-IT" sz="1800" b="0" i="0" dirty="0">
                <a:solidFill>
                  <a:schemeClr val="accent6"/>
                </a:solidFill>
                <a:latin typeface="Arial" panose="020B0604020202020204" pitchFamily="34" charset="0"/>
                <a:cs typeface="Arial" panose="020B0604020202020204" pitchFamily="34" charset="0"/>
              </a:rPr>
              <a:t>, impiegò una lega di magnesio che per prima chiamò Elektron per fare il basamento di un motore Adler per i </a:t>
            </a:r>
            <a:r>
              <a:rPr lang="it-IT" sz="1800" b="0" i="0" dirty="0">
                <a:solidFill>
                  <a:srgbClr val="FF0000"/>
                </a:solidFill>
                <a:latin typeface="Arial" panose="020B0604020202020204" pitchFamily="34" charset="0"/>
                <a:cs typeface="Arial" panose="020B0604020202020204" pitchFamily="34" charset="0"/>
              </a:rPr>
              <a:t>dirigibili</a:t>
            </a:r>
            <a:r>
              <a:rPr lang="it-IT" sz="1800" b="0" i="0" dirty="0">
                <a:solidFill>
                  <a:schemeClr val="accent6"/>
                </a:solidFill>
                <a:latin typeface="Arial" panose="020B0604020202020204" pitchFamily="34" charset="0"/>
                <a:cs typeface="Arial" panose="020B0604020202020204" pitchFamily="34" charset="0"/>
              </a:rPr>
              <a:t>. </a:t>
            </a:r>
          </a:p>
          <a:p>
            <a:pPr algn="just"/>
            <a:r>
              <a:rPr lang="it-IT" sz="1800" b="0" i="0" dirty="0">
                <a:latin typeface="Arial" panose="020B0604020202020204" pitchFamily="34" charset="0"/>
                <a:cs typeface="Arial" panose="020B0604020202020204" pitchFamily="34" charset="0"/>
              </a:rPr>
              <a:t>Le leghe di magnesio possiedono buone caratteristiche di colata (circa il 95% in peso delle leghe di magnesio impiegate nel settore aeronautico è costituito da fusioni). Tuttavia, presentano, come il magnesio stesso, alcuni pericoli d’incendio, particolarmente importanti se si tratta di polveri o trucioli. </a:t>
            </a:r>
          </a:p>
          <a:p>
            <a:pPr algn="just"/>
            <a:r>
              <a:rPr lang="it-IT" sz="1800" b="0" i="0" dirty="0">
                <a:solidFill>
                  <a:schemeClr val="accent6"/>
                </a:solidFill>
                <a:latin typeface="Arial" panose="020B0604020202020204" pitchFamily="34" charset="0"/>
                <a:cs typeface="Arial" panose="020B0604020202020204" pitchFamily="34" charset="0"/>
              </a:rPr>
              <a:t>Queste motivazioni ne limitano l’utilizzo nel settore aeronautico commerciale, in particolare agli elicotteri o nei velivoli a decollo verticale, </a:t>
            </a:r>
            <a:r>
              <a:rPr lang="it-IT" sz="1800" b="0" i="0" dirty="0">
                <a:solidFill>
                  <a:srgbClr val="FF0000"/>
                </a:solidFill>
                <a:latin typeface="Arial" panose="020B0604020202020204" pitchFamily="34" charset="0"/>
                <a:cs typeface="Arial" panose="020B0604020202020204" pitchFamily="34" charset="0"/>
              </a:rPr>
              <a:t>mentre il magnesio e le sue leghe trovano la massima applicazione nel settore missilistico</a:t>
            </a:r>
            <a:r>
              <a:rPr lang="it-IT" sz="1800" b="0" i="0" dirty="0">
                <a:solidFill>
                  <a:schemeClr val="accent6"/>
                </a:solidFill>
                <a:latin typeface="Arial" panose="020B0604020202020204" pitchFamily="34" charset="0"/>
                <a:cs typeface="Arial" panose="020B0604020202020204" pitchFamily="34" charset="0"/>
              </a:rPr>
              <a:t>, nel quale questi materiali possono arrivare anche a costituire il 90% della struttura. Tra le leghe ultraleggere impiegate nelle costruzioni aeronautiche si ricorda l’</a:t>
            </a:r>
            <a:r>
              <a:rPr lang="it-IT" sz="1800" b="0" i="0" dirty="0">
                <a:solidFill>
                  <a:srgbClr val="FF0000"/>
                </a:solidFill>
                <a:latin typeface="Arial" panose="020B0604020202020204" pitchFamily="34" charset="0"/>
                <a:cs typeface="Arial" panose="020B0604020202020204" pitchFamily="34" charset="0"/>
              </a:rPr>
              <a:t>Electron</a:t>
            </a:r>
            <a:r>
              <a:rPr lang="it-IT" sz="1800" b="0" i="0" dirty="0">
                <a:solidFill>
                  <a:schemeClr val="accent6"/>
                </a:solidFill>
                <a:latin typeface="Arial" panose="020B0604020202020204" pitchFamily="34" charset="0"/>
                <a:cs typeface="Arial" panose="020B0604020202020204" pitchFamily="34" charset="0"/>
              </a:rPr>
              <a:t>.</a:t>
            </a:r>
          </a:p>
          <a:p>
            <a:pPr algn="just"/>
            <a:endParaRPr lang="it-IT" sz="1800" b="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6250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06702"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Il Titanio (Ti) e le sue leghe </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2000" b="0" i="0" dirty="0">
                <a:latin typeface="Arial" panose="020B0604020202020204" pitchFamily="34" charset="0"/>
                <a:cs typeface="Arial" panose="020B0604020202020204" pitchFamily="34" charset="0"/>
              </a:rPr>
              <a:t>Il titanio è un metallo di aspetto simile all’acciaio inossidabile e ha un elevato rapporto resistenza meccanica/peso; è un metallo molto costoso, dotato di elevate caratteristiche meccaniche molto resistente al calore (temperatura di fusione di circa 1725 °C) e alla corrosione. </a:t>
            </a:r>
          </a:p>
          <a:p>
            <a:pPr algn="just"/>
            <a:r>
              <a:rPr lang="it-IT" sz="2000" b="0" i="0" dirty="0">
                <a:solidFill>
                  <a:schemeClr val="accent6"/>
                </a:solidFill>
                <a:latin typeface="Arial" panose="020B0604020202020204" pitchFamily="34" charset="0"/>
                <a:cs typeface="Arial" panose="020B0604020202020204" pitchFamily="34" charset="0"/>
              </a:rPr>
              <a:t>Si presta bene allo stampaggio sia a caldo che a freddo ed è lavorabile alle macchine utensili. </a:t>
            </a:r>
          </a:p>
          <a:p>
            <a:pPr algn="just"/>
            <a:r>
              <a:rPr lang="it-IT" sz="2000" b="0" i="0" dirty="0">
                <a:latin typeface="Arial" panose="020B0604020202020204" pitchFamily="34" charset="0"/>
                <a:cs typeface="Arial" panose="020B0604020202020204" pitchFamily="34" charset="0"/>
              </a:rPr>
              <a:t>Per le sue doti di resistenza agli agenti chimici e alle alte temperature trova impiego nelle </a:t>
            </a:r>
            <a:r>
              <a:rPr lang="it-IT" sz="2000" b="0" i="0" dirty="0">
                <a:solidFill>
                  <a:srgbClr val="FF0000"/>
                </a:solidFill>
                <a:latin typeface="Arial" panose="020B0604020202020204" pitchFamily="34" charset="0"/>
                <a:cs typeface="Arial" panose="020B0604020202020204" pitchFamily="34" charset="0"/>
              </a:rPr>
              <a:t>costruzioni aeronautiche, missilistiche ed aerospaziali. </a:t>
            </a:r>
          </a:p>
          <a:p>
            <a:pPr algn="just"/>
            <a:r>
              <a:rPr lang="it-IT" sz="2000" b="0" i="0" dirty="0">
                <a:solidFill>
                  <a:schemeClr val="accent6"/>
                </a:solidFill>
                <a:latin typeface="Arial" panose="020B0604020202020204" pitchFamily="34" charset="0"/>
                <a:cs typeface="Arial" panose="020B0604020202020204" pitchFamily="34" charset="0"/>
              </a:rPr>
              <a:t>Il titanio forma numerose leghe con alluminio, stagno, vanadio, cromo, molibdeno, zirconio. </a:t>
            </a:r>
          </a:p>
          <a:p>
            <a:pPr algn="just"/>
            <a:r>
              <a:rPr lang="it-IT" sz="2000" b="0" i="0" dirty="0">
                <a:latin typeface="Arial" panose="020B0604020202020204" pitchFamily="34" charset="0"/>
                <a:cs typeface="Arial" panose="020B0604020202020204" pitchFamily="34" charset="0"/>
              </a:rPr>
              <a:t>Le leghe di titanio sono utilizzate nei velivoli supersonici, a causa delle elevate temperature (&gt; 300 °C) che si raggiungono durante il volo ad alto numero di Mach.</a:t>
            </a:r>
          </a:p>
          <a:p>
            <a:pPr algn="just"/>
            <a:r>
              <a:rPr lang="it-IT" sz="2000" b="0" i="0" dirty="0">
                <a:solidFill>
                  <a:schemeClr val="accent6"/>
                </a:solidFill>
                <a:latin typeface="Arial" panose="020B0604020202020204" pitchFamily="34" charset="0"/>
                <a:cs typeface="Arial" panose="020B0604020202020204" pitchFamily="34" charset="0"/>
              </a:rPr>
              <a:t>Per la loro compatibilità con i tessuti organici, le leghe di titanio sono anche utilizzate per la realizzazione di protesi ossee.</a:t>
            </a:r>
          </a:p>
          <a:p>
            <a:pPr algn="just"/>
            <a:r>
              <a:rPr lang="it-IT" sz="2000" b="0" i="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2816951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06702"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Materie plastiche</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06702" y="764704"/>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2000" b="0" i="0" dirty="0">
                <a:solidFill>
                  <a:schemeClr val="accent6"/>
                </a:solidFill>
                <a:latin typeface="Arial" panose="020B0604020202020204" pitchFamily="34" charset="0"/>
                <a:cs typeface="Arial" panose="020B0604020202020204" pitchFamily="34" charset="0"/>
              </a:rPr>
              <a:t>Le materie plastiche non esistono in natura, vengono ottenute per mezzo di procedimenti chimici partendo da prodotti naturali. Attraverso opportune reazioni chimiche le molecole semplici degli elementi di base (carbonio, ossigeno, azoto, idrogeno, zolfo, cloro, ecc..) vengono combinati in complessi macromolecolari disposti in “catene” più o meno lunghe.</a:t>
            </a:r>
          </a:p>
          <a:p>
            <a:pPr algn="just"/>
            <a:endParaRPr lang="it-IT" sz="2000" b="0" i="0" dirty="0">
              <a:latin typeface="Arial" panose="020B0604020202020204" pitchFamily="34" charset="0"/>
              <a:cs typeface="Arial" panose="020B0604020202020204" pitchFamily="34" charset="0"/>
            </a:endParaRPr>
          </a:p>
          <a:p>
            <a:pPr algn="just"/>
            <a:r>
              <a:rPr lang="it-IT" sz="2000" b="0" i="0" dirty="0">
                <a:latin typeface="Arial" panose="020B0604020202020204" pitchFamily="34" charset="0"/>
                <a:cs typeface="Arial" panose="020B0604020202020204" pitchFamily="34" charset="0"/>
              </a:rPr>
              <a:t>Le proprietà delle materie plastiche sono: leggerezza, ottime capacità di isolamento termico ed elettrico, resistenza alla corrosione, ottima resistenza agli urti, facilità di lavorazione, per contro però sono attaccabili da parte dei solventi, e hanno una scarsa resistenza alle alte temperature.</a:t>
            </a:r>
          </a:p>
          <a:p>
            <a:pPr algn="just"/>
            <a:endParaRPr lang="it-IT" sz="2000" b="0" i="0" dirty="0">
              <a:solidFill>
                <a:schemeClr val="accent6"/>
              </a:solidFill>
              <a:latin typeface="Arial" panose="020B0604020202020204" pitchFamily="34" charset="0"/>
              <a:cs typeface="Arial" panose="020B0604020202020204" pitchFamily="34" charset="0"/>
            </a:endParaRPr>
          </a:p>
          <a:p>
            <a:pPr algn="just"/>
            <a:r>
              <a:rPr lang="it-IT" sz="2000" b="0" i="0" dirty="0">
                <a:solidFill>
                  <a:schemeClr val="accent6"/>
                </a:solidFill>
                <a:latin typeface="Arial" panose="020B0604020202020204" pitchFamily="34" charset="0"/>
                <a:cs typeface="Arial" panose="020B0604020202020204" pitchFamily="34" charset="0"/>
              </a:rPr>
              <a:t>Le materie plastiche sono diffusamente impiegate in tutti i settori industriali: </a:t>
            </a:r>
            <a:r>
              <a:rPr lang="it-IT" sz="2000" b="0" i="0" dirty="0">
                <a:solidFill>
                  <a:srgbClr val="FF0000"/>
                </a:solidFill>
                <a:latin typeface="Arial" panose="020B0604020202020204" pitchFamily="34" charset="0"/>
                <a:cs typeface="Arial" panose="020B0604020202020204" pitchFamily="34" charset="0"/>
              </a:rPr>
              <a:t>industria chimica, meccanica, automobilistica, aeronautica </a:t>
            </a:r>
            <a:r>
              <a:rPr lang="it-IT" sz="2000" b="0" i="0" dirty="0">
                <a:solidFill>
                  <a:schemeClr val="accent6"/>
                </a:solidFill>
                <a:latin typeface="Arial" panose="020B0604020202020204" pitchFamily="34" charset="0"/>
                <a:cs typeface="Arial" panose="020B0604020202020204" pitchFamily="34" charset="0"/>
              </a:rPr>
              <a:t>(pneumatici, allestimenti interni, componentistica).</a:t>
            </a:r>
          </a:p>
          <a:p>
            <a:pPr algn="just"/>
            <a:endParaRPr lang="it-IT" sz="2000" b="0" i="0" dirty="0">
              <a:solidFill>
                <a:schemeClr val="tx1"/>
              </a:solidFill>
              <a:latin typeface="Arial" panose="020B0604020202020204" pitchFamily="34" charset="0"/>
              <a:cs typeface="Arial" panose="020B0604020202020204" pitchFamily="34" charset="0"/>
            </a:endParaRPr>
          </a:p>
          <a:p>
            <a:pPr algn="just"/>
            <a:r>
              <a:rPr lang="it-IT" sz="2000" b="0" dirty="0">
                <a:solidFill>
                  <a:schemeClr val="tx1"/>
                </a:solidFill>
                <a:latin typeface="Arial" panose="020B0604020202020204" pitchFamily="34" charset="0"/>
                <a:cs typeface="Arial" panose="020B0604020202020204" pitchFamily="34" charset="0"/>
              </a:rPr>
              <a:t>Nella tabella di pagina 247 del libro sono riportati i tipi di materie plastiche più comuni</a:t>
            </a:r>
            <a:r>
              <a:rPr lang="it-IT" sz="2000" b="0" dirty="0">
                <a:solidFill>
                  <a:schemeClr val="accent6"/>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960692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80301"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Legno</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2000" b="0" i="0" dirty="0">
                <a:latin typeface="Arial" panose="020B0604020202020204" pitchFamily="34" charset="0"/>
                <a:cs typeface="Arial" panose="020B0604020202020204" pitchFamily="34" charset="0"/>
              </a:rPr>
              <a:t>Il legno è un materiale naturale che vanta numerosi pregi tra i quali; leggerezza, economicità, facilità di lavorazione, buone proprietà meccaniche e tecnologiche, ottimo aspetto estetico. Il legno ha numerosi campi di applicazione:</a:t>
            </a:r>
          </a:p>
          <a:p>
            <a:pPr marL="342900" lvl="0" indent="-342900" algn="just">
              <a:buFont typeface="Wingdings" panose="05000000000000000000" pitchFamily="2" charset="2"/>
              <a:buChar char="Ø"/>
            </a:pPr>
            <a:r>
              <a:rPr lang="it-IT" sz="1800" b="0" i="0" dirty="0">
                <a:solidFill>
                  <a:schemeClr val="accent6"/>
                </a:solidFill>
                <a:latin typeface="Arial" panose="020B0604020202020204" pitchFamily="34" charset="0"/>
                <a:cs typeface="Arial" panose="020B0604020202020204" pitchFamily="34" charset="0"/>
              </a:rPr>
              <a:t>Edilizia, industria del mobile, costruzioni navali e ferroviarie, in passato anche costruzioni aeronautiche.</a:t>
            </a:r>
          </a:p>
          <a:p>
            <a:pPr marL="342900" lvl="0" indent="-342900" algn="just">
              <a:buFont typeface="Wingdings" panose="05000000000000000000" pitchFamily="2" charset="2"/>
              <a:buChar char="Ø"/>
            </a:pPr>
            <a:r>
              <a:rPr lang="it-IT" sz="1800" b="0" i="0" dirty="0">
                <a:latin typeface="Arial" panose="020B0604020202020204" pitchFamily="34" charset="0"/>
                <a:cs typeface="Arial" panose="020B0604020202020204" pitchFamily="34" charset="0"/>
              </a:rPr>
              <a:t>Industria chimica, della carta e tintoria</a:t>
            </a:r>
          </a:p>
          <a:p>
            <a:pPr marL="342900" lvl="0" indent="-342900" algn="just">
              <a:buFont typeface="Wingdings" panose="05000000000000000000" pitchFamily="2" charset="2"/>
              <a:buChar char="Ø"/>
            </a:pPr>
            <a:r>
              <a:rPr lang="it-IT" sz="1800" b="0" i="0" dirty="0">
                <a:solidFill>
                  <a:schemeClr val="accent6"/>
                </a:solidFill>
                <a:latin typeface="Arial" panose="020B0604020202020204" pitchFamily="34" charset="0"/>
                <a:cs typeface="Arial" panose="020B0604020202020204" pitchFamily="34" charset="0"/>
              </a:rPr>
              <a:t>Ebanisteria, artigianato artistico, torneria, modelli da fonderia.</a:t>
            </a:r>
          </a:p>
          <a:p>
            <a:pPr algn="just"/>
            <a:r>
              <a:rPr lang="it-IT" sz="2000" b="0" i="0" dirty="0">
                <a:latin typeface="Arial" panose="020B0604020202020204" pitchFamily="34" charset="0"/>
                <a:cs typeface="Arial" panose="020B0604020202020204" pitchFamily="34" charset="0"/>
              </a:rPr>
              <a:t> </a:t>
            </a:r>
          </a:p>
        </p:txBody>
      </p:sp>
      <p:graphicFrame>
        <p:nvGraphicFramePr>
          <p:cNvPr id="3" name="Tabella 2"/>
          <p:cNvGraphicFramePr>
            <a:graphicFrameLocks noGrp="1"/>
          </p:cNvGraphicFramePr>
          <p:nvPr>
            <p:extLst>
              <p:ext uri="{D42A27DB-BD31-4B8C-83A1-F6EECF244321}">
                <p14:modId xmlns:p14="http://schemas.microsoft.com/office/powerpoint/2010/main" val="4220344311"/>
              </p:ext>
            </p:extLst>
          </p:nvPr>
        </p:nvGraphicFramePr>
        <p:xfrm>
          <a:off x="201008" y="3645024"/>
          <a:ext cx="8829618" cy="3037320"/>
        </p:xfrm>
        <a:graphic>
          <a:graphicData uri="http://schemas.openxmlformats.org/drawingml/2006/table">
            <a:tbl>
              <a:tblPr>
                <a:tableStyleId>{5C22544A-7EE6-4342-B048-85BDC9FD1C3A}</a:tableStyleId>
              </a:tblPr>
              <a:tblGrid>
                <a:gridCol w="6294716">
                  <a:extLst>
                    <a:ext uri="{9D8B030D-6E8A-4147-A177-3AD203B41FA5}">
                      <a16:colId xmlns:a16="http://schemas.microsoft.com/office/drawing/2014/main" xmlns="" val="20000"/>
                    </a:ext>
                  </a:extLst>
                </a:gridCol>
                <a:gridCol w="2534902">
                  <a:extLst>
                    <a:ext uri="{9D8B030D-6E8A-4147-A177-3AD203B41FA5}">
                      <a16:colId xmlns:a16="http://schemas.microsoft.com/office/drawing/2014/main" xmlns="" val="20001"/>
                    </a:ext>
                  </a:extLst>
                </a:gridCol>
              </a:tblGrid>
              <a:tr h="347850">
                <a:tc>
                  <a:txBody>
                    <a:bodyPr/>
                    <a:lstStyle/>
                    <a:p>
                      <a:pPr algn="ctr">
                        <a:spcAft>
                          <a:spcPts val="0"/>
                        </a:spcAft>
                      </a:pPr>
                      <a:r>
                        <a:rPr lang="it-IT" sz="1800" dirty="0">
                          <a:effectLst/>
                        </a:rPr>
                        <a:t>TIPO DI LEGNO</a:t>
                      </a:r>
                      <a:endParaRPr lang="it-IT"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800" dirty="0">
                          <a:solidFill>
                            <a:schemeClr val="accent6"/>
                          </a:solidFill>
                          <a:effectLst/>
                        </a:rPr>
                        <a:t>IMPIEGO</a:t>
                      </a:r>
                      <a:endParaRPr lang="it-IT" sz="1800" dirty="0">
                        <a:solidFill>
                          <a:schemeClr val="accent6"/>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47850">
                <a:tc>
                  <a:txBody>
                    <a:bodyPr/>
                    <a:lstStyle/>
                    <a:p>
                      <a:pPr algn="just">
                        <a:spcAft>
                          <a:spcPts val="0"/>
                        </a:spcAft>
                      </a:pPr>
                      <a:r>
                        <a:rPr lang="it-IT" sz="1800" dirty="0">
                          <a:effectLst/>
                        </a:rPr>
                        <a:t>Abete, pino, larice, pioppo, quercia, castagno, faggio, betulla.</a:t>
                      </a:r>
                      <a:endParaRPr lang="it-IT"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800" dirty="0">
                          <a:solidFill>
                            <a:schemeClr val="accent6"/>
                          </a:solidFill>
                          <a:effectLst/>
                        </a:rPr>
                        <a:t>Costruzioni civili e industriali.</a:t>
                      </a:r>
                      <a:endParaRPr lang="it-IT" sz="1800" dirty="0">
                        <a:solidFill>
                          <a:schemeClr val="accent6"/>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47850">
                <a:tc>
                  <a:txBody>
                    <a:bodyPr/>
                    <a:lstStyle/>
                    <a:p>
                      <a:pPr algn="just">
                        <a:spcAft>
                          <a:spcPts val="0"/>
                        </a:spcAft>
                      </a:pPr>
                      <a:r>
                        <a:rPr lang="it-IT" sz="1800" dirty="0">
                          <a:effectLst/>
                        </a:rPr>
                        <a:t>Mogano, ebano, palissandro, ciliegio, noce, pero olivo.</a:t>
                      </a:r>
                      <a:endParaRPr lang="it-IT"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800" dirty="0">
                          <a:solidFill>
                            <a:schemeClr val="accent6"/>
                          </a:solidFill>
                          <a:effectLst/>
                        </a:rPr>
                        <a:t>Ebanisteria, intarsio.</a:t>
                      </a:r>
                      <a:endParaRPr lang="it-IT" sz="1800" dirty="0">
                        <a:solidFill>
                          <a:schemeClr val="accent6"/>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47850">
                <a:tc>
                  <a:txBody>
                    <a:bodyPr/>
                    <a:lstStyle/>
                    <a:p>
                      <a:pPr algn="just">
                        <a:spcAft>
                          <a:spcPts val="0"/>
                        </a:spcAft>
                      </a:pPr>
                      <a:r>
                        <a:rPr lang="it-IT" sz="1800" dirty="0">
                          <a:effectLst/>
                        </a:rPr>
                        <a:t>Larice, quercia, teak.</a:t>
                      </a:r>
                      <a:endParaRPr lang="it-IT"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800" dirty="0">
                          <a:solidFill>
                            <a:schemeClr val="accent6"/>
                          </a:solidFill>
                          <a:effectLst/>
                        </a:rPr>
                        <a:t>Costruzioni navali e idrauliche.</a:t>
                      </a:r>
                      <a:endParaRPr lang="it-IT" sz="1800" dirty="0">
                        <a:solidFill>
                          <a:schemeClr val="accent6"/>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47850">
                <a:tc>
                  <a:txBody>
                    <a:bodyPr/>
                    <a:lstStyle/>
                    <a:p>
                      <a:pPr algn="just">
                        <a:spcAft>
                          <a:spcPts val="0"/>
                        </a:spcAft>
                      </a:pPr>
                      <a:r>
                        <a:rPr lang="it-IT" sz="1800">
                          <a:effectLst/>
                        </a:rPr>
                        <a:t>Abete, pino, larice, pioppo, noce, quercia, frassino, olmo, platano, faggio, cipresso.</a:t>
                      </a:r>
                      <a:endParaRPr lang="it-IT"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800" dirty="0">
                          <a:solidFill>
                            <a:schemeClr val="accent6"/>
                          </a:solidFill>
                          <a:effectLst/>
                        </a:rPr>
                        <a:t>Falegnameria.</a:t>
                      </a:r>
                      <a:endParaRPr lang="it-IT" sz="1800" dirty="0">
                        <a:solidFill>
                          <a:schemeClr val="accent6"/>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347850">
                <a:tc>
                  <a:txBody>
                    <a:bodyPr/>
                    <a:lstStyle/>
                    <a:p>
                      <a:pPr algn="just">
                        <a:spcAft>
                          <a:spcPts val="0"/>
                        </a:spcAft>
                      </a:pPr>
                      <a:r>
                        <a:rPr lang="it-IT" sz="1800">
                          <a:effectLst/>
                        </a:rPr>
                        <a:t>Noce, faggio, tiglio, ciliegio.</a:t>
                      </a:r>
                      <a:endParaRPr lang="it-IT"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800" dirty="0">
                          <a:solidFill>
                            <a:schemeClr val="accent6"/>
                          </a:solidFill>
                          <a:effectLst/>
                        </a:rPr>
                        <a:t>Torneria in legno.</a:t>
                      </a:r>
                      <a:endParaRPr lang="it-IT" sz="1800" dirty="0">
                        <a:solidFill>
                          <a:schemeClr val="accent6"/>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347850">
                <a:tc>
                  <a:txBody>
                    <a:bodyPr/>
                    <a:lstStyle/>
                    <a:p>
                      <a:pPr algn="just">
                        <a:spcAft>
                          <a:spcPts val="0"/>
                        </a:spcAft>
                      </a:pPr>
                      <a:r>
                        <a:rPr lang="it-IT" sz="1800">
                          <a:effectLst/>
                        </a:rPr>
                        <a:t>Faggio, abete, noce.</a:t>
                      </a:r>
                      <a:endParaRPr lang="it-IT"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800" dirty="0">
                          <a:solidFill>
                            <a:schemeClr val="accent6"/>
                          </a:solidFill>
                          <a:effectLst/>
                        </a:rPr>
                        <a:t>Modelli per fonderia.</a:t>
                      </a:r>
                      <a:endParaRPr lang="it-IT" sz="1800" dirty="0">
                        <a:solidFill>
                          <a:schemeClr val="accent6"/>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6459522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07504"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Materiali compositi</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112266" y="908720"/>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2000" b="0" i="0" dirty="0">
                <a:latin typeface="Arial" panose="020B0604020202020204" pitchFamily="34" charset="0"/>
                <a:cs typeface="Arial" panose="020B0604020202020204" pitchFamily="34" charset="0"/>
              </a:rPr>
              <a:t>Il materiale composito ha rivoluzionato il modo di pensare e progettare le strutture, permettendo di ottenere prestazioni altrimenti irraggiungibili. </a:t>
            </a:r>
          </a:p>
          <a:p>
            <a:pPr algn="just"/>
            <a:r>
              <a:rPr lang="it-IT" sz="2000" b="0" i="0" dirty="0">
                <a:solidFill>
                  <a:schemeClr val="accent6"/>
                </a:solidFill>
                <a:latin typeface="Arial" panose="020B0604020202020204" pitchFamily="34" charset="0"/>
                <a:cs typeface="Arial" panose="020B0604020202020204" pitchFamily="34" charset="0"/>
              </a:rPr>
              <a:t>Si tratta di un materiale polifasico, le cui componenti hanno caratteristiche differenti. </a:t>
            </a:r>
          </a:p>
          <a:p>
            <a:pPr algn="just"/>
            <a:r>
              <a:rPr lang="it-IT" sz="2000" b="0" i="0" dirty="0">
                <a:latin typeface="Arial" panose="020B0604020202020204" pitchFamily="34" charset="0"/>
                <a:cs typeface="Arial" panose="020B0604020202020204" pitchFamily="34" charset="0"/>
              </a:rPr>
              <a:t>È dato dalla combinazione di due o più materiali, generalmente distinti in </a:t>
            </a:r>
            <a:r>
              <a:rPr lang="it-IT" sz="2000" b="0" i="0" dirty="0">
                <a:solidFill>
                  <a:srgbClr val="FF0000"/>
                </a:solidFill>
                <a:latin typeface="Arial" panose="020B0604020202020204" pitchFamily="34" charset="0"/>
                <a:cs typeface="Arial" panose="020B0604020202020204" pitchFamily="34" charset="0"/>
              </a:rPr>
              <a:t>rinforzo e matrice</a:t>
            </a:r>
            <a:r>
              <a:rPr lang="it-IT" sz="2000" b="0" i="0" dirty="0">
                <a:latin typeface="Arial" panose="020B0604020202020204" pitchFamily="34" charset="0"/>
                <a:cs typeface="Arial" panose="020B0604020202020204" pitchFamily="34" charset="0"/>
              </a:rPr>
              <a:t>. L’unione delle fasi permette di ottenere un materiale con proprietà fisiche e chimiche superiori a quelle dei singoli costituenti.</a:t>
            </a:r>
          </a:p>
        </p:txBody>
      </p:sp>
      <p:pic>
        <p:nvPicPr>
          <p:cNvPr id="2050" name="Picture 2" descr="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452543"/>
            <a:ext cx="7088399" cy="318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151752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06702"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Materiali compositi</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Un esempio di materiale composito, individuabile in natura, è il legno che formato da fibre di cellulosa immerse in una matrice di lignina. </a:t>
            </a:r>
          </a:p>
          <a:p>
            <a:pPr algn="just"/>
            <a:r>
              <a:rPr lang="it-IT" sz="1800" b="0" i="0" dirty="0">
                <a:solidFill>
                  <a:schemeClr val="accent6"/>
                </a:solidFill>
                <a:latin typeface="Arial" panose="020B0604020202020204" pitchFamily="34" charset="0"/>
                <a:cs typeface="Arial" panose="020B0604020202020204" pitchFamily="34" charset="0"/>
              </a:rPr>
              <a:t>Per quanto riguarda l’impiego da parte dell’uomo del materiale composito, si hanno testimonianze che ne indicano il suo utilizzo già nei tempi antichi, nonostante le odierne definizioni che tendono a considerarlo un materiale “moderno”.</a:t>
            </a:r>
          </a:p>
          <a:p>
            <a:pPr algn="just"/>
            <a:r>
              <a:rPr lang="it-IT" sz="1800" b="0" i="0" dirty="0">
                <a:latin typeface="Arial" panose="020B0604020202020204" pitchFamily="34" charset="0"/>
                <a:cs typeface="Arial" panose="020B0604020202020204" pitchFamily="34" charset="0"/>
              </a:rPr>
              <a:t>Lo sviluppo di questi materiali ha ricevuto un forte impulso dallo scoppio della Seconda guerra mondiale durante la quale si è vista in particolar modo l’affermazione dei compositi di </a:t>
            </a:r>
            <a:r>
              <a:rPr lang="it-IT" sz="1800" b="0" i="0" dirty="0">
                <a:solidFill>
                  <a:srgbClr val="FF0000"/>
                </a:solidFill>
                <a:latin typeface="Arial" panose="020B0604020202020204" pitchFamily="34" charset="0"/>
                <a:cs typeface="Arial" panose="020B0604020202020204" pitchFamily="34" charset="0"/>
              </a:rPr>
              <a:t>fibra di vetro in resina epossidica</a:t>
            </a:r>
            <a:r>
              <a:rPr lang="it-IT" sz="1800" b="0" i="0" dirty="0">
                <a:latin typeface="Arial" panose="020B0604020202020204" pitchFamily="34" charset="0"/>
                <a:cs typeface="Arial" panose="020B0604020202020204" pitchFamily="34" charset="0"/>
              </a:rPr>
              <a:t>, come per la realizzazione di superfici di controllo e per gli allestimenti interni degli aerei. </a:t>
            </a:r>
          </a:p>
          <a:p>
            <a:pPr algn="just"/>
            <a:r>
              <a:rPr lang="it-IT" sz="1800" b="0" i="0" dirty="0">
                <a:solidFill>
                  <a:schemeClr val="accent6"/>
                </a:solidFill>
                <a:latin typeface="Arial" panose="020B0604020202020204" pitchFamily="34" charset="0"/>
                <a:cs typeface="Arial" panose="020B0604020202020204" pitchFamily="34" charset="0"/>
              </a:rPr>
              <a:t>Grazie allo sviluppo dell’industria bellica, sono state commercializzate le prime </a:t>
            </a:r>
            <a:r>
              <a:rPr lang="it-IT" sz="1800" b="0" i="0" dirty="0">
                <a:solidFill>
                  <a:srgbClr val="FF0000"/>
                </a:solidFill>
                <a:latin typeface="Arial" panose="020B0604020202020204" pitchFamily="34" charset="0"/>
                <a:cs typeface="Arial" panose="020B0604020202020204" pitchFamily="34" charset="0"/>
              </a:rPr>
              <a:t>strutture sandwich </a:t>
            </a:r>
            <a:r>
              <a:rPr lang="it-IT" sz="1800" b="0" i="0" dirty="0">
                <a:solidFill>
                  <a:schemeClr val="accent6"/>
                </a:solidFill>
                <a:latin typeface="Arial" panose="020B0604020202020204" pitchFamily="34" charset="0"/>
                <a:cs typeface="Arial" panose="020B0604020202020204" pitchFamily="34" charset="0"/>
              </a:rPr>
              <a:t>(costituite da due strati resistenti distanziati, dette pelli, e collegati tra di loro grazie ad un elemento connettivo, detto riempitivo, le più comuni sono celle a nido d’ape e schiume).</a:t>
            </a:r>
          </a:p>
          <a:p>
            <a:pPr algn="just"/>
            <a:r>
              <a:rPr lang="it-IT" sz="1800" b="0" i="0" dirty="0">
                <a:latin typeface="Arial" panose="020B0604020202020204" pitchFamily="34" charset="0"/>
                <a:cs typeface="Arial" panose="020B0604020202020204" pitchFamily="34" charset="0"/>
              </a:rPr>
              <a:t>A partire dagli anni ’60 nel Regno Unito vennero commercializzate le prime </a:t>
            </a:r>
            <a:r>
              <a:rPr lang="it-IT" sz="1800" b="0" i="0" dirty="0">
                <a:solidFill>
                  <a:srgbClr val="FF0000"/>
                </a:solidFill>
                <a:latin typeface="Arial" panose="020B0604020202020204" pitchFamily="34" charset="0"/>
                <a:cs typeface="Arial" panose="020B0604020202020204" pitchFamily="34" charset="0"/>
              </a:rPr>
              <a:t>fibre di carbonio</a:t>
            </a:r>
            <a:r>
              <a:rPr lang="it-IT" sz="1800" b="0" i="0" dirty="0">
                <a:latin typeface="Arial" panose="020B0604020202020204" pitchFamily="34" charset="0"/>
                <a:cs typeface="Arial" panose="020B0604020202020204" pitchFamily="34" charset="0"/>
              </a:rPr>
              <a:t> e negli USA quelle di</a:t>
            </a:r>
            <a:r>
              <a:rPr lang="it-IT" sz="1800" b="0" i="0" dirty="0">
                <a:solidFill>
                  <a:srgbClr val="FF0000"/>
                </a:solidFill>
                <a:latin typeface="Arial" panose="020B0604020202020204" pitchFamily="34" charset="0"/>
                <a:cs typeface="Arial" panose="020B0604020202020204" pitchFamily="34" charset="0"/>
              </a:rPr>
              <a:t> boro</a:t>
            </a:r>
            <a:r>
              <a:rPr lang="it-IT" sz="1800" b="0" i="0" dirty="0">
                <a:latin typeface="Arial" panose="020B0604020202020204" pitchFamily="34" charset="0"/>
                <a:cs typeface="Arial" panose="020B0604020202020204" pitchFamily="34" charset="0"/>
              </a:rPr>
              <a:t>. Queste ultime sono state impiegate in vari aerei militari, come gli F-111, F-4, F-14 e F-15.</a:t>
            </a:r>
          </a:p>
          <a:p>
            <a:pPr algn="just"/>
            <a:endParaRPr lang="it-IT" sz="1800" b="0" i="0"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6462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06274" y="406233"/>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a:t>
            </a:r>
            <a:r>
              <a:rPr lang="it-IT" sz="1400" b="0" i="0" dirty="0">
                <a:latin typeface="Arial" panose="020B0604020202020204" pitchFamily="34" charset="0"/>
                <a:cs typeface="Arial" panose="020B0604020202020204" pitchFamily="34" charset="0"/>
              </a:rPr>
              <a:t> </a:t>
            </a:r>
            <a:r>
              <a:rPr lang="it-IT" sz="1500" b="0" dirty="0">
                <a:ea typeface="Microsoft YaHei" panose="020B0503020204020204" pitchFamily="34" charset="-122"/>
              </a:rPr>
              <a:t>– Modulo II  - Capitolo 2 </a:t>
            </a:r>
          </a:p>
          <a:p>
            <a:pPr algn="ctr">
              <a:spcBef>
                <a:spcPct val="0"/>
              </a:spcBef>
              <a:buClrTx/>
            </a:pPr>
            <a:r>
              <a:rPr lang="it-IT" sz="2000" dirty="0">
                <a:solidFill>
                  <a:srgbClr val="FF0000"/>
                </a:solidFill>
              </a:rPr>
              <a:t>Materiali compositi</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9900" y="724938"/>
            <a:ext cx="8972899" cy="1837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1600" b="0" i="0" dirty="0">
              <a:latin typeface="Arial" panose="020B0604020202020204" pitchFamily="34" charset="0"/>
              <a:cs typeface="Arial" panose="020B0604020202020204" pitchFamily="34" charset="0"/>
            </a:endParaRPr>
          </a:p>
          <a:p>
            <a:pPr algn="just"/>
            <a:r>
              <a:rPr lang="it-IT" sz="1600" b="0" i="0" dirty="0">
                <a:latin typeface="Arial" panose="020B0604020202020204" pitchFamily="34" charset="0"/>
                <a:cs typeface="Arial" panose="020B0604020202020204" pitchFamily="34" charset="0"/>
              </a:rPr>
              <a:t>Dagli anni ’80, si è verificato un maggiore impiego del composito a matrice polimerica in strutture aeronautiche. Nel Velivolo </a:t>
            </a:r>
            <a:r>
              <a:rPr lang="it-IT" sz="1600" b="0" i="0" dirty="0">
                <a:solidFill>
                  <a:srgbClr val="FF0000"/>
                </a:solidFill>
                <a:latin typeface="Arial" panose="020B0604020202020204" pitchFamily="34" charset="0"/>
                <a:cs typeface="Arial" panose="020B0604020202020204" pitchFamily="34" charset="0"/>
              </a:rPr>
              <a:t>F-16</a:t>
            </a:r>
            <a:r>
              <a:rPr lang="it-IT" sz="1600" b="0" i="0" dirty="0">
                <a:latin typeface="Arial" panose="020B0604020202020204" pitchFamily="34" charset="0"/>
                <a:cs typeface="Arial" panose="020B0604020202020204" pitchFamily="34" charset="0"/>
              </a:rPr>
              <a:t> il 3% del peso della struttura è costituito da fibre di carbonio e matrice epossidica, tale percentuale cresce fino al 26% se si considera </a:t>
            </a:r>
            <a:r>
              <a:rPr lang="it-IT" sz="1600" b="0" i="0" dirty="0">
                <a:solidFill>
                  <a:srgbClr val="FF0000"/>
                </a:solidFill>
                <a:latin typeface="Arial" panose="020B0604020202020204" pitchFamily="34" charset="0"/>
                <a:cs typeface="Arial" panose="020B0604020202020204" pitchFamily="34" charset="0"/>
              </a:rPr>
              <a:t>l’AV-8B (</a:t>
            </a:r>
            <a:r>
              <a:rPr lang="it-IT" sz="1600" b="0" i="0" dirty="0" err="1">
                <a:solidFill>
                  <a:srgbClr val="FF0000"/>
                </a:solidFill>
                <a:latin typeface="Arial" panose="020B0604020202020204" pitchFamily="34" charset="0"/>
                <a:cs typeface="Arial" panose="020B0604020202020204" pitchFamily="34" charset="0"/>
              </a:rPr>
              <a:t>Harrier</a:t>
            </a:r>
            <a:r>
              <a:rPr lang="it-IT" sz="1600" b="0" i="0" dirty="0">
                <a:solidFill>
                  <a:srgbClr val="FF0000"/>
                </a:solidFill>
                <a:latin typeface="Arial" panose="020B0604020202020204" pitchFamily="34" charset="0"/>
                <a:cs typeface="Arial" panose="020B0604020202020204" pitchFamily="34" charset="0"/>
              </a:rPr>
              <a:t>).</a:t>
            </a:r>
          </a:p>
          <a:p>
            <a:pPr algn="just"/>
            <a:endParaRPr lang="it-IT" sz="1800" b="0" i="0" dirty="0">
              <a:latin typeface="Arial" panose="020B0604020202020204" pitchFamily="34" charset="0"/>
              <a:cs typeface="Arial" panose="020B0604020202020204" pitchFamily="34" charset="0"/>
            </a:endParaRPr>
          </a:p>
          <a:p>
            <a:pPr algn="just"/>
            <a:endParaRPr lang="it-IT" sz="1800" b="0" i="0" dirty="0">
              <a:latin typeface="Arial" panose="020B0604020202020204" pitchFamily="34" charset="0"/>
              <a:cs typeface="Arial" panose="020B0604020202020204" pitchFamily="34" charset="0"/>
            </a:endParaRPr>
          </a:p>
          <a:p>
            <a:pPr algn="just"/>
            <a:endParaRPr lang="it-IT" sz="1800" b="0" i="0" dirty="0">
              <a:latin typeface="Arial" panose="020B0604020202020204" pitchFamily="34" charset="0"/>
              <a:cs typeface="Arial" panose="020B0604020202020204" pitchFamily="34" charset="0"/>
            </a:endParaRPr>
          </a:p>
          <a:p>
            <a:pPr algn="just"/>
            <a:endParaRPr lang="it-IT" sz="1800" b="0" i="0" dirty="0">
              <a:latin typeface="Arial" panose="020B0604020202020204" pitchFamily="34" charset="0"/>
              <a:cs typeface="Arial" panose="020B0604020202020204" pitchFamily="34" charset="0"/>
            </a:endParaRPr>
          </a:p>
          <a:p>
            <a:pPr algn="just"/>
            <a:r>
              <a:rPr lang="it-IT" sz="1800" b="0" i="0" dirty="0">
                <a:solidFill>
                  <a:srgbClr val="FF0000"/>
                </a:solidFill>
                <a:latin typeface="Arial" panose="020B0604020202020204" pitchFamily="34" charset="0"/>
                <a:cs typeface="Arial" panose="020B0604020202020204" pitchFamily="34" charset="0"/>
              </a:rPr>
              <a:t>                      </a:t>
            </a:r>
            <a:r>
              <a:rPr lang="it-IT" sz="1600" b="0" dirty="0">
                <a:solidFill>
                  <a:srgbClr val="FF0000"/>
                </a:solidFill>
                <a:latin typeface="Arial" panose="020B0604020202020204" pitchFamily="34" charset="0"/>
                <a:cs typeface="Arial" panose="020B0604020202020204" pitchFamily="34" charset="0"/>
              </a:rPr>
              <a:t>F-16                                                                    AV-8B (</a:t>
            </a:r>
            <a:r>
              <a:rPr lang="it-IT" sz="1600" b="0" dirty="0" err="1">
                <a:solidFill>
                  <a:srgbClr val="FF0000"/>
                </a:solidFill>
                <a:latin typeface="Arial" panose="020B0604020202020204" pitchFamily="34" charset="0"/>
                <a:cs typeface="Arial" panose="020B0604020202020204" pitchFamily="34" charset="0"/>
              </a:rPr>
              <a:t>Harrier</a:t>
            </a:r>
            <a:r>
              <a:rPr lang="it-IT" sz="1600" b="0" dirty="0">
                <a:solidFill>
                  <a:srgbClr val="FF0000"/>
                </a:solidFill>
                <a:latin typeface="Arial" panose="020B0604020202020204" pitchFamily="34" charset="0"/>
                <a:cs typeface="Arial" panose="020B0604020202020204" pitchFamily="34" charset="0"/>
              </a:rPr>
              <a:t>)</a:t>
            </a:r>
          </a:p>
          <a:p>
            <a:pPr algn="just"/>
            <a:r>
              <a:rPr lang="it-IT" sz="1600" b="0" i="0" dirty="0">
                <a:solidFill>
                  <a:schemeClr val="accent6"/>
                </a:solidFill>
                <a:latin typeface="Arial" panose="020B0604020202020204" pitchFamily="34" charset="0"/>
                <a:cs typeface="Arial" panose="020B0604020202020204" pitchFamily="34" charset="0"/>
              </a:rPr>
              <a:t>Nel settore civile, l’adozione del materiale composito è avvenuta successivamente. Oggi, l’interesse per tali materiali è in continua crescita: velivoli come il </a:t>
            </a:r>
            <a:r>
              <a:rPr lang="it-IT" sz="1600" b="0" i="0" dirty="0">
                <a:solidFill>
                  <a:srgbClr val="FF0000"/>
                </a:solidFill>
                <a:latin typeface="Arial" panose="020B0604020202020204" pitchFamily="34" charset="0"/>
                <a:cs typeface="Arial" panose="020B0604020202020204" pitchFamily="34" charset="0"/>
              </a:rPr>
              <a:t>Boeing 787 </a:t>
            </a:r>
            <a:r>
              <a:rPr lang="it-IT" sz="1600" b="0" i="0" dirty="0">
                <a:solidFill>
                  <a:schemeClr val="accent6"/>
                </a:solidFill>
                <a:latin typeface="Arial" panose="020B0604020202020204" pitchFamily="34" charset="0"/>
                <a:cs typeface="Arial" panose="020B0604020202020204" pitchFamily="34" charset="0"/>
              </a:rPr>
              <a:t>e </a:t>
            </a:r>
            <a:r>
              <a:rPr lang="it-IT" sz="1600" b="0" i="0" dirty="0">
                <a:solidFill>
                  <a:srgbClr val="FF0000"/>
                </a:solidFill>
                <a:latin typeface="Arial" panose="020B0604020202020204" pitchFamily="34" charset="0"/>
                <a:cs typeface="Arial" panose="020B0604020202020204" pitchFamily="34" charset="0"/>
              </a:rPr>
              <a:t>l’Airbus A350 </a:t>
            </a:r>
            <a:r>
              <a:rPr lang="it-IT" sz="1600" b="0" i="0" dirty="0">
                <a:solidFill>
                  <a:schemeClr val="accent6"/>
                </a:solidFill>
                <a:latin typeface="Arial" panose="020B0604020202020204" pitchFamily="34" charset="0"/>
                <a:cs typeface="Arial" panose="020B0604020202020204" pitchFamily="34" charset="0"/>
              </a:rPr>
              <a:t>sono stati realizzati con più del 50% della struttura realizzata in materiale composito.</a:t>
            </a:r>
          </a:p>
          <a:p>
            <a:pPr algn="just"/>
            <a:endParaRPr lang="it-IT" sz="1800" b="0" i="0" dirty="0">
              <a:solidFill>
                <a:schemeClr val="accent6"/>
              </a:solidFill>
              <a:latin typeface="Arial" panose="020B0604020202020204" pitchFamily="34" charset="0"/>
              <a:cs typeface="Arial" panose="020B0604020202020204" pitchFamily="34" charset="0"/>
            </a:endParaRPr>
          </a:p>
          <a:p>
            <a:pPr algn="just"/>
            <a:endParaRPr lang="it-IT" sz="1800" b="0" i="0" dirty="0">
              <a:solidFill>
                <a:schemeClr val="accent6"/>
              </a:solidFill>
              <a:latin typeface="Arial" panose="020B0604020202020204" pitchFamily="34" charset="0"/>
              <a:cs typeface="Arial" panose="020B0604020202020204" pitchFamily="34" charset="0"/>
            </a:endParaRPr>
          </a:p>
          <a:p>
            <a:pPr algn="just"/>
            <a:endParaRPr lang="it-IT" sz="1800" b="0" i="0" dirty="0">
              <a:solidFill>
                <a:schemeClr val="accent6"/>
              </a:solidFill>
              <a:latin typeface="Arial" panose="020B0604020202020204" pitchFamily="34" charset="0"/>
              <a:cs typeface="Arial" panose="020B0604020202020204" pitchFamily="34" charset="0"/>
            </a:endParaRPr>
          </a:p>
          <a:p>
            <a:pPr algn="just"/>
            <a:endParaRPr lang="it-IT" sz="1800" b="0" i="0" dirty="0">
              <a:solidFill>
                <a:schemeClr val="accent6"/>
              </a:solidFill>
              <a:latin typeface="Arial" panose="020B0604020202020204" pitchFamily="34" charset="0"/>
              <a:cs typeface="Arial" panose="020B0604020202020204" pitchFamily="34" charset="0"/>
            </a:endParaRPr>
          </a:p>
          <a:p>
            <a:pPr algn="just"/>
            <a:r>
              <a:rPr lang="it-IT" sz="1600" b="0" dirty="0">
                <a:solidFill>
                  <a:srgbClr val="FF0000"/>
                </a:solidFill>
                <a:latin typeface="Arial" panose="020B0604020202020204" pitchFamily="34" charset="0"/>
                <a:cs typeface="Arial" panose="020B0604020202020204" pitchFamily="34" charset="0"/>
              </a:rPr>
              <a:t>                        </a:t>
            </a:r>
          </a:p>
          <a:p>
            <a:pPr algn="just"/>
            <a:r>
              <a:rPr lang="it-IT" sz="1600" b="0" dirty="0">
                <a:solidFill>
                  <a:srgbClr val="FF0000"/>
                </a:solidFill>
                <a:latin typeface="Arial" panose="020B0604020202020204" pitchFamily="34" charset="0"/>
                <a:cs typeface="Arial" panose="020B0604020202020204" pitchFamily="34" charset="0"/>
              </a:rPr>
              <a:t>                         Boeing 787                                                            Airbus A350</a:t>
            </a:r>
          </a:p>
          <a:p>
            <a:pPr algn="just"/>
            <a:endParaRPr lang="it-IT" sz="1800" b="0" i="0" dirty="0">
              <a:solidFill>
                <a:schemeClr val="accent6"/>
              </a:solidFill>
              <a:latin typeface="Arial" panose="020B0604020202020204" pitchFamily="34" charset="0"/>
              <a:cs typeface="Arial" panose="020B0604020202020204" pitchFamily="34" charset="0"/>
            </a:endParaRPr>
          </a:p>
        </p:txBody>
      </p:sp>
      <p:pic>
        <p:nvPicPr>
          <p:cNvPr id="1026" name="Picture 2" descr="Visualizza immagine di orig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2059789"/>
            <a:ext cx="2293449" cy="143340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Visualizza immagine di orig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0113" y="1998560"/>
            <a:ext cx="2232248" cy="14844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sualizza immagine di orig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15616" y="4869160"/>
            <a:ext cx="2290459" cy="15260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isualizza immagine di origin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6097" y="4705406"/>
            <a:ext cx="2520280" cy="1680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1638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28"/>
                                        </p:tgtEl>
                                        <p:attrNameLst>
                                          <p:attrName>style.visibility</p:attrName>
                                        </p:attrNameLst>
                                      </p:cBhvr>
                                      <p:to>
                                        <p:strVal val="visible"/>
                                      </p:to>
                                    </p:set>
                                    <p:animEffect transition="in" filter="fade">
                                      <p:cBhvr>
                                        <p:cTn id="33" dur="1000"/>
                                        <p:tgtEl>
                                          <p:spTgt spid="1028"/>
                                        </p:tgtEl>
                                      </p:cBhvr>
                                    </p:animEffect>
                                    <p:anim calcmode="lin" valueType="num">
                                      <p:cBhvr>
                                        <p:cTn id="34" dur="1000" fill="hold"/>
                                        <p:tgtEl>
                                          <p:spTgt spid="1028"/>
                                        </p:tgtEl>
                                        <p:attrNameLst>
                                          <p:attrName>ppt_x</p:attrName>
                                        </p:attrNameLst>
                                      </p:cBhvr>
                                      <p:tavLst>
                                        <p:tav tm="0">
                                          <p:val>
                                            <p:strVal val="#ppt_x"/>
                                          </p:val>
                                        </p:tav>
                                        <p:tav tm="100000">
                                          <p:val>
                                            <p:strVal val="#ppt_x"/>
                                          </p:val>
                                        </p:tav>
                                      </p:tavLst>
                                    </p:anim>
                                    <p:anim calcmode="lin" valueType="num">
                                      <p:cBhvr>
                                        <p:cTn id="35"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12" end="12"/>
                                            </p:txEl>
                                          </p:spTgt>
                                        </p:tgtEl>
                                        <p:attrNameLst>
                                          <p:attrName>style.visibility</p:attrName>
                                        </p:attrNameLst>
                                      </p:cBhvr>
                                      <p:to>
                                        <p:strVal val="visible"/>
                                      </p:to>
                                    </p:set>
                                    <p:anim calcmode="lin" valueType="num">
                                      <p:cBhvr additive="base">
                                        <p:cTn id="40"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2">
                                            <p:txEl>
                                              <p:pRg st="13" end="13"/>
                                            </p:txEl>
                                          </p:spTgt>
                                        </p:tgtEl>
                                        <p:attrNameLst>
                                          <p:attrName>style.visibility</p:attrName>
                                        </p:attrNameLst>
                                      </p:cBhvr>
                                      <p:to>
                                        <p:strVal val="visible"/>
                                      </p:to>
                                    </p:set>
                                    <p:anim calcmode="lin" valueType="num">
                                      <p:cBhvr additive="base">
                                        <p:cTn id="46"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030"/>
                                        </p:tgtEl>
                                        <p:attrNameLst>
                                          <p:attrName>style.visibility</p:attrName>
                                        </p:attrNameLst>
                                      </p:cBhvr>
                                      <p:to>
                                        <p:strVal val="visible"/>
                                      </p:to>
                                    </p:set>
                                    <p:anim calcmode="lin" valueType="num">
                                      <p:cBhvr additive="base">
                                        <p:cTn id="52" dur="500" fill="hold"/>
                                        <p:tgtEl>
                                          <p:spTgt spid="1030"/>
                                        </p:tgtEl>
                                        <p:attrNameLst>
                                          <p:attrName>ppt_x</p:attrName>
                                        </p:attrNameLst>
                                      </p:cBhvr>
                                      <p:tavLst>
                                        <p:tav tm="0">
                                          <p:val>
                                            <p:strVal val="#ppt_x"/>
                                          </p:val>
                                        </p:tav>
                                        <p:tav tm="100000">
                                          <p:val>
                                            <p:strVal val="#ppt_x"/>
                                          </p:val>
                                        </p:tav>
                                      </p:tavLst>
                                    </p:anim>
                                    <p:anim calcmode="lin" valueType="num">
                                      <p:cBhvr additive="base">
                                        <p:cTn id="53"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07504" y="404664"/>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Materiali compositi</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Il campo di applicazione dei compositi è vastissimo, ne citiamo alcuni :</a:t>
            </a:r>
          </a:p>
          <a:p>
            <a:pPr lvl="0" algn="just"/>
            <a:endParaRPr lang="it-IT" sz="1800" b="0" i="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Nell’industria automobilistica </a:t>
            </a:r>
            <a:r>
              <a:rPr lang="it-IT" sz="1800" b="0" i="0" dirty="0">
                <a:solidFill>
                  <a:schemeClr val="accent6"/>
                </a:solidFill>
                <a:latin typeface="Arial" panose="020B0604020202020204" pitchFamily="34" charset="0"/>
                <a:cs typeface="Arial" panose="020B0604020202020204" pitchFamily="34" charset="0"/>
              </a:rPr>
              <a:t>i compositi sono utilizzati per parti di carrozzeria, strutture portanti, componenti di motori a scoppio (bielle, pistoni, canne di cilindri) dischi dei freni.</a:t>
            </a:r>
          </a:p>
          <a:p>
            <a:pPr marL="285750" indent="-285750" algn="just">
              <a:buFont typeface="Wingdings" panose="05000000000000000000" pitchFamily="2" charset="2"/>
              <a:buChar char="Ø"/>
            </a:pPr>
            <a:endParaRPr lang="it-IT" sz="1800" b="0" i="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Nell’industria aeronautica </a:t>
            </a:r>
            <a:r>
              <a:rPr lang="it-IT" sz="1800" b="0" i="0" dirty="0">
                <a:latin typeface="Arial" panose="020B0604020202020204" pitchFamily="34" charset="0"/>
                <a:cs typeface="Arial" panose="020B0604020202020204" pitchFamily="34" charset="0"/>
              </a:rPr>
              <a:t>si utilizzano materiali compositi per parti strutturali di aeromobili, carrelli di atterraggio, parti di ala e fusoliera.</a:t>
            </a:r>
          </a:p>
          <a:p>
            <a:pPr marL="285750" indent="-285750" algn="just">
              <a:buFont typeface="Wingdings" panose="05000000000000000000" pitchFamily="2" charset="2"/>
              <a:buChar char="Ø"/>
            </a:pPr>
            <a:endParaRPr lang="it-IT" sz="1800" b="0" i="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Nell’industria bellica</a:t>
            </a:r>
            <a:r>
              <a:rPr lang="it-IT" sz="1800" b="0" i="0" dirty="0">
                <a:latin typeface="Arial" panose="020B0604020202020204" pitchFamily="34" charset="0"/>
                <a:cs typeface="Arial" panose="020B0604020202020204" pitchFamily="34" charset="0"/>
              </a:rPr>
              <a:t>: </a:t>
            </a:r>
            <a:r>
              <a:rPr lang="it-IT" sz="1800" b="0" i="0" dirty="0">
                <a:solidFill>
                  <a:schemeClr val="accent6"/>
                </a:solidFill>
                <a:latin typeface="Arial" panose="020B0604020202020204" pitchFamily="34" charset="0"/>
                <a:cs typeface="Arial" panose="020B0604020202020204" pitchFamily="34" charset="0"/>
              </a:rPr>
              <a:t>parti di armi leggere, blindature, giubbotti anti proiettili.</a:t>
            </a:r>
          </a:p>
          <a:p>
            <a:pPr marL="285750" indent="-285750" algn="just">
              <a:buFont typeface="Wingdings" panose="05000000000000000000" pitchFamily="2" charset="2"/>
              <a:buChar char="Ø"/>
            </a:pPr>
            <a:endParaRPr lang="it-IT" sz="1800" b="0" i="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Nell’industria meccanica</a:t>
            </a:r>
            <a:r>
              <a:rPr lang="it-IT" sz="1800" b="0" i="0" dirty="0">
                <a:latin typeface="Arial" panose="020B0604020202020204" pitchFamily="34" charset="0"/>
                <a:cs typeface="Arial" panose="020B0604020202020204" pitchFamily="34" charset="0"/>
              </a:rPr>
              <a:t>: ruote dentate, rinforzi di parti di materiali metallici tradizionali, pezzi meccanici in genere.</a:t>
            </a:r>
          </a:p>
          <a:p>
            <a:pPr algn="just"/>
            <a:endParaRPr lang="it-IT" sz="1800" b="0" i="0" dirty="0">
              <a:latin typeface="Arial" panose="020B0604020202020204" pitchFamily="34" charset="0"/>
              <a:cs typeface="Arial" panose="020B0604020202020204" pitchFamily="34" charset="0"/>
            </a:endParaRP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Nelle industrie generiche per lo sport e il tempo libero</a:t>
            </a:r>
            <a:r>
              <a:rPr lang="it-IT" sz="1800" b="0" i="0" dirty="0">
                <a:latin typeface="Arial" panose="020B0604020202020204" pitchFamily="34" charset="0"/>
                <a:cs typeface="Arial" panose="020B0604020202020204" pitchFamily="34" charset="0"/>
              </a:rPr>
              <a:t>:</a:t>
            </a:r>
            <a:r>
              <a:rPr lang="it-IT" sz="1800" b="0" i="0" dirty="0">
                <a:solidFill>
                  <a:schemeClr val="accent6"/>
                </a:solidFill>
                <a:latin typeface="Arial" panose="020B0604020202020204" pitchFamily="34" charset="0"/>
                <a:cs typeface="Arial" panose="020B0604020202020204" pitchFamily="34" charset="0"/>
              </a:rPr>
              <a:t> racchette da tennis, sci, aste per il salto, </a:t>
            </a:r>
            <a:r>
              <a:rPr lang="it-IT" sz="1800" b="0" i="0" dirty="0" err="1">
                <a:solidFill>
                  <a:schemeClr val="accent6"/>
                </a:solidFill>
                <a:latin typeface="Arial" panose="020B0604020202020204" pitchFamily="34" charset="0"/>
                <a:cs typeface="Arial" panose="020B0604020202020204" pitchFamily="34" charset="0"/>
              </a:rPr>
              <a:t>conoe</a:t>
            </a:r>
            <a:r>
              <a:rPr lang="it-IT" sz="1800" b="0" i="0" dirty="0">
                <a:solidFill>
                  <a:schemeClr val="accent6"/>
                </a:solidFill>
                <a:latin typeface="Arial" panose="020B0604020202020204" pitchFamily="34" charset="0"/>
                <a:cs typeface="Arial" panose="020B0604020202020204" pitchFamily="34" charset="0"/>
              </a:rPr>
              <a:t>, scafi, strutture di imbarcazioni da diporto, canne da pesca.</a:t>
            </a:r>
            <a:endParaRPr lang="it-IT" sz="2000" dirty="0">
              <a:solidFill>
                <a:schemeClr val="accent6"/>
              </a:solidFill>
            </a:endParaRPr>
          </a:p>
        </p:txBody>
      </p:sp>
    </p:spTree>
    <p:extLst>
      <p:ext uri="{BB962C8B-B14F-4D97-AF65-F5344CB8AC3E}">
        <p14:creationId xmlns:p14="http://schemas.microsoft.com/office/powerpoint/2010/main" val="29934954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1061" y="260648"/>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1600" dirty="0">
                <a:solidFill>
                  <a:srgbClr val="FF0000"/>
                </a:solidFill>
              </a:rPr>
              <a:t>MATERIALI PER L’INDUSTRIA AEROSPAZIALE</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179512" y="764704"/>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La produzione industriale dei mezzi di trasporto aereo richiede l'uso di un gran numero di materiali e di prodotti diversi, l'evoluzione è continua e contribuisce in modo determinante al progresso tecnologico in tutti i settori industriali. </a:t>
            </a:r>
          </a:p>
          <a:p>
            <a:pPr algn="just"/>
            <a:r>
              <a:rPr lang="it-IT" sz="1800" b="0" i="0" dirty="0">
                <a:solidFill>
                  <a:schemeClr val="accent6"/>
                </a:solidFill>
                <a:latin typeface="Arial" panose="020B0604020202020204" pitchFamily="34" charset="0"/>
                <a:cs typeface="Arial" panose="020B0604020202020204" pitchFamily="34" charset="0"/>
              </a:rPr>
              <a:t>I materiali utilizzati in campo aeronautico sono tutti quei materiali che hanno un’elevata capacità di resistere agli sforzi abbinata alla loro leggerezza. Cioè un elevato rapporto resistenza meccanica/peso (SWR: </a:t>
            </a:r>
            <a:r>
              <a:rPr lang="it-IT" sz="1800" b="0" i="0" dirty="0" err="1">
                <a:solidFill>
                  <a:schemeClr val="accent6"/>
                </a:solidFill>
                <a:latin typeface="Arial" panose="020B0604020202020204" pitchFamily="34" charset="0"/>
                <a:cs typeface="Arial" panose="020B0604020202020204" pitchFamily="34" charset="0"/>
              </a:rPr>
              <a:t>strenght</a:t>
            </a:r>
            <a:r>
              <a:rPr lang="it-IT" sz="1800" b="0" i="0" dirty="0">
                <a:solidFill>
                  <a:schemeClr val="accent6"/>
                </a:solidFill>
                <a:latin typeface="Arial" panose="020B0604020202020204" pitchFamily="34" charset="0"/>
                <a:cs typeface="Arial" panose="020B0604020202020204" pitchFamily="34" charset="0"/>
              </a:rPr>
              <a:t> to </a:t>
            </a:r>
            <a:r>
              <a:rPr lang="it-IT" sz="1800" b="0" i="0" dirty="0" err="1">
                <a:solidFill>
                  <a:schemeClr val="accent6"/>
                </a:solidFill>
                <a:latin typeface="Arial" panose="020B0604020202020204" pitchFamily="34" charset="0"/>
                <a:cs typeface="Arial" panose="020B0604020202020204" pitchFamily="34" charset="0"/>
              </a:rPr>
              <a:t>weight</a:t>
            </a:r>
            <a:r>
              <a:rPr lang="it-IT" sz="1800" b="0" i="0" dirty="0">
                <a:solidFill>
                  <a:schemeClr val="accent6"/>
                </a:solidFill>
                <a:latin typeface="Arial" panose="020B0604020202020204" pitchFamily="34" charset="0"/>
                <a:cs typeface="Arial" panose="020B0604020202020204" pitchFamily="34" charset="0"/>
              </a:rPr>
              <a:t> ratio) e che contemporaneamente garantiscano: </a:t>
            </a:r>
          </a:p>
          <a:p>
            <a:pPr marL="285750" indent="-285750" algn="just">
              <a:buFont typeface="Wingdings" panose="05000000000000000000" pitchFamily="2" charset="2"/>
              <a:buChar char="Ø"/>
            </a:pPr>
            <a:r>
              <a:rPr lang="it-IT" sz="1800" b="0" i="0" dirty="0">
                <a:latin typeface="Arial" panose="020B0604020202020204" pitchFamily="34" charset="0"/>
                <a:cs typeface="Arial" panose="020B0604020202020204" pitchFamily="34" charset="0"/>
              </a:rPr>
              <a:t>- </a:t>
            </a:r>
            <a:r>
              <a:rPr lang="it-IT" sz="1600" b="0" i="0" dirty="0">
                <a:latin typeface="Arial" panose="020B0604020202020204" pitchFamily="34" charset="0"/>
                <a:cs typeface="Arial" panose="020B0604020202020204" pitchFamily="34" charset="0"/>
              </a:rPr>
              <a:t>omogeneità (il materiale deve avere le medesime proprietà’ in ogni direzione di sollecitazione); </a:t>
            </a:r>
          </a:p>
          <a:p>
            <a:pPr marL="285750" indent="-285750" algn="just">
              <a:buFont typeface="Wingdings" panose="05000000000000000000" pitchFamily="2" charset="2"/>
              <a:buChar char="Ø"/>
            </a:pPr>
            <a:r>
              <a:rPr lang="it-IT" sz="1600" b="0" i="0" dirty="0">
                <a:latin typeface="Arial" panose="020B0604020202020204" pitchFamily="34" charset="0"/>
                <a:cs typeface="Arial" panose="020B0604020202020204" pitchFamily="34" charset="0"/>
              </a:rPr>
              <a:t>- resistenza meccanica, duttilità;</a:t>
            </a:r>
          </a:p>
          <a:p>
            <a:pPr marL="285750" indent="-285750" algn="just">
              <a:buFont typeface="Wingdings" panose="05000000000000000000" pitchFamily="2" charset="2"/>
              <a:buChar char="Ø"/>
            </a:pPr>
            <a:r>
              <a:rPr lang="it-IT" sz="1600" b="0" i="0" dirty="0">
                <a:latin typeface="Arial" panose="020B0604020202020204" pitchFamily="34" charset="0"/>
                <a:cs typeface="Arial" panose="020B0604020202020204" pitchFamily="34" charset="0"/>
              </a:rPr>
              <a:t>- resistenza alla corrosione; </a:t>
            </a:r>
          </a:p>
          <a:p>
            <a:pPr marL="285750" indent="-285750" algn="just">
              <a:buFont typeface="Wingdings" panose="05000000000000000000" pitchFamily="2" charset="2"/>
              <a:buChar char="Ø"/>
            </a:pPr>
            <a:r>
              <a:rPr lang="it-IT" sz="1600" b="0" i="0" dirty="0">
                <a:latin typeface="Arial" panose="020B0604020202020204" pitchFamily="34" charset="0"/>
                <a:cs typeface="Arial" panose="020B0604020202020204" pitchFamily="34" charset="0"/>
              </a:rPr>
              <a:t>- resistenza alla fiamma; </a:t>
            </a:r>
          </a:p>
          <a:p>
            <a:pPr marL="285750" indent="-285750" algn="just">
              <a:buFont typeface="Wingdings" panose="05000000000000000000" pitchFamily="2" charset="2"/>
              <a:buChar char="Ø"/>
            </a:pPr>
            <a:r>
              <a:rPr lang="it-IT" sz="1600" b="0" i="0" dirty="0">
                <a:latin typeface="Arial" panose="020B0604020202020204" pitchFamily="34" charset="0"/>
                <a:cs typeface="Arial" panose="020B0604020202020204" pitchFamily="34" charset="0"/>
              </a:rPr>
              <a:t>- resistenza a fatica </a:t>
            </a:r>
          </a:p>
          <a:p>
            <a:pPr marL="285750" indent="-285750" algn="just">
              <a:buFont typeface="Wingdings" panose="05000000000000000000" pitchFamily="2" charset="2"/>
              <a:buChar char="Ø"/>
            </a:pPr>
            <a:r>
              <a:rPr lang="it-IT" sz="1600" b="0" i="0" dirty="0">
                <a:latin typeface="Arial" panose="020B0604020202020204" pitchFamily="34" charset="0"/>
                <a:cs typeface="Arial" panose="020B0604020202020204" pitchFamily="34" charset="0"/>
              </a:rPr>
              <a:t>- accettabilità da un punto di vista economico in riferimento al costo del materiale, il costo di produzione del componente, la disponibilità del materiale, il numero di fonti disponibili </a:t>
            </a:r>
          </a:p>
          <a:p>
            <a:pPr marL="285750" indent="-285750" algn="just">
              <a:buFont typeface="Wingdings" panose="05000000000000000000" pitchFamily="2" charset="2"/>
              <a:buChar char="Ø"/>
            </a:pPr>
            <a:r>
              <a:rPr lang="it-IT" sz="1600" b="0" i="0" dirty="0">
                <a:latin typeface="Arial" panose="020B0604020202020204" pitchFamily="34" charset="0"/>
                <a:cs typeface="Arial" panose="020B0604020202020204" pitchFamily="34" charset="0"/>
              </a:rPr>
              <a:t>- impatto ambientale</a:t>
            </a:r>
          </a:p>
          <a:p>
            <a:pPr algn="just"/>
            <a:r>
              <a:rPr lang="it-IT" sz="1800" b="0" i="0" dirty="0">
                <a:solidFill>
                  <a:schemeClr val="accent6"/>
                </a:solidFill>
                <a:latin typeface="Arial" panose="020B0604020202020204" pitchFamily="34" charset="0"/>
                <a:cs typeface="Arial" panose="020B0604020202020204" pitchFamily="34" charset="0"/>
              </a:rPr>
              <a:t>I materiali che soddisfano tutti questi requisiti e che attualmente vengono utilizzati nell’industria aeronautica sono </a:t>
            </a:r>
            <a:r>
              <a:rPr lang="it-IT" sz="1800" b="0" i="0" dirty="0">
                <a:solidFill>
                  <a:srgbClr val="FF0000"/>
                </a:solidFill>
                <a:latin typeface="Arial" panose="020B0604020202020204" pitchFamily="34" charset="0"/>
                <a:cs typeface="Arial" panose="020B0604020202020204" pitchFamily="34" charset="0"/>
              </a:rPr>
              <a:t>le leghe leggere di alluminio, di magnesio, l’acciaio, le leghe di titanio ed i materiali compositi</a:t>
            </a:r>
            <a:r>
              <a:rPr lang="it-IT" sz="1800" b="0" i="0" dirty="0">
                <a:solidFill>
                  <a:schemeClr val="accent6"/>
                </a:solidFill>
                <a:latin typeface="Arial" panose="020B0604020202020204" pitchFamily="34" charset="0"/>
                <a:cs typeface="Arial" panose="020B0604020202020204" pitchFamily="34"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 calcmode="lin" valueType="num">
                                      <p:cBhvr additive="base">
                                        <p:cTn id="5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06702"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Leghe a memoria di forma.</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Leghe a memoria di forma </a:t>
            </a:r>
            <a:r>
              <a:rPr lang="it-IT" sz="1800" b="0" i="0" dirty="0">
                <a:solidFill>
                  <a:srgbClr val="FF0000"/>
                </a:solidFill>
                <a:latin typeface="Arial" panose="020B0604020202020204" pitchFamily="34" charset="0"/>
                <a:cs typeface="Arial" panose="020B0604020202020204" pitchFamily="34" charset="0"/>
              </a:rPr>
              <a:t>SMA (dall’inglese </a:t>
            </a:r>
            <a:r>
              <a:rPr lang="it-IT" sz="1800" b="0" dirty="0" err="1">
                <a:solidFill>
                  <a:srgbClr val="FF0000"/>
                </a:solidFill>
                <a:latin typeface="Arial" panose="020B0604020202020204" pitchFamily="34" charset="0"/>
                <a:cs typeface="Arial" panose="020B0604020202020204" pitchFamily="34" charset="0"/>
              </a:rPr>
              <a:t>Shape</a:t>
            </a:r>
            <a:r>
              <a:rPr lang="it-IT" sz="1800" b="0" dirty="0">
                <a:solidFill>
                  <a:srgbClr val="FF0000"/>
                </a:solidFill>
                <a:latin typeface="Arial" panose="020B0604020202020204" pitchFamily="34" charset="0"/>
                <a:cs typeface="Arial" panose="020B0604020202020204" pitchFamily="34" charset="0"/>
              </a:rPr>
              <a:t> Memory </a:t>
            </a:r>
            <a:r>
              <a:rPr lang="it-IT" sz="1800" b="0" dirty="0" err="1">
                <a:solidFill>
                  <a:srgbClr val="FF0000"/>
                </a:solidFill>
                <a:latin typeface="Arial" panose="020B0604020202020204" pitchFamily="34" charset="0"/>
                <a:cs typeface="Arial" panose="020B0604020202020204" pitchFamily="34" charset="0"/>
              </a:rPr>
              <a:t>Alloys</a:t>
            </a:r>
            <a:r>
              <a:rPr lang="it-IT" sz="1800" b="0" i="0" dirty="0">
                <a:solidFill>
                  <a:srgbClr val="FF0000"/>
                </a:solidFill>
                <a:latin typeface="Arial" panose="020B0604020202020204" pitchFamily="34" charset="0"/>
                <a:cs typeface="Arial" panose="020B0604020202020204" pitchFamily="34" charset="0"/>
              </a:rPr>
              <a:t>) </a:t>
            </a:r>
            <a:r>
              <a:rPr lang="it-IT" sz="1800" b="0" i="0" dirty="0">
                <a:latin typeface="Arial" panose="020B0604020202020204" pitchFamily="34" charset="0"/>
                <a:cs typeface="Arial" panose="020B0604020202020204" pitchFamily="34" charset="0"/>
              </a:rPr>
              <a:t>sono composti metallici che, deformati meccanicamente, presentano la proprietà di tornare alla forma originale se scaldati al di sopra di una certa temperatura. </a:t>
            </a:r>
          </a:p>
          <a:p>
            <a:pPr algn="just"/>
            <a:r>
              <a:rPr lang="it-IT" sz="1800" b="0" i="0" dirty="0">
                <a:solidFill>
                  <a:schemeClr val="accent6"/>
                </a:solidFill>
                <a:latin typeface="Arial" panose="020B0604020202020204" pitchFamily="34" charset="0"/>
                <a:cs typeface="Arial" panose="020B0604020202020204" pitchFamily="34" charset="0"/>
              </a:rPr>
              <a:t>Inoltre, il metallo può essere ‘programmato’ per assumere una forma desiderata, proprietà che lo rende particolarmente utile per molte applicazioni tecnologiche. </a:t>
            </a:r>
          </a:p>
          <a:p>
            <a:pPr algn="just"/>
            <a:r>
              <a:rPr lang="it-IT" sz="1800" b="0" i="0" dirty="0">
                <a:latin typeface="Arial" panose="020B0604020202020204" pitchFamily="34" charset="0"/>
                <a:cs typeface="Arial" panose="020B0604020202020204" pitchFamily="34" charset="0"/>
              </a:rPr>
              <a:t>Tra di essi il </a:t>
            </a:r>
            <a:r>
              <a:rPr lang="it-IT" sz="1800" b="0" i="0" dirty="0">
                <a:solidFill>
                  <a:srgbClr val="FF0000"/>
                </a:solidFill>
                <a:latin typeface="Arial" panose="020B0604020202020204" pitchFamily="34" charset="0"/>
                <a:cs typeface="Arial" panose="020B0604020202020204" pitchFamily="34" charset="0"/>
              </a:rPr>
              <a:t>Nitinolo (NiTi) </a:t>
            </a:r>
            <a:r>
              <a:rPr lang="it-IT" sz="1800" b="0" i="0" dirty="0">
                <a:latin typeface="Arial" panose="020B0604020202020204" pitchFamily="34" charset="0"/>
                <a:cs typeface="Arial" panose="020B0604020202020204" pitchFamily="34" charset="0"/>
              </a:rPr>
              <a:t>è uno di quelli più utilizzati, è un composto intermetallico tra due elementi, Nickel e Titanio.</a:t>
            </a:r>
          </a:p>
          <a:p>
            <a:pPr algn="just"/>
            <a:r>
              <a:rPr lang="it-IT" sz="1800" b="0" i="0" dirty="0">
                <a:solidFill>
                  <a:schemeClr val="accent6"/>
                </a:solidFill>
                <a:latin typeface="Arial" panose="020B0604020202020204" pitchFamily="34" charset="0"/>
                <a:cs typeface="Arial" panose="020B0604020202020204" pitchFamily="34" charset="0"/>
              </a:rPr>
              <a:t>Le leghe in nichel-titanio (Ni-Ti) nascono negli anni ‘60 come prodotto della ricerca aerospaziale per condurre missioni spaziali, portare in orbita satelliti o altri carichi utili, congegni per il fissaggio, giunti, agganci e attuatori di diversi tipi.</a:t>
            </a:r>
          </a:p>
          <a:p>
            <a:pPr algn="just"/>
            <a:endParaRPr lang="it-IT" sz="1800" b="0" i="0" dirty="0">
              <a:solidFill>
                <a:schemeClr val="accent6"/>
              </a:solidFill>
              <a:latin typeface="Arial" panose="020B0604020202020204" pitchFamily="34" charset="0"/>
              <a:cs typeface="Arial" panose="020B0604020202020204" pitchFamily="34" charset="0"/>
            </a:endParaRPr>
          </a:p>
          <a:p>
            <a:pPr algn="just"/>
            <a:endParaRPr lang="it-IT" sz="1800" b="0" i="0" dirty="0">
              <a:latin typeface="Arial" panose="020B0604020202020204" pitchFamily="34" charset="0"/>
              <a:cs typeface="Arial" panose="020B0604020202020204"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406587604"/>
              </p:ext>
            </p:extLst>
          </p:nvPr>
        </p:nvGraphicFramePr>
        <p:xfrm>
          <a:off x="206702" y="4149080"/>
          <a:ext cx="8703324" cy="2582416"/>
        </p:xfrm>
        <a:graphic>
          <a:graphicData uri="http://schemas.openxmlformats.org/drawingml/2006/table">
            <a:tbl>
              <a:tblPr firstRow="1" firstCol="1" bandRow="1">
                <a:tableStyleId>{5C22544A-7EE6-4342-B048-85BDC9FD1C3A}</a:tableStyleId>
              </a:tblPr>
              <a:tblGrid>
                <a:gridCol w="4351662">
                  <a:extLst>
                    <a:ext uri="{9D8B030D-6E8A-4147-A177-3AD203B41FA5}">
                      <a16:colId xmlns:a16="http://schemas.microsoft.com/office/drawing/2014/main" xmlns="" val="20000"/>
                    </a:ext>
                  </a:extLst>
                </a:gridCol>
                <a:gridCol w="4351662">
                  <a:extLst>
                    <a:ext uri="{9D8B030D-6E8A-4147-A177-3AD203B41FA5}">
                      <a16:colId xmlns:a16="http://schemas.microsoft.com/office/drawing/2014/main" xmlns="" val="20001"/>
                    </a:ext>
                  </a:extLst>
                </a:gridCol>
              </a:tblGrid>
              <a:tr h="387856">
                <a:tc gridSpan="2">
                  <a:txBody>
                    <a:bodyPr/>
                    <a:lstStyle/>
                    <a:p>
                      <a:pPr algn="ctr">
                        <a:spcAft>
                          <a:spcPts val="0"/>
                        </a:spcAft>
                      </a:pPr>
                      <a:r>
                        <a:rPr lang="it-IT" sz="2000" dirty="0">
                          <a:solidFill>
                            <a:schemeClr val="tx1"/>
                          </a:solidFill>
                          <a:effectLst/>
                        </a:rPr>
                        <a:t>Proprietà del </a:t>
                      </a:r>
                      <a:r>
                        <a:rPr lang="it-IT" sz="2000" dirty="0" err="1">
                          <a:solidFill>
                            <a:schemeClr val="tx1"/>
                          </a:solidFill>
                          <a:effectLst/>
                        </a:rPr>
                        <a:t>Nitinol</a:t>
                      </a:r>
                      <a:endParaRPr lang="it-IT"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xmlns="" val="10000"/>
                  </a:ext>
                </a:extLst>
              </a:tr>
              <a:tr h="208823">
                <a:tc>
                  <a:txBody>
                    <a:bodyPr/>
                    <a:lstStyle/>
                    <a:p>
                      <a:pPr>
                        <a:spcAft>
                          <a:spcPts val="0"/>
                        </a:spcAft>
                      </a:pPr>
                      <a:r>
                        <a:rPr lang="it-IT" sz="1600" dirty="0">
                          <a:solidFill>
                            <a:schemeClr val="tx1"/>
                          </a:solidFill>
                          <a:effectLst/>
                        </a:rPr>
                        <a:t>Densità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a:effectLst/>
                        </a:rPr>
                        <a:t>6,45 g/cm</a:t>
                      </a:r>
                      <a:r>
                        <a:rPr lang="it-IT" sz="1600" baseline="30000">
                          <a:effectLst/>
                        </a:rPr>
                        <a:t>3</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08823">
                <a:tc>
                  <a:txBody>
                    <a:bodyPr/>
                    <a:lstStyle/>
                    <a:p>
                      <a:pPr>
                        <a:spcAft>
                          <a:spcPts val="0"/>
                        </a:spcAft>
                      </a:pPr>
                      <a:r>
                        <a:rPr lang="it-IT" sz="1600" dirty="0">
                          <a:solidFill>
                            <a:schemeClr val="tx1"/>
                          </a:solidFill>
                          <a:effectLst/>
                        </a:rPr>
                        <a:t>Conduttività Termica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a:effectLst/>
                        </a:rPr>
                        <a:t>10 W/mK</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08823">
                <a:tc>
                  <a:txBody>
                    <a:bodyPr/>
                    <a:lstStyle/>
                    <a:p>
                      <a:pPr>
                        <a:spcAft>
                          <a:spcPts val="0"/>
                        </a:spcAft>
                      </a:pPr>
                      <a:r>
                        <a:rPr lang="it-IT" sz="1600" dirty="0">
                          <a:solidFill>
                            <a:schemeClr val="tx1"/>
                          </a:solidFill>
                          <a:effectLst/>
                        </a:rPr>
                        <a:t>Calore Specifico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a:effectLst/>
                        </a:rPr>
                        <a:t>322 J/kgK</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08823">
                <a:tc>
                  <a:txBody>
                    <a:bodyPr/>
                    <a:lstStyle/>
                    <a:p>
                      <a:pPr>
                        <a:spcAft>
                          <a:spcPts val="0"/>
                        </a:spcAft>
                      </a:pPr>
                      <a:r>
                        <a:rPr lang="it-IT" sz="1600" dirty="0">
                          <a:solidFill>
                            <a:schemeClr val="tx1"/>
                          </a:solidFill>
                          <a:effectLst/>
                        </a:rPr>
                        <a:t>Resistenza a Rottura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a:effectLst/>
                        </a:rPr>
                        <a:t>750-960 MPa</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08823">
                <a:tc>
                  <a:txBody>
                    <a:bodyPr/>
                    <a:lstStyle/>
                    <a:p>
                      <a:pPr>
                        <a:spcAft>
                          <a:spcPts val="0"/>
                        </a:spcAft>
                      </a:pPr>
                      <a:r>
                        <a:rPr lang="it-IT" sz="1600" dirty="0">
                          <a:solidFill>
                            <a:schemeClr val="tx1"/>
                          </a:solidFill>
                          <a:effectLst/>
                        </a:rPr>
                        <a:t>Allungamento a Rottura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a:effectLst/>
                        </a:rPr>
                        <a:t>15.5 %</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208823">
                <a:tc>
                  <a:txBody>
                    <a:bodyPr/>
                    <a:lstStyle/>
                    <a:p>
                      <a:pPr>
                        <a:spcAft>
                          <a:spcPts val="0"/>
                        </a:spcAft>
                      </a:pPr>
                      <a:r>
                        <a:rPr lang="it-IT" sz="1600" dirty="0">
                          <a:solidFill>
                            <a:schemeClr val="tx1"/>
                          </a:solidFill>
                          <a:effectLst/>
                        </a:rPr>
                        <a:t>Resistenza a Snervamento (</a:t>
                      </a:r>
                      <a:r>
                        <a:rPr lang="it-IT" sz="1600" dirty="0" err="1">
                          <a:solidFill>
                            <a:schemeClr val="tx1"/>
                          </a:solidFill>
                          <a:effectLst/>
                        </a:rPr>
                        <a:t>Austenite</a:t>
                      </a:r>
                      <a:r>
                        <a:rPr lang="it-IT" sz="1600" dirty="0">
                          <a:solidFill>
                            <a:schemeClr val="tx1"/>
                          </a:solidFill>
                          <a:effectLst/>
                        </a:rPr>
                        <a:t>)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a:effectLst/>
                        </a:rPr>
                        <a:t>560 MPa</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208823">
                <a:tc>
                  <a:txBody>
                    <a:bodyPr/>
                    <a:lstStyle/>
                    <a:p>
                      <a:pPr>
                        <a:spcAft>
                          <a:spcPts val="0"/>
                        </a:spcAft>
                      </a:pPr>
                      <a:r>
                        <a:rPr lang="it-IT" sz="1600" dirty="0">
                          <a:solidFill>
                            <a:schemeClr val="tx1"/>
                          </a:solidFill>
                          <a:effectLst/>
                        </a:rPr>
                        <a:t>Modulo di Young (</a:t>
                      </a:r>
                      <a:r>
                        <a:rPr lang="it-IT" sz="1600" dirty="0" err="1">
                          <a:solidFill>
                            <a:schemeClr val="tx1"/>
                          </a:solidFill>
                          <a:effectLst/>
                        </a:rPr>
                        <a:t>Austenite</a:t>
                      </a:r>
                      <a:r>
                        <a:rPr lang="it-IT" sz="1600" dirty="0">
                          <a:solidFill>
                            <a:schemeClr val="tx1"/>
                          </a:solidFill>
                          <a:effectLst/>
                        </a:rPr>
                        <a:t>)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a:effectLst/>
                        </a:rPr>
                        <a:t>75 GPa</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208823">
                <a:tc>
                  <a:txBody>
                    <a:bodyPr/>
                    <a:lstStyle/>
                    <a:p>
                      <a:pPr>
                        <a:spcAft>
                          <a:spcPts val="0"/>
                        </a:spcAft>
                      </a:pPr>
                      <a:r>
                        <a:rPr lang="it-IT" sz="1600" dirty="0">
                          <a:solidFill>
                            <a:schemeClr val="tx1"/>
                          </a:solidFill>
                          <a:effectLst/>
                        </a:rPr>
                        <a:t>Resistenza a Snervamento (Martensite)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a:effectLst/>
                        </a:rPr>
                        <a:t>100 MPa</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208823">
                <a:tc>
                  <a:txBody>
                    <a:bodyPr/>
                    <a:lstStyle/>
                    <a:p>
                      <a:pPr>
                        <a:spcAft>
                          <a:spcPts val="0"/>
                        </a:spcAft>
                      </a:pPr>
                      <a:r>
                        <a:rPr lang="it-IT" sz="1600" dirty="0">
                          <a:solidFill>
                            <a:schemeClr val="tx1"/>
                          </a:solidFill>
                          <a:effectLst/>
                        </a:rPr>
                        <a:t>Modulo di Young (Martensite)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600" dirty="0">
                          <a:effectLst/>
                        </a:rPr>
                        <a:t>28 </a:t>
                      </a:r>
                      <a:r>
                        <a:rPr lang="it-IT" sz="1600" dirty="0" err="1">
                          <a:effectLst/>
                        </a:rPr>
                        <a:t>GPa</a:t>
                      </a:r>
                      <a:endParaRPr lang="it-IT"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7139537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06702"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Leghe a memoria di forma.</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Le forme cristalline del Nitinol sono:</a:t>
            </a:r>
          </a:p>
          <a:p>
            <a:pPr marL="285750" indent="-285750" algn="just">
              <a:buFontTx/>
              <a:buChar char="-"/>
            </a:pPr>
            <a:r>
              <a:rPr lang="it-IT" sz="1800" b="0" i="0" dirty="0">
                <a:solidFill>
                  <a:srgbClr val="FF0000"/>
                </a:solidFill>
                <a:latin typeface="Arial" panose="020B0604020202020204" pitchFamily="34" charset="0"/>
                <a:cs typeface="Arial" panose="020B0604020202020204" pitchFamily="34" charset="0"/>
              </a:rPr>
              <a:t>Austenite</a:t>
            </a:r>
            <a:r>
              <a:rPr lang="it-IT" sz="1800" b="0" i="0" dirty="0">
                <a:latin typeface="Arial" panose="020B0604020202020204" pitchFamily="34" charset="0"/>
                <a:cs typeface="Arial" panose="020B0604020202020204" pitchFamily="34" charset="0"/>
              </a:rPr>
              <a:t>: è la fase stabile ad alta temperatura. È caratterizzata da un reticolo a simmetria cubica a corpo centrato, in cui gli atomi occupano i vertici di due reticoli cubici compenetrati. Il materiale in questa fase è duro e difficilmente deformabile.</a:t>
            </a:r>
          </a:p>
          <a:p>
            <a:pPr marL="285750" indent="-285750" algn="just">
              <a:buFontTx/>
              <a:buChar char="-"/>
            </a:pPr>
            <a:r>
              <a:rPr lang="it-IT" sz="1800" b="0" i="0" dirty="0">
                <a:solidFill>
                  <a:srgbClr val="FF0000"/>
                </a:solidFill>
                <a:latin typeface="Arial" panose="020B0604020202020204" pitchFamily="34" charset="0"/>
                <a:cs typeface="Arial" panose="020B0604020202020204" pitchFamily="34" charset="0"/>
              </a:rPr>
              <a:t>Martensite: </a:t>
            </a:r>
            <a:r>
              <a:rPr lang="it-IT" sz="1800" b="0" i="0" dirty="0">
                <a:solidFill>
                  <a:schemeClr val="accent6"/>
                </a:solidFill>
                <a:latin typeface="Arial" panose="020B0604020202020204" pitchFamily="34" charset="0"/>
                <a:cs typeface="Arial" panose="020B0604020202020204" pitchFamily="34" charset="0"/>
              </a:rPr>
              <a:t>è la fase stabile a bassa temperatura. Ha una struttura cristallina monoclina distorta, molto meno simmetrica della precedente. È caratterizzata da In questa fase, perciò, il materiale sottoposto a uno sforzo meccanico è in grado di sopportare un alto grado di deformazione senza tuttavia rompere i legami chimici.</a:t>
            </a:r>
          </a:p>
          <a:p>
            <a:pPr marL="285750" indent="-285750" algn="just">
              <a:buFontTx/>
              <a:buChar char="-"/>
            </a:pPr>
            <a:endParaRPr lang="it-IT" sz="1800" b="0" i="0" dirty="0">
              <a:solidFill>
                <a:schemeClr val="accent6"/>
              </a:solidFill>
              <a:latin typeface="Arial" panose="020B0604020202020204" pitchFamily="34" charset="0"/>
              <a:cs typeface="Arial" panose="020B0604020202020204" pitchFamily="34" charset="0"/>
            </a:endParaRPr>
          </a:p>
          <a:p>
            <a:pPr marL="285750" indent="-285750" algn="just">
              <a:buFontTx/>
              <a:buChar char="-"/>
            </a:pPr>
            <a:endParaRPr lang="it-IT" sz="1800" b="0" i="0" dirty="0">
              <a:solidFill>
                <a:schemeClr val="accent6"/>
              </a:solidFill>
              <a:latin typeface="Arial" panose="020B0604020202020204" pitchFamily="34" charset="0"/>
              <a:cs typeface="Arial" panose="020B0604020202020204" pitchFamily="34" charset="0"/>
            </a:endParaRPr>
          </a:p>
          <a:p>
            <a:pPr marL="285750" indent="-285750" algn="just">
              <a:buFontTx/>
              <a:buChar char="-"/>
            </a:pPr>
            <a:endParaRPr lang="it-IT" sz="1800" b="0" i="0" dirty="0">
              <a:solidFill>
                <a:schemeClr val="accent6"/>
              </a:solidFill>
              <a:latin typeface="Arial" panose="020B0604020202020204" pitchFamily="34" charset="0"/>
              <a:cs typeface="Arial" panose="020B0604020202020204" pitchFamily="34" charset="0"/>
            </a:endParaRPr>
          </a:p>
          <a:p>
            <a:pPr marL="285750" indent="-285750" algn="just">
              <a:buFontTx/>
              <a:buChar char="-"/>
            </a:pPr>
            <a:endParaRPr lang="it-IT" sz="1800" b="0" i="0" dirty="0">
              <a:solidFill>
                <a:schemeClr val="accent6"/>
              </a:solidFill>
              <a:latin typeface="Arial" panose="020B0604020202020204" pitchFamily="34" charset="0"/>
              <a:cs typeface="Arial" panose="020B0604020202020204" pitchFamily="34" charset="0"/>
            </a:endParaRPr>
          </a:p>
          <a:p>
            <a:pPr marL="285750" indent="-285750" algn="just">
              <a:buFontTx/>
              <a:buChar char="-"/>
            </a:pPr>
            <a:endParaRPr lang="it-IT" sz="1800" b="0" i="0" dirty="0">
              <a:solidFill>
                <a:schemeClr val="accent6"/>
              </a:solidFill>
              <a:latin typeface="Arial" panose="020B0604020202020204" pitchFamily="34" charset="0"/>
              <a:cs typeface="Arial" panose="020B0604020202020204" pitchFamily="34" charset="0"/>
            </a:endParaRPr>
          </a:p>
          <a:p>
            <a:pPr marL="285750" indent="-285750" algn="just">
              <a:buFontTx/>
              <a:buChar char="-"/>
            </a:pPr>
            <a:endParaRPr lang="it-IT" sz="1800" b="0" i="0" dirty="0">
              <a:solidFill>
                <a:schemeClr val="accent6"/>
              </a:solidFill>
              <a:latin typeface="Arial" panose="020B0604020202020204" pitchFamily="34" charset="0"/>
              <a:cs typeface="Arial" panose="020B0604020202020204" pitchFamily="34" charset="0"/>
            </a:endParaRPr>
          </a:p>
          <a:p>
            <a:pPr marL="285750" indent="-285750" algn="just">
              <a:buFontTx/>
              <a:buChar char="-"/>
            </a:pPr>
            <a:endParaRPr lang="it-IT" sz="1800" b="0" i="0" dirty="0">
              <a:solidFill>
                <a:schemeClr val="accent6"/>
              </a:solidFill>
              <a:latin typeface="Arial" panose="020B0604020202020204" pitchFamily="34" charset="0"/>
              <a:cs typeface="Arial" panose="020B0604020202020204" pitchFamily="34" charset="0"/>
            </a:endParaRPr>
          </a:p>
          <a:p>
            <a:pPr marL="285750" indent="-285750" algn="just">
              <a:buFontTx/>
              <a:buChar char="-"/>
            </a:pPr>
            <a:endParaRPr lang="it-IT" sz="1800" b="0" i="0" dirty="0">
              <a:solidFill>
                <a:schemeClr val="accent6"/>
              </a:solidFill>
              <a:latin typeface="Arial" panose="020B0604020202020204" pitchFamily="34" charset="0"/>
              <a:cs typeface="Arial" panose="020B0604020202020204" pitchFamily="34" charset="0"/>
            </a:endParaRPr>
          </a:p>
          <a:p>
            <a:pPr algn="ctr"/>
            <a:r>
              <a:rPr lang="it-IT" sz="1800" b="0" dirty="0">
                <a:solidFill>
                  <a:srgbClr val="FF0000"/>
                </a:solidFill>
              </a:rPr>
              <a:t>Struttura cristallina del Nitinol</a:t>
            </a:r>
            <a:endParaRPr lang="it-IT" sz="1800" b="0" dirty="0">
              <a:solidFill>
                <a:srgbClr val="FF0000"/>
              </a:solidFill>
              <a:latin typeface="Arial" panose="020B0604020202020204" pitchFamily="34" charset="0"/>
              <a:cs typeface="Arial" panose="020B0604020202020204" pitchFamily="34" charset="0"/>
            </a:endParaRPr>
          </a:p>
        </p:txBody>
      </p:sp>
      <p:pic>
        <p:nvPicPr>
          <p:cNvPr id="2050" name="Picture 2" descr="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429000"/>
            <a:ext cx="8056123" cy="2859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29665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1" end="11"/>
                                            </p:txEl>
                                          </p:spTgt>
                                        </p:tgtEl>
                                        <p:attrNameLst>
                                          <p:attrName>style.visibility</p:attrName>
                                        </p:attrNameLst>
                                      </p:cBhvr>
                                      <p:to>
                                        <p:strVal val="visible"/>
                                      </p:to>
                                    </p:set>
                                    <p:anim calcmode="lin" valueType="num">
                                      <p:cBhvr additive="base">
                                        <p:cTn id="1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fade">
                                      <p:cBhvr>
                                        <p:cTn id="19" dur="1000"/>
                                        <p:tgtEl>
                                          <p:spTgt spid="2050"/>
                                        </p:tgtEl>
                                      </p:cBhvr>
                                    </p:animEffect>
                                    <p:anim calcmode="lin" valueType="num">
                                      <p:cBhvr>
                                        <p:cTn id="20" dur="1000" fill="hold"/>
                                        <p:tgtEl>
                                          <p:spTgt spid="2050"/>
                                        </p:tgtEl>
                                        <p:attrNameLst>
                                          <p:attrName>ppt_x</p:attrName>
                                        </p:attrNameLst>
                                      </p:cBhvr>
                                      <p:tavLst>
                                        <p:tav tm="0">
                                          <p:val>
                                            <p:strVal val="#ppt_x"/>
                                          </p:val>
                                        </p:tav>
                                        <p:tav tm="100000">
                                          <p:val>
                                            <p:strVal val="#ppt_x"/>
                                          </p:val>
                                        </p:tav>
                                      </p:tavLst>
                                    </p:anim>
                                    <p:anim calcmode="lin" valueType="num">
                                      <p:cBhvr>
                                        <p:cTn id="21"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79388" y="144463"/>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buFontTx/>
              <a:buNone/>
            </a:pPr>
            <a:r>
              <a:rPr lang="it-IT" sz="2000" dirty="0">
                <a:solidFill>
                  <a:schemeClr val="accent6"/>
                </a:solidFill>
              </a:rPr>
              <a:t>Proprietà dei materiali.</a:t>
            </a:r>
            <a:endParaRPr lang="it-IT" sz="2000" dirty="0">
              <a:solidFill>
                <a:schemeClr val="accent6"/>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Nella progettazione di qualsiasi oggetto o prodotto finito è necessario definire, oltre alle sue caratteristiche geometriche e dimensionali, anche i seguenti elementi:</a:t>
            </a:r>
          </a:p>
          <a:p>
            <a:pPr marL="285750" lvl="0" indent="-285750" algn="just">
              <a:buFont typeface="Wingdings" panose="05000000000000000000" pitchFamily="2" charset="2"/>
              <a:buChar char="Ø"/>
            </a:pPr>
            <a:r>
              <a:rPr lang="it-IT" sz="1800" b="0" i="0" dirty="0">
                <a:solidFill>
                  <a:schemeClr val="accent6"/>
                </a:solidFill>
                <a:latin typeface="Arial" panose="020B0604020202020204" pitchFamily="34" charset="0"/>
                <a:cs typeface="Arial" panose="020B0604020202020204" pitchFamily="34" charset="0"/>
              </a:rPr>
              <a:t>le caratteristiche funzionali del prodotto finito;</a:t>
            </a:r>
          </a:p>
          <a:p>
            <a:pPr marL="285750" lvl="0" indent="-285750" algn="just">
              <a:buFont typeface="Wingdings" panose="05000000000000000000" pitchFamily="2" charset="2"/>
              <a:buChar char="Ø"/>
            </a:pPr>
            <a:r>
              <a:rPr lang="it-IT" sz="1800" b="0" i="0" dirty="0">
                <a:latin typeface="Arial" panose="020B0604020202020204" pitchFamily="34" charset="0"/>
                <a:cs typeface="Arial" panose="020B0604020202020204" pitchFamily="34" charset="0"/>
              </a:rPr>
              <a:t>i materiali da impiegare per la sua realizzazione;</a:t>
            </a:r>
          </a:p>
          <a:p>
            <a:pPr marL="285750" lvl="0" indent="-285750" algn="just">
              <a:buFont typeface="Wingdings" panose="05000000000000000000" pitchFamily="2" charset="2"/>
              <a:buChar char="Ø"/>
            </a:pPr>
            <a:r>
              <a:rPr lang="it-IT" sz="1800" b="0" i="0" dirty="0">
                <a:solidFill>
                  <a:schemeClr val="accent6"/>
                </a:solidFill>
                <a:latin typeface="Arial" panose="020B0604020202020204" pitchFamily="34" charset="0"/>
                <a:cs typeface="Arial" panose="020B0604020202020204" pitchFamily="34" charset="0"/>
              </a:rPr>
              <a:t>i procedimenti di lavorazione necessari per trasformare le materie prime in prodotto finito.</a:t>
            </a:r>
          </a:p>
          <a:p>
            <a:pPr algn="just"/>
            <a:r>
              <a:rPr lang="it-IT" sz="1800" b="0" i="0" dirty="0">
                <a:latin typeface="Arial" panose="020B0604020202020204" pitchFamily="34" charset="0"/>
                <a:cs typeface="Arial" panose="020B0604020202020204" pitchFamily="34" charset="0"/>
              </a:rPr>
              <a:t> </a:t>
            </a:r>
          </a:p>
          <a:p>
            <a:pPr algn="just"/>
            <a:r>
              <a:rPr lang="it-IT" sz="1800" b="0" i="0" dirty="0">
                <a:latin typeface="Arial" panose="020B0604020202020204" pitchFamily="34" charset="0"/>
                <a:cs typeface="Arial" panose="020B0604020202020204" pitchFamily="34" charset="0"/>
              </a:rPr>
              <a:t>In particolare, per poter scegliere ed impiegare correttamente i materiali da costruzione è necessario conoscerne le caratteristiche:</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fisiche, chimiche, strutturali e meccaniche </a:t>
            </a:r>
            <a:r>
              <a:rPr lang="it-IT" sz="1800" b="0" i="0" dirty="0">
                <a:solidFill>
                  <a:schemeClr val="accent6"/>
                </a:solidFill>
                <a:latin typeface="Arial" panose="020B0604020202020204" pitchFamily="34" charset="0"/>
                <a:cs typeface="Arial" panose="020B0604020202020204" pitchFamily="34" charset="0"/>
              </a:rPr>
              <a:t>che definiscono il comportamento dei materiali nei confronti degli agenti esterni (gravità, calore, elettricità, magnetismo, agenti chimici, sollecitazioni meccaniche), queste proprietà, diverse per ogni materiale, influenzano in modo determinante le caratteristiche dei prodotti finiti;</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tecnologiche</a:t>
            </a:r>
            <a:r>
              <a:rPr lang="it-IT" sz="1800" b="0" i="0" dirty="0">
                <a:latin typeface="Arial" panose="020B0604020202020204" pitchFamily="34" charset="0"/>
                <a:cs typeface="Arial" panose="020B0604020202020204" pitchFamily="34" charset="0"/>
              </a:rPr>
              <a:t> che definiscono invece l’attitudine dei materiali ai vari procedimenti di lavorazione.</a:t>
            </a:r>
          </a:p>
        </p:txBody>
      </p:sp>
    </p:spTree>
    <p:extLst>
      <p:ext uri="{BB962C8B-B14F-4D97-AF65-F5344CB8AC3E}">
        <p14:creationId xmlns:p14="http://schemas.microsoft.com/office/powerpoint/2010/main" val="31068305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79388" y="144463"/>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buFontTx/>
              <a:buNone/>
            </a:pPr>
            <a:r>
              <a:rPr lang="it-IT" sz="1500" dirty="0">
                <a:solidFill>
                  <a:srgbClr val="FF0000"/>
                </a:solidFill>
                <a:ea typeface="Microsoft YaHei" panose="020B0503020204020204" pitchFamily="34" charset="-122"/>
              </a:rPr>
              <a:t>PROPRIETA’ FISICHE E CHIMICHE</a:t>
            </a: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2000" b="0" i="0" dirty="0">
              <a:latin typeface="Arial" panose="020B0604020202020204" pitchFamily="34" charset="0"/>
              <a:cs typeface="Arial" panose="020B0604020202020204" pitchFamily="34" charset="0"/>
            </a:endParaRPr>
          </a:p>
        </p:txBody>
      </p:sp>
      <p:pic>
        <p:nvPicPr>
          <p:cNvPr id="10" name="Immagine 9"/>
          <p:cNvPicPr/>
          <p:nvPr/>
        </p:nvPicPr>
        <p:blipFill>
          <a:blip r:embed="rId3"/>
          <a:stretch>
            <a:fillRect/>
          </a:stretch>
        </p:blipFill>
        <p:spPr>
          <a:xfrm>
            <a:off x="211464" y="841834"/>
            <a:ext cx="4288528" cy="5899534"/>
          </a:xfrm>
          <a:prstGeom prst="rect">
            <a:avLst/>
          </a:prstGeom>
        </p:spPr>
      </p:pic>
      <p:pic>
        <p:nvPicPr>
          <p:cNvPr id="11" name="Immagine 10"/>
          <p:cNvPicPr/>
          <p:nvPr/>
        </p:nvPicPr>
        <p:blipFill>
          <a:blip r:embed="rId4"/>
          <a:stretch>
            <a:fillRect/>
          </a:stretch>
        </p:blipFill>
        <p:spPr>
          <a:xfrm>
            <a:off x="4664756" y="2132856"/>
            <a:ext cx="4401860" cy="3024336"/>
          </a:xfrm>
          <a:prstGeom prst="rect">
            <a:avLst/>
          </a:prstGeom>
        </p:spPr>
      </p:pic>
    </p:spTree>
    <p:extLst>
      <p:ext uri="{BB962C8B-B14F-4D97-AF65-F5344CB8AC3E}">
        <p14:creationId xmlns:p14="http://schemas.microsoft.com/office/powerpoint/2010/main" val="42197922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52074" y="281757"/>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2000" b="0" i="0" dirty="0">
              <a:latin typeface="Arial" panose="020B0604020202020204" pitchFamily="34" charset="0"/>
              <a:cs typeface="Arial" panose="020B0604020202020204" pitchFamily="34" charset="0"/>
            </a:endParaRPr>
          </a:p>
        </p:txBody>
      </p:sp>
      <p:pic>
        <p:nvPicPr>
          <p:cNvPr id="4" name="Immagine 3"/>
          <p:cNvPicPr/>
          <p:nvPr/>
        </p:nvPicPr>
        <p:blipFill>
          <a:blip r:embed="rId3"/>
          <a:stretch>
            <a:fillRect/>
          </a:stretch>
        </p:blipFill>
        <p:spPr>
          <a:xfrm>
            <a:off x="152074" y="620688"/>
            <a:ext cx="8847464" cy="5904656"/>
          </a:xfrm>
          <a:prstGeom prst="rect">
            <a:avLst/>
          </a:prstGeom>
        </p:spPr>
      </p:pic>
    </p:spTree>
    <p:extLst>
      <p:ext uri="{BB962C8B-B14F-4D97-AF65-F5344CB8AC3E}">
        <p14:creationId xmlns:p14="http://schemas.microsoft.com/office/powerpoint/2010/main" val="41579348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79388" y="144463"/>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buFontTx/>
              <a:buNone/>
            </a:pPr>
            <a:r>
              <a:rPr lang="it-IT" sz="2000" dirty="0">
                <a:solidFill>
                  <a:srgbClr val="FF0000"/>
                </a:solidFill>
              </a:rPr>
              <a:t>Proprietà meccaniche</a:t>
            </a:r>
            <a:endParaRPr lang="it-IT" sz="20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2000" b="0" i="0" dirty="0">
              <a:latin typeface="Arial" panose="020B0604020202020204" pitchFamily="34" charset="0"/>
              <a:cs typeface="Arial" panose="020B0604020202020204" pitchFamily="34" charset="0"/>
            </a:endParaRPr>
          </a:p>
        </p:txBody>
      </p:sp>
      <p:sp>
        <p:nvSpPr>
          <p:cNvPr id="3" name="Rettangolo 2"/>
          <p:cNvSpPr/>
          <p:nvPr/>
        </p:nvSpPr>
        <p:spPr>
          <a:xfrm>
            <a:off x="152074" y="764791"/>
            <a:ext cx="8847464" cy="4708981"/>
          </a:xfrm>
          <a:prstGeom prst="rect">
            <a:avLst/>
          </a:prstGeom>
        </p:spPr>
        <p:txBody>
          <a:bodyPr wrap="square">
            <a:spAutoFit/>
          </a:bodyPr>
          <a:lstStyle/>
          <a:p>
            <a:pPr algn="just">
              <a:spcAft>
                <a:spcPts val="0"/>
              </a:spcAft>
            </a:pPr>
            <a:r>
              <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rPr>
              <a:t>Definiscono la capacità dei materiali di resistere all’azione di forze esterne tendenti a modificarne la forma e le dimensioni, queste forze possono essere applicate in vari modi e ogni materiale reagisce in modo diverso a ciascuna sollecitazione. </a:t>
            </a:r>
          </a:p>
          <a:p>
            <a:pPr algn="just">
              <a:spcAft>
                <a:spcPts val="0"/>
              </a:spcAft>
            </a:pPr>
            <a:r>
              <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rPr>
              <a:t>Le proprietà meccaniche fondamentali sono:</a:t>
            </a:r>
          </a:p>
          <a:p>
            <a:pPr algn="just">
              <a:spcAft>
                <a:spcPts val="0"/>
              </a:spcAft>
            </a:pPr>
            <a:r>
              <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p>
          <a:p>
            <a:pPr marL="342900" lvl="0" indent="-342900" algn="just">
              <a:spcAft>
                <a:spcPts val="0"/>
              </a:spcAft>
              <a:buFont typeface="Wingdings" panose="05000000000000000000" pitchFamily="2" charset="2"/>
              <a:buChar char="Ø"/>
              <a:tabLst>
                <a:tab pos="457200" algn="l"/>
              </a:tabLst>
            </a:pPr>
            <a:r>
              <a:rPr lang="it-IT"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Resistenza meccanica</a:t>
            </a:r>
            <a:r>
              <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it-IT" sz="2000" dirty="0">
                <a:solidFill>
                  <a:schemeClr val="accent6"/>
                </a:solidFill>
                <a:latin typeface="Arial" panose="020B0604020202020204" pitchFamily="34" charset="0"/>
                <a:ea typeface="Times New Roman" panose="02020603050405020304" pitchFamily="18" charset="0"/>
                <a:cs typeface="Arial" panose="020B0604020202020204" pitchFamily="34" charset="0"/>
              </a:rPr>
              <a:t>è la capacità di resistere alle sollecitazioni statiche di trazione, compressione, flessione, torsione e taglio.</a:t>
            </a:r>
          </a:p>
          <a:p>
            <a:pPr algn="just">
              <a:spcAft>
                <a:spcPts val="0"/>
              </a:spcAft>
            </a:pPr>
            <a:endPar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Wingdings" panose="05000000000000000000" pitchFamily="2" charset="2"/>
              <a:buChar char="Ø"/>
            </a:pPr>
            <a:r>
              <a:rPr lang="it-IT"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Resilienza</a:t>
            </a:r>
            <a:r>
              <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rPr>
              <a:t>: è la capacità </a:t>
            </a:r>
          </a:p>
          <a:p>
            <a:r>
              <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rPr>
              <a:t>     di resistere a forze dinamiche </a:t>
            </a:r>
          </a:p>
          <a:p>
            <a:r>
              <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rPr>
              <a:t>     di breve durata e forte </a:t>
            </a:r>
          </a:p>
          <a:p>
            <a:r>
              <a:rPr lang="it-IT" sz="2000" dirty="0">
                <a:solidFill>
                  <a:schemeClr val="tx1"/>
                </a:solidFill>
                <a:latin typeface="Arial" panose="020B0604020202020204" pitchFamily="34" charset="0"/>
                <a:ea typeface="Times New Roman" panose="02020603050405020304" pitchFamily="18" charset="0"/>
                <a:cs typeface="Arial" panose="020B0604020202020204" pitchFamily="34" charset="0"/>
              </a:rPr>
              <a:t>     intensità cioè agli urti e agli strappi</a:t>
            </a:r>
            <a:endParaRPr lang="it-IT" sz="2000" dirty="0">
              <a:solidFill>
                <a:schemeClr val="tx1"/>
              </a:solidFill>
              <a:latin typeface="Arial" panose="020B0604020202020204" pitchFamily="34" charset="0"/>
              <a:cs typeface="Arial" panose="020B0604020202020204" pitchFamily="34" charset="0"/>
            </a:endParaRPr>
          </a:p>
        </p:txBody>
      </p:sp>
      <p:pic>
        <p:nvPicPr>
          <p:cNvPr id="7170"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7" y="3477789"/>
            <a:ext cx="4310836" cy="3296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959597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 calcmode="lin" valueType="num">
                                      <p:cBhvr additive="base">
                                        <p:cTn id="2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 calcmode="lin" valueType="num">
                                      <p:cBhvr additive="base">
                                        <p:cTn id="2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0"/>
                                        </p:tgtEl>
                                        <p:attrNameLst>
                                          <p:attrName>style.visibility</p:attrName>
                                        </p:attrNameLst>
                                      </p:cBhvr>
                                      <p:to>
                                        <p:strVal val="visible"/>
                                      </p:to>
                                    </p:set>
                                    <p:anim calcmode="lin" valueType="num">
                                      <p:cBhvr additive="base">
                                        <p:cTn id="31" dur="500" fill="hold"/>
                                        <p:tgtEl>
                                          <p:spTgt spid="7170"/>
                                        </p:tgtEl>
                                        <p:attrNameLst>
                                          <p:attrName>ppt_x</p:attrName>
                                        </p:attrNameLst>
                                      </p:cBhvr>
                                      <p:tavLst>
                                        <p:tav tm="0">
                                          <p:val>
                                            <p:strVal val="#ppt_x"/>
                                          </p:val>
                                        </p:tav>
                                        <p:tav tm="100000">
                                          <p:val>
                                            <p:strVal val="#ppt_x"/>
                                          </p:val>
                                        </p:tav>
                                      </p:tavLst>
                                    </p:anim>
                                    <p:anim calcmode="lin" valueType="num">
                                      <p:cBhvr additive="base">
                                        <p:cTn id="32"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90263"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Proprietà meccaniche</a:t>
            </a:r>
            <a:endParaRPr lang="it-IT" sz="2000" dirty="0">
              <a:solidFill>
                <a:srgbClr val="FF0000"/>
              </a:solidFill>
              <a:ea typeface="Microsoft YaHei" panose="020B0503020204020204" pitchFamily="34" charset="-122"/>
            </a:endParaRP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2000" b="0" i="0" dirty="0">
              <a:latin typeface="Arial" panose="020B0604020202020204" pitchFamily="34" charset="0"/>
              <a:cs typeface="Arial" panose="020B0604020202020204" pitchFamily="34" charset="0"/>
            </a:endParaRPr>
          </a:p>
        </p:txBody>
      </p:sp>
      <p:sp>
        <p:nvSpPr>
          <p:cNvPr id="3" name="Rettangolo 2"/>
          <p:cNvSpPr/>
          <p:nvPr/>
        </p:nvSpPr>
        <p:spPr>
          <a:xfrm>
            <a:off x="211463" y="822325"/>
            <a:ext cx="8798949" cy="5693866"/>
          </a:xfrm>
          <a:prstGeom prst="rect">
            <a:avLst/>
          </a:prstGeom>
        </p:spPr>
        <p:txBody>
          <a:bodyPr wrap="square">
            <a:spAutoFit/>
          </a:bodyPr>
          <a:lstStyle/>
          <a:p>
            <a:pPr algn="just"/>
            <a:r>
              <a:rPr lang="it-IT" sz="2000" b="1" dirty="0">
                <a:solidFill>
                  <a:srgbClr val="FF0000"/>
                </a:solidFill>
                <a:latin typeface="Arial" panose="020B0604020202020204" pitchFamily="34" charset="0"/>
                <a:ea typeface="Times New Roman" panose="02020603050405020304" pitchFamily="18" charset="0"/>
              </a:rPr>
              <a:t>Durezza</a:t>
            </a:r>
            <a:r>
              <a:rPr lang="it-IT" sz="2000" dirty="0">
                <a:solidFill>
                  <a:schemeClr val="tx1"/>
                </a:solidFill>
                <a:latin typeface="Arial" panose="020B0604020202020204" pitchFamily="34" charset="0"/>
                <a:ea typeface="Times New Roman" panose="02020603050405020304" pitchFamily="18" charset="0"/>
              </a:rPr>
              <a:t>: è la capacità di resistere a forze concentrate applicate in zone puntiforme, esempio taglienti degli utensili che ovviamente devono avere una durezza superiore a quella del materiale in lavorazione</a:t>
            </a: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just"/>
            <a:endParaRPr lang="it-IT" sz="2000" dirty="0">
              <a:solidFill>
                <a:schemeClr val="tx1"/>
              </a:solidFill>
              <a:latin typeface="Arial" panose="020B0604020202020204" pitchFamily="34" charset="0"/>
            </a:endParaRPr>
          </a:p>
          <a:p>
            <a:pPr algn="ctr"/>
            <a:r>
              <a:rPr lang="it-IT" sz="2000" i="1" dirty="0">
                <a:solidFill>
                  <a:schemeClr val="accent6"/>
                </a:solidFill>
              </a:rPr>
              <a:t>Lavorazione con utensile.</a:t>
            </a:r>
            <a:endParaRPr lang="it-IT" sz="2000" dirty="0">
              <a:solidFill>
                <a:schemeClr val="accent6"/>
              </a:solidFill>
            </a:endParaRPr>
          </a:p>
        </p:txBody>
      </p:sp>
      <p:pic>
        <p:nvPicPr>
          <p:cNvPr id="8194"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988840"/>
            <a:ext cx="6624736" cy="39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1228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anim calcmode="lin" valueType="num">
                                      <p:cBhvr additive="base">
                                        <p:cTn id="1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90263"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Proprietà meccaniche</a:t>
            </a:r>
            <a:endParaRPr lang="it-IT" sz="2000" dirty="0">
              <a:solidFill>
                <a:srgbClr val="FF0000"/>
              </a:solidFill>
              <a:ea typeface="Microsoft YaHei" panose="020B0503020204020204" pitchFamily="34" charset="-122"/>
            </a:endParaRP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2000" b="0" i="0" dirty="0">
              <a:latin typeface="Arial" panose="020B0604020202020204" pitchFamily="34" charset="0"/>
              <a:cs typeface="Arial" panose="020B0604020202020204" pitchFamily="34" charset="0"/>
            </a:endParaRPr>
          </a:p>
        </p:txBody>
      </p:sp>
      <p:sp>
        <p:nvSpPr>
          <p:cNvPr id="3" name="Rettangolo 2"/>
          <p:cNvSpPr/>
          <p:nvPr/>
        </p:nvSpPr>
        <p:spPr>
          <a:xfrm>
            <a:off x="190263" y="982177"/>
            <a:ext cx="8820150" cy="4001095"/>
          </a:xfrm>
          <a:prstGeom prst="rect">
            <a:avLst/>
          </a:prstGeom>
        </p:spPr>
        <p:txBody>
          <a:bodyPr wrap="square">
            <a:spAutoFit/>
          </a:bodyPr>
          <a:lstStyle/>
          <a:p>
            <a:pPr lvl="0" algn="just">
              <a:spcAft>
                <a:spcPts val="0"/>
              </a:spcAft>
              <a:tabLst>
                <a:tab pos="457200" algn="l"/>
              </a:tabLst>
            </a:pPr>
            <a:r>
              <a:rPr lang="it-IT" sz="2000" b="1" dirty="0">
                <a:solidFill>
                  <a:srgbClr val="FF0000"/>
                </a:solidFill>
                <a:latin typeface="Arial" panose="020B0604020202020204" pitchFamily="34" charset="0"/>
                <a:ea typeface="Times New Roman" panose="02020603050405020304" pitchFamily="18" charset="0"/>
              </a:rPr>
              <a:t>Resistenza all’usura</a:t>
            </a:r>
            <a:r>
              <a:rPr lang="it-IT" sz="2000" dirty="0">
                <a:solidFill>
                  <a:schemeClr val="tx1"/>
                </a:solidFill>
                <a:latin typeface="Arial" panose="020B0604020202020204" pitchFamily="34" charset="0"/>
                <a:ea typeface="Times New Roman" panose="02020603050405020304" pitchFamily="18" charset="0"/>
              </a:rPr>
              <a:t>: dipende dalla durezza e dalla rugosità delle superfici, interessa le parti in moto relativo che, a causa dell’attrito (strisciamento, rotolamento), sono soggette all’usura. È il caso delle guide di scorrimento delle macchine utensili, delle bronzine, dei cuscinetti, dei pistoni e dei cilindri nei motori a scoppio.</a:t>
            </a:r>
          </a:p>
          <a:p>
            <a:pPr lvl="0" algn="just">
              <a:spcAft>
                <a:spcPts val="0"/>
              </a:spcAft>
              <a:tabLst>
                <a:tab pos="457200" algn="l"/>
              </a:tabLst>
            </a:pPr>
            <a:endParaRPr lang="it-IT" sz="2000" dirty="0">
              <a:solidFill>
                <a:schemeClr val="tx1"/>
              </a:solidFill>
              <a:effectLst/>
              <a:latin typeface="Arial" panose="020B0604020202020204" pitchFamily="34" charset="0"/>
              <a:ea typeface="Times New Roman" panose="02020603050405020304" pitchFamily="18" charset="0"/>
            </a:endParaRPr>
          </a:p>
          <a:p>
            <a:pPr lvl="0" algn="just">
              <a:spcAft>
                <a:spcPts val="0"/>
              </a:spcAft>
              <a:tabLst>
                <a:tab pos="457200" algn="l"/>
              </a:tabLst>
            </a:pPr>
            <a:endParaRPr lang="it-IT" sz="2000" dirty="0">
              <a:solidFill>
                <a:schemeClr val="tx1"/>
              </a:solidFill>
              <a:latin typeface="Arial" panose="020B0604020202020204" pitchFamily="34" charset="0"/>
              <a:ea typeface="Times New Roman" panose="02020603050405020304" pitchFamily="18" charset="0"/>
            </a:endParaRPr>
          </a:p>
          <a:p>
            <a:pPr lvl="0" algn="just">
              <a:spcAft>
                <a:spcPts val="0"/>
              </a:spcAft>
              <a:tabLst>
                <a:tab pos="457200" algn="l"/>
              </a:tabLst>
            </a:pPr>
            <a:endParaRPr lang="it-IT" sz="2000" dirty="0">
              <a:solidFill>
                <a:schemeClr val="tx1"/>
              </a:solidFill>
              <a:effectLst/>
              <a:latin typeface="Arial" panose="020B0604020202020204" pitchFamily="34" charset="0"/>
              <a:ea typeface="Times New Roman" panose="02020603050405020304" pitchFamily="18" charset="0"/>
            </a:endParaRPr>
          </a:p>
          <a:p>
            <a:pPr lvl="0" algn="just">
              <a:spcAft>
                <a:spcPts val="0"/>
              </a:spcAft>
              <a:tabLst>
                <a:tab pos="457200" algn="l"/>
              </a:tabLst>
            </a:pPr>
            <a:endParaRPr lang="it-IT" sz="2000" dirty="0">
              <a:solidFill>
                <a:schemeClr val="tx1"/>
              </a:solidFill>
              <a:latin typeface="Arial" panose="020B0604020202020204" pitchFamily="34" charset="0"/>
              <a:ea typeface="Times New Roman" panose="02020603050405020304" pitchFamily="18" charset="0"/>
            </a:endParaRPr>
          </a:p>
          <a:p>
            <a:pPr lvl="0" algn="just">
              <a:spcAft>
                <a:spcPts val="0"/>
              </a:spcAft>
              <a:tabLst>
                <a:tab pos="457200" algn="l"/>
              </a:tabLst>
            </a:pPr>
            <a:endParaRPr lang="it-IT" sz="2000" dirty="0">
              <a:solidFill>
                <a:schemeClr val="tx1"/>
              </a:solidFill>
              <a:effectLst/>
              <a:latin typeface="Arial" panose="020B0604020202020204" pitchFamily="34" charset="0"/>
              <a:ea typeface="Times New Roman" panose="02020603050405020304" pitchFamily="18" charset="0"/>
            </a:endParaRPr>
          </a:p>
          <a:p>
            <a:pPr lvl="0" algn="just">
              <a:spcAft>
                <a:spcPts val="0"/>
              </a:spcAft>
              <a:tabLst>
                <a:tab pos="457200" algn="l"/>
              </a:tabLst>
            </a:pPr>
            <a:endParaRPr lang="it-IT" sz="1800" i="1" dirty="0">
              <a:solidFill>
                <a:schemeClr val="accent6"/>
              </a:solidFill>
            </a:endParaRPr>
          </a:p>
          <a:p>
            <a:pPr lvl="0" algn="just">
              <a:spcAft>
                <a:spcPts val="0"/>
              </a:spcAft>
              <a:tabLst>
                <a:tab pos="457200" algn="l"/>
              </a:tabLst>
            </a:pPr>
            <a:r>
              <a:rPr lang="it-IT" sz="1800" i="1" dirty="0">
                <a:solidFill>
                  <a:schemeClr val="accent6"/>
                </a:solidFill>
              </a:rPr>
              <a:t>Parti soggette ad usura </a:t>
            </a:r>
          </a:p>
          <a:p>
            <a:pPr lvl="0" algn="just">
              <a:spcAft>
                <a:spcPts val="0"/>
              </a:spcAft>
              <a:tabLst>
                <a:tab pos="457200" algn="l"/>
              </a:tabLst>
            </a:pPr>
            <a:r>
              <a:rPr lang="it-IT" sz="1800" i="1" dirty="0">
                <a:solidFill>
                  <a:schemeClr val="accent6"/>
                </a:solidFill>
              </a:rPr>
              <a:t>(cilindro di un motore a scoppio).</a:t>
            </a:r>
            <a:endParaRPr lang="it-IT" sz="1800" dirty="0">
              <a:solidFill>
                <a:schemeClr val="accent6"/>
              </a:solidFill>
              <a:effectLst/>
              <a:latin typeface="Wingdings" panose="05000000000000000000" pitchFamily="2" charset="2"/>
              <a:ea typeface="Times New Roman" panose="02020603050405020304" pitchFamily="18" charset="0"/>
            </a:endParaRPr>
          </a:p>
        </p:txBody>
      </p:sp>
      <p:pic>
        <p:nvPicPr>
          <p:cNvPr id="9218" name="Immagin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7" y="2773245"/>
            <a:ext cx="5446525" cy="383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83803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90263"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Proprietà meccaniche</a:t>
            </a:r>
            <a:endParaRPr lang="it-IT" sz="2000" dirty="0">
              <a:solidFill>
                <a:srgbClr val="FF0000"/>
              </a:solidFill>
              <a:ea typeface="Microsoft YaHei" panose="020B0503020204020204" pitchFamily="34" charset="-122"/>
            </a:endParaRP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2000" b="0" i="0" dirty="0">
              <a:latin typeface="Arial" panose="020B0604020202020204" pitchFamily="34" charset="0"/>
              <a:cs typeface="Arial" panose="020B0604020202020204" pitchFamily="34" charset="0"/>
            </a:endParaRPr>
          </a:p>
        </p:txBody>
      </p:sp>
      <p:sp>
        <p:nvSpPr>
          <p:cNvPr id="3" name="Rettangolo 2"/>
          <p:cNvSpPr/>
          <p:nvPr/>
        </p:nvSpPr>
        <p:spPr>
          <a:xfrm>
            <a:off x="211464" y="841170"/>
            <a:ext cx="8798949" cy="4401205"/>
          </a:xfrm>
          <a:prstGeom prst="rect">
            <a:avLst/>
          </a:prstGeom>
        </p:spPr>
        <p:txBody>
          <a:bodyPr wrap="square">
            <a:spAutoFit/>
          </a:bodyPr>
          <a:lstStyle/>
          <a:p>
            <a:pPr algn="just"/>
            <a:r>
              <a:rPr lang="it-IT" sz="2000" b="1" dirty="0">
                <a:solidFill>
                  <a:srgbClr val="FF0000"/>
                </a:solidFill>
                <a:latin typeface="Arial" panose="020B0604020202020204" pitchFamily="34" charset="0"/>
                <a:ea typeface="Times New Roman" panose="02020603050405020304" pitchFamily="18" charset="0"/>
              </a:rPr>
              <a:t>Resistenza a fatica</a:t>
            </a:r>
            <a:r>
              <a:rPr lang="it-IT" sz="2000" dirty="0">
                <a:solidFill>
                  <a:srgbClr val="FF0000"/>
                </a:solidFill>
                <a:latin typeface="Arial" panose="020B0604020202020204" pitchFamily="34" charset="0"/>
                <a:ea typeface="Times New Roman" panose="02020603050405020304" pitchFamily="18" charset="0"/>
              </a:rPr>
              <a:t>: </a:t>
            </a:r>
            <a:r>
              <a:rPr lang="it-IT" sz="2000" dirty="0">
                <a:solidFill>
                  <a:schemeClr val="tx1"/>
                </a:solidFill>
                <a:latin typeface="Arial" panose="020B0604020202020204" pitchFamily="34" charset="0"/>
                <a:ea typeface="Times New Roman" panose="02020603050405020304" pitchFamily="18" charset="0"/>
              </a:rPr>
              <a:t>è la capacità di resistere a forze applicate in modo ripetitivo, che possono provocare la rottura di un materiale molto prima di una stessa forza di intensità e direzione costante. </a:t>
            </a:r>
          </a:p>
          <a:p>
            <a:pPr algn="just"/>
            <a:r>
              <a:rPr lang="it-IT" sz="2000" dirty="0">
                <a:solidFill>
                  <a:schemeClr val="accent6"/>
                </a:solidFill>
                <a:latin typeface="Arial" panose="020B0604020202020204" pitchFamily="34" charset="0"/>
                <a:ea typeface="Times New Roman" panose="02020603050405020304" pitchFamily="18" charset="0"/>
              </a:rPr>
              <a:t>Sono soggetti a forze  periodiche le bielle e gli alberi a gomito dei motori a scoppio, le molle e le valvole di distribuzione, in genere, gli organi dotati di moto alternativo </a:t>
            </a:r>
          </a:p>
          <a:p>
            <a:pPr algn="just"/>
            <a:endParaRPr lang="it-IT" sz="2000" dirty="0">
              <a:solidFill>
                <a:schemeClr val="accent6"/>
              </a:solidFill>
              <a:latin typeface="Arial" panose="020B0604020202020204" pitchFamily="34" charset="0"/>
            </a:endParaRPr>
          </a:p>
          <a:p>
            <a:pPr algn="just"/>
            <a:endParaRPr lang="it-IT" sz="2000" dirty="0">
              <a:solidFill>
                <a:schemeClr val="accent6"/>
              </a:solidFill>
              <a:latin typeface="Arial" panose="020B0604020202020204" pitchFamily="34" charset="0"/>
            </a:endParaRPr>
          </a:p>
          <a:p>
            <a:pPr algn="just"/>
            <a:endParaRPr lang="it-IT" sz="2000" dirty="0">
              <a:solidFill>
                <a:schemeClr val="accent6"/>
              </a:solidFill>
              <a:latin typeface="Arial" panose="020B0604020202020204" pitchFamily="34" charset="0"/>
            </a:endParaRPr>
          </a:p>
          <a:p>
            <a:pPr algn="just"/>
            <a:endParaRPr lang="it-IT" sz="2000" dirty="0">
              <a:solidFill>
                <a:schemeClr val="accent6"/>
              </a:solidFill>
              <a:latin typeface="Arial" panose="020B0604020202020204" pitchFamily="34" charset="0"/>
            </a:endParaRPr>
          </a:p>
          <a:p>
            <a:pPr algn="just"/>
            <a:endParaRPr lang="it-IT" sz="2000" dirty="0">
              <a:solidFill>
                <a:schemeClr val="accent6"/>
              </a:solidFill>
              <a:latin typeface="Arial" panose="020B0604020202020204" pitchFamily="34" charset="0"/>
            </a:endParaRPr>
          </a:p>
          <a:p>
            <a:pPr algn="just"/>
            <a:endParaRPr lang="it-IT" sz="2000" dirty="0">
              <a:solidFill>
                <a:schemeClr val="accent6"/>
              </a:solidFill>
              <a:latin typeface="Arial" panose="020B0604020202020204" pitchFamily="34" charset="0"/>
            </a:endParaRPr>
          </a:p>
          <a:p>
            <a:pPr algn="just"/>
            <a:r>
              <a:rPr lang="it-IT" sz="2000" i="1" dirty="0">
                <a:solidFill>
                  <a:schemeClr val="tx1"/>
                </a:solidFill>
              </a:rPr>
              <a:t>Organo meccanico sollecitato </a:t>
            </a:r>
          </a:p>
          <a:p>
            <a:pPr algn="just"/>
            <a:r>
              <a:rPr lang="it-IT" sz="2000" i="1" dirty="0">
                <a:solidFill>
                  <a:schemeClr val="tx1"/>
                </a:solidFill>
              </a:rPr>
              <a:t>a fatica (molla)</a:t>
            </a:r>
            <a:endParaRPr lang="it-IT" sz="2000" dirty="0">
              <a:solidFill>
                <a:schemeClr val="tx1"/>
              </a:solidFill>
            </a:endParaRPr>
          </a:p>
        </p:txBody>
      </p:sp>
      <p:pic>
        <p:nvPicPr>
          <p:cNvPr id="10242" name="Picture 2" descr="2-14 Mol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2799007"/>
            <a:ext cx="4895119" cy="384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20978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2"/>
                                        </p:tgtEl>
                                        <p:attrNameLst>
                                          <p:attrName>style.visibility</p:attrName>
                                        </p:attrNameLst>
                                      </p:cBhvr>
                                      <p:to>
                                        <p:strVal val="visible"/>
                                      </p:to>
                                    </p:set>
                                    <p:anim calcmode="lin" valueType="num">
                                      <p:cBhvr additive="base">
                                        <p:cTn id="13" dur="500" fill="hold"/>
                                        <p:tgtEl>
                                          <p:spTgt spid="10242"/>
                                        </p:tgtEl>
                                        <p:attrNameLst>
                                          <p:attrName>ppt_x</p:attrName>
                                        </p:attrNameLst>
                                      </p:cBhvr>
                                      <p:tavLst>
                                        <p:tav tm="0">
                                          <p:val>
                                            <p:strVal val="#ppt_x"/>
                                          </p:val>
                                        </p:tav>
                                        <p:tav tm="100000">
                                          <p:val>
                                            <p:strVal val="#ppt_x"/>
                                          </p:val>
                                        </p:tav>
                                      </p:tavLst>
                                    </p:anim>
                                    <p:anim calcmode="lin" valueType="num">
                                      <p:cBhvr additive="base">
                                        <p:cTn id="14"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3409" y="260648"/>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Ferro (Fe) e le sue leghe</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92297" y="662326"/>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2000" b="0" i="0" dirty="0">
                <a:latin typeface="Arial" panose="020B0604020202020204" pitchFamily="34" charset="0"/>
                <a:cs typeface="Arial" panose="020B0604020202020204" pitchFamily="34" charset="0"/>
              </a:rPr>
              <a:t>Il ferro è presente in natura nei cosiddetti minerali ferrosi (silice, argilla, quarzo, ardesia, calcare). </a:t>
            </a:r>
          </a:p>
          <a:p>
            <a:pPr algn="just"/>
            <a:r>
              <a:rPr lang="it-IT" sz="2000" b="0" i="0" dirty="0">
                <a:solidFill>
                  <a:schemeClr val="accent6"/>
                </a:solidFill>
                <a:latin typeface="Arial" panose="020B0604020202020204" pitchFamily="34" charset="0"/>
                <a:cs typeface="Arial" panose="020B0604020202020204" pitchFamily="34" charset="0"/>
              </a:rPr>
              <a:t>Il ferro puro, però, ha scarsissimo impiego nella produzione industriale, mentre allo stato di lega con il carbonio da origine all'acciaio e alla ghisa, che sono i materiali più largamente utilizzati nella produzione metalmeccanica.</a:t>
            </a:r>
          </a:p>
          <a:p>
            <a:pPr algn="just"/>
            <a:r>
              <a:rPr lang="it-IT" sz="2000" b="0" i="0" dirty="0">
                <a:latin typeface="Arial" panose="020B0604020202020204" pitchFamily="34" charset="0"/>
                <a:cs typeface="Arial" panose="020B0604020202020204" pitchFamily="34" charset="0"/>
              </a:rPr>
              <a:t>Nella produzione industriale di materiali a base di ferro si ottengono leghe ferro-carbonio, in base alla percentuale di carbonio (simbolo C) </a:t>
            </a:r>
            <a:r>
              <a:rPr lang="it-IT" sz="2000" b="0" i="0">
                <a:latin typeface="Arial" panose="020B0604020202020204" pitchFamily="34" charset="0"/>
                <a:cs typeface="Arial" panose="020B0604020202020204" pitchFamily="34" charset="0"/>
              </a:rPr>
              <a:t>si hanno:</a:t>
            </a:r>
            <a:endParaRPr lang="it-IT" sz="2000" b="0" i="0" dirty="0">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Ø"/>
            </a:pPr>
            <a:r>
              <a:rPr lang="it-IT" sz="2000" i="0" dirty="0">
                <a:solidFill>
                  <a:schemeClr val="accent6"/>
                </a:solidFill>
                <a:latin typeface="Arial" panose="020B0604020202020204" pitchFamily="34" charset="0"/>
                <a:cs typeface="Arial" panose="020B0604020202020204" pitchFamily="34" charset="0"/>
              </a:rPr>
              <a:t>ghise</a:t>
            </a:r>
            <a:r>
              <a:rPr lang="it-IT" sz="2000" b="0" i="0" dirty="0">
                <a:latin typeface="Arial" panose="020B0604020202020204" pitchFamily="34" charset="0"/>
                <a:cs typeface="Arial" panose="020B0604020202020204" pitchFamily="34" charset="0"/>
              </a:rPr>
              <a:t> (con 2,06 ÷ 6,67% di C); </a:t>
            </a:r>
          </a:p>
          <a:p>
            <a:pPr marL="342900" lvl="0" indent="-342900" algn="just">
              <a:buFont typeface="Wingdings" panose="05000000000000000000" pitchFamily="2" charset="2"/>
              <a:buChar char="Ø"/>
            </a:pPr>
            <a:r>
              <a:rPr lang="it-IT" sz="2000" i="0" dirty="0">
                <a:solidFill>
                  <a:schemeClr val="accent6"/>
                </a:solidFill>
                <a:latin typeface="Arial" panose="020B0604020202020204" pitchFamily="34" charset="0"/>
                <a:cs typeface="Arial" panose="020B0604020202020204" pitchFamily="34" charset="0"/>
              </a:rPr>
              <a:t>acciai</a:t>
            </a:r>
            <a:r>
              <a:rPr lang="it-IT" sz="2000" b="0" i="0" dirty="0">
                <a:latin typeface="Arial" panose="020B0604020202020204" pitchFamily="34" charset="0"/>
                <a:cs typeface="Arial" panose="020B0604020202020204" pitchFamily="34" charset="0"/>
              </a:rPr>
              <a:t> (con 0,07 ÷ 2,06% di C); </a:t>
            </a:r>
          </a:p>
          <a:p>
            <a:pPr algn="just"/>
            <a:r>
              <a:rPr lang="it-IT" sz="1800" b="0" i="0" dirty="0">
                <a:latin typeface="Arial" panose="020B0604020202020204" pitchFamily="34" charset="0"/>
                <a:cs typeface="Arial" panose="020B0604020202020204" pitchFamily="34" charset="0"/>
              </a:rPr>
              <a:t>Il ferro è duttile e malleabile, facilmente lavorabile sia per asportazione di truciolo sia per deformazione plastica ma la sua resistenza meccanica è molto bassa.  </a:t>
            </a:r>
          </a:p>
          <a:p>
            <a:pPr algn="just"/>
            <a:r>
              <a:rPr lang="it-IT" sz="1800" b="0" i="0" dirty="0">
                <a:latin typeface="Arial" panose="020B0604020202020204" pitchFamily="34" charset="0"/>
                <a:cs typeface="Arial" panose="020B0604020202020204" pitchFamily="34" charset="0"/>
              </a:rPr>
              <a:t>Resiste poco al calore e alla corrosione, </a:t>
            </a:r>
          </a:p>
          <a:p>
            <a:pPr algn="just"/>
            <a:r>
              <a:rPr lang="it-IT" sz="1800" b="0" i="0" dirty="0">
                <a:latin typeface="Arial" panose="020B0604020202020204" pitchFamily="34" charset="0"/>
                <a:cs typeface="Arial" panose="020B0604020202020204" pitchFamily="34" charset="0"/>
              </a:rPr>
              <a:t>infatti si combina facilmente con </a:t>
            </a:r>
          </a:p>
          <a:p>
            <a:pPr algn="just"/>
            <a:r>
              <a:rPr lang="it-IT" sz="1800" b="0" i="0" dirty="0">
                <a:latin typeface="Arial" panose="020B0604020202020204" pitchFamily="34" charset="0"/>
                <a:cs typeface="Arial" panose="020B0604020202020204" pitchFamily="34" charset="0"/>
              </a:rPr>
              <a:t>l'ossigeno con il quale forma l'ossido</a:t>
            </a:r>
          </a:p>
          <a:p>
            <a:pPr algn="just"/>
            <a:r>
              <a:rPr lang="it-IT" sz="1800" b="0" i="0" dirty="0">
                <a:latin typeface="Arial" panose="020B0604020202020204" pitchFamily="34" charset="0"/>
                <a:cs typeface="Arial" panose="020B0604020202020204" pitchFamily="34" charset="0"/>
              </a:rPr>
              <a:t>di ferro chiamato comunemente </a:t>
            </a:r>
            <a:r>
              <a:rPr lang="it-IT" sz="1800" b="0" i="0" dirty="0">
                <a:solidFill>
                  <a:srgbClr val="FF0000"/>
                </a:solidFill>
                <a:latin typeface="Arial" panose="020B0604020202020204" pitchFamily="34" charset="0"/>
                <a:cs typeface="Arial" panose="020B0604020202020204" pitchFamily="34" charset="0"/>
              </a:rPr>
              <a:t>ruggine</a:t>
            </a:r>
            <a:r>
              <a:rPr lang="it-IT" sz="1800" b="0" i="0" dirty="0">
                <a:latin typeface="Arial" panose="020B0604020202020204" pitchFamily="34" charset="0"/>
                <a:cs typeface="Arial" panose="020B0604020202020204" pitchFamily="34" charset="0"/>
              </a:rPr>
              <a:t>.  </a:t>
            </a:r>
          </a:p>
          <a:p>
            <a:pPr lvl="0" algn="just"/>
            <a:endParaRPr lang="it-IT" sz="2000" b="0" i="0" dirty="0">
              <a:latin typeface="Arial" panose="020B0604020202020204" pitchFamily="34" charset="0"/>
              <a:cs typeface="Arial" panose="020B0604020202020204"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408923596"/>
              </p:ext>
            </p:extLst>
          </p:nvPr>
        </p:nvGraphicFramePr>
        <p:xfrm>
          <a:off x="4499991" y="4941168"/>
          <a:ext cx="4343568" cy="1772815"/>
        </p:xfrm>
        <a:graphic>
          <a:graphicData uri="http://schemas.openxmlformats.org/drawingml/2006/table">
            <a:tbl>
              <a:tblPr firstRow="1" firstCol="1" bandRow="1">
                <a:tableStyleId>{5C22544A-7EE6-4342-B048-85BDC9FD1C3A}</a:tableStyleId>
              </a:tblPr>
              <a:tblGrid>
                <a:gridCol w="2171784">
                  <a:extLst>
                    <a:ext uri="{9D8B030D-6E8A-4147-A177-3AD203B41FA5}">
                      <a16:colId xmlns:a16="http://schemas.microsoft.com/office/drawing/2014/main" xmlns="" val="20000"/>
                    </a:ext>
                  </a:extLst>
                </a:gridCol>
                <a:gridCol w="2171784">
                  <a:extLst>
                    <a:ext uri="{9D8B030D-6E8A-4147-A177-3AD203B41FA5}">
                      <a16:colId xmlns:a16="http://schemas.microsoft.com/office/drawing/2014/main" xmlns="" val="20001"/>
                    </a:ext>
                  </a:extLst>
                </a:gridCol>
              </a:tblGrid>
              <a:tr h="354563">
                <a:tc gridSpan="2">
                  <a:txBody>
                    <a:bodyPr/>
                    <a:lstStyle/>
                    <a:p>
                      <a:pPr algn="ctr">
                        <a:spcAft>
                          <a:spcPts val="0"/>
                        </a:spcAft>
                      </a:pPr>
                      <a:r>
                        <a:rPr lang="it-IT" sz="1400" dirty="0">
                          <a:effectLst/>
                        </a:rPr>
                        <a:t>Caratteristiche Ferro</a:t>
                      </a:r>
                      <a:endParaRPr lang="it-IT" sz="14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xmlns="" val="10000"/>
                  </a:ext>
                </a:extLst>
              </a:tr>
              <a:tr h="354563">
                <a:tc>
                  <a:txBody>
                    <a:bodyPr/>
                    <a:lstStyle/>
                    <a:p>
                      <a:pPr algn="just">
                        <a:spcAft>
                          <a:spcPts val="0"/>
                        </a:spcAft>
                      </a:pPr>
                      <a:r>
                        <a:rPr lang="it-IT" sz="1400" dirty="0">
                          <a:effectLst/>
                        </a:rPr>
                        <a:t>densità (massa volumica)</a:t>
                      </a:r>
                      <a:endParaRPr lang="it-IT"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400">
                          <a:effectLst/>
                        </a:rPr>
                        <a:t>7,87 kg/dm</a:t>
                      </a:r>
                      <a:r>
                        <a:rPr lang="it-IT" sz="1400" baseline="30000">
                          <a:effectLst/>
                        </a:rPr>
                        <a:t>3</a:t>
                      </a:r>
                      <a:endParaRPr lang="it-IT"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354563">
                <a:tc>
                  <a:txBody>
                    <a:bodyPr/>
                    <a:lstStyle/>
                    <a:p>
                      <a:pPr algn="just">
                        <a:spcAft>
                          <a:spcPts val="0"/>
                        </a:spcAft>
                      </a:pPr>
                      <a:r>
                        <a:rPr lang="it-IT" sz="1400" dirty="0">
                          <a:effectLst/>
                        </a:rPr>
                        <a:t>temperatura di fusione</a:t>
                      </a:r>
                      <a:endParaRPr lang="it-IT"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400" dirty="0">
                          <a:effectLst/>
                        </a:rPr>
                        <a:t>1534 °C</a:t>
                      </a:r>
                      <a:endParaRPr lang="it-IT"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354563">
                <a:tc>
                  <a:txBody>
                    <a:bodyPr/>
                    <a:lstStyle/>
                    <a:p>
                      <a:pPr algn="just">
                        <a:spcAft>
                          <a:spcPts val="0"/>
                        </a:spcAft>
                      </a:pPr>
                      <a:r>
                        <a:rPr lang="it-IT" sz="1400">
                          <a:effectLst/>
                        </a:rPr>
                        <a:t>resistenza a trazione</a:t>
                      </a:r>
                      <a:endParaRPr lang="it-IT"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400" dirty="0">
                          <a:effectLst/>
                        </a:rPr>
                        <a:t>250 ÷ 300 N/mm</a:t>
                      </a:r>
                      <a:r>
                        <a:rPr lang="it-IT" sz="1400" baseline="30000" dirty="0">
                          <a:effectLst/>
                        </a:rPr>
                        <a:t>2</a:t>
                      </a:r>
                      <a:endParaRPr lang="it-IT"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354563">
                <a:tc>
                  <a:txBody>
                    <a:bodyPr/>
                    <a:lstStyle/>
                    <a:p>
                      <a:pPr algn="just">
                        <a:spcAft>
                          <a:spcPts val="0"/>
                        </a:spcAft>
                      </a:pPr>
                      <a:r>
                        <a:rPr lang="it-IT" sz="1400">
                          <a:effectLst/>
                        </a:rPr>
                        <a:t>durezza Brinnel</a:t>
                      </a:r>
                      <a:endParaRPr lang="it-IT"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400" dirty="0">
                          <a:effectLst/>
                        </a:rPr>
                        <a:t>60 ÷ 80 HB</a:t>
                      </a:r>
                      <a:endParaRPr lang="it-IT"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4" name="Rectangle 1"/>
          <p:cNvSpPr>
            <a:spLocks noChangeArrowheads="1"/>
          </p:cNvSpPr>
          <p:nvPr/>
        </p:nvSpPr>
        <p:spPr bwMode="auto">
          <a:xfrm>
            <a:off x="4499991" y="4941962"/>
            <a:ext cx="512263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40869664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barn(inVertical)">
                                      <p:cBhvr>
                                        <p:cTn id="5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89695"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Acciaio</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2000" b="0" i="0" dirty="0">
                <a:solidFill>
                  <a:srgbClr val="FF0000"/>
                </a:solidFill>
                <a:latin typeface="Arial" panose="020B0604020202020204" pitchFamily="34" charset="0"/>
                <a:cs typeface="Arial" panose="020B0604020202020204" pitchFamily="34" charset="0"/>
              </a:rPr>
              <a:t>L’acciaio è una lega di ferro e carbonio con percentuale massima di carbonio del 2% </a:t>
            </a:r>
            <a:r>
              <a:rPr lang="it-IT" sz="2000" b="0" i="0" dirty="0">
                <a:solidFill>
                  <a:schemeClr val="accent6"/>
                </a:solidFill>
                <a:latin typeface="Arial" panose="020B0604020202020204" pitchFamily="34" charset="0"/>
                <a:cs typeface="Arial" panose="020B0604020202020204" pitchFamily="34" charset="0"/>
              </a:rPr>
              <a:t>(nella pratica industriale, però, non si supera l’1% di carbonio) che presenta elevata resistenza a trazione e compressione, buona resilienza, ottima lavorabilità, sia per deformazione plastica che alle macchine utensili, ottima saldabilità. </a:t>
            </a:r>
          </a:p>
          <a:p>
            <a:pPr algn="just"/>
            <a:endParaRPr lang="it-IT" sz="2000" b="0" i="0" dirty="0">
              <a:latin typeface="Arial" panose="020B0604020202020204" pitchFamily="34" charset="0"/>
              <a:cs typeface="Arial" panose="020B0604020202020204" pitchFamily="34" charset="0"/>
            </a:endParaRPr>
          </a:p>
          <a:p>
            <a:pPr algn="just"/>
            <a:r>
              <a:rPr lang="it-IT" sz="2000" b="0" i="0" dirty="0">
                <a:latin typeface="Arial" panose="020B0604020202020204" pitchFamily="34" charset="0"/>
                <a:cs typeface="Arial" panose="020B0604020202020204" pitchFamily="34" charset="0"/>
              </a:rPr>
              <a:t>Le proprietà degli acciai sono variabili e dipendono da molti fattori tra i quali; percentuale di carbonio, processo di produzione, trattamenti termici, presenza e percentuali di altri elementi di lega.</a:t>
            </a:r>
          </a:p>
          <a:p>
            <a:pPr algn="just"/>
            <a:endParaRPr lang="it-IT" sz="2000" b="0" i="0" dirty="0">
              <a:latin typeface="Arial" panose="020B0604020202020204" pitchFamily="34" charset="0"/>
              <a:cs typeface="Arial" panose="020B0604020202020204" pitchFamily="34" charset="0"/>
            </a:endParaRPr>
          </a:p>
          <a:p>
            <a:pPr algn="just"/>
            <a:r>
              <a:rPr lang="it-IT" sz="2000" b="0" i="0" dirty="0">
                <a:solidFill>
                  <a:schemeClr val="accent6"/>
                </a:solidFill>
                <a:latin typeface="Arial" panose="020B0604020202020204" pitchFamily="34" charset="0"/>
                <a:cs typeface="Arial" panose="020B0604020202020204" pitchFamily="34" charset="0"/>
              </a:rPr>
              <a:t>Gli acciai con sola presenza di ferro e carbonio sono chiamati acciai non legati, mentre quelli con percentuali anche significative di altri elementi sono detti </a:t>
            </a:r>
            <a:r>
              <a:rPr lang="it-IT" sz="2000" b="0" i="0" dirty="0">
                <a:solidFill>
                  <a:srgbClr val="FF0000"/>
                </a:solidFill>
                <a:latin typeface="Arial" panose="020B0604020202020204" pitchFamily="34" charset="0"/>
                <a:cs typeface="Arial" panose="020B0604020202020204" pitchFamily="34" charset="0"/>
              </a:rPr>
              <a:t>acciai legati</a:t>
            </a:r>
          </a:p>
        </p:txBody>
      </p:sp>
    </p:spTree>
    <p:extLst>
      <p:ext uri="{BB962C8B-B14F-4D97-AF65-F5344CB8AC3E}">
        <p14:creationId xmlns:p14="http://schemas.microsoft.com/office/powerpoint/2010/main" val="339396592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323850" y="142540"/>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buFontTx/>
              <a:buNone/>
            </a:pPr>
            <a:r>
              <a:rPr lang="it-IT" sz="2000" dirty="0">
                <a:solidFill>
                  <a:srgbClr val="FF0000"/>
                </a:solidFill>
                <a:ea typeface="Microsoft YaHei" panose="020B0503020204020204" pitchFamily="34" charset="-122"/>
              </a:rPr>
              <a:t>Acciai Legati</a:t>
            </a: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2000" b="0" i="0" dirty="0">
              <a:latin typeface="Arial" panose="020B0604020202020204" pitchFamily="34" charset="0"/>
              <a:cs typeface="Arial" panose="020B0604020202020204"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790326045"/>
              </p:ext>
            </p:extLst>
          </p:nvPr>
        </p:nvGraphicFramePr>
        <p:xfrm>
          <a:off x="148859" y="692696"/>
          <a:ext cx="8815388" cy="6041491"/>
        </p:xfrm>
        <a:graphic>
          <a:graphicData uri="http://schemas.openxmlformats.org/drawingml/2006/table">
            <a:tbl>
              <a:tblPr firstRow="1" firstCol="1" bandRow="1">
                <a:tableStyleId>{5C22544A-7EE6-4342-B048-85BDC9FD1C3A}</a:tableStyleId>
              </a:tblPr>
              <a:tblGrid>
                <a:gridCol w="1482618">
                  <a:extLst>
                    <a:ext uri="{9D8B030D-6E8A-4147-A177-3AD203B41FA5}">
                      <a16:colId xmlns:a16="http://schemas.microsoft.com/office/drawing/2014/main" xmlns="" val="20000"/>
                    </a:ext>
                  </a:extLst>
                </a:gridCol>
                <a:gridCol w="7332770">
                  <a:extLst>
                    <a:ext uri="{9D8B030D-6E8A-4147-A177-3AD203B41FA5}">
                      <a16:colId xmlns:a16="http://schemas.microsoft.com/office/drawing/2014/main" xmlns="" val="20001"/>
                    </a:ext>
                  </a:extLst>
                </a:gridCol>
              </a:tblGrid>
              <a:tr h="0">
                <a:tc gridSpan="2">
                  <a:txBody>
                    <a:bodyPr/>
                    <a:lstStyle/>
                    <a:p>
                      <a:pPr algn="ctr">
                        <a:spcAft>
                          <a:spcPts val="0"/>
                        </a:spcAft>
                      </a:pPr>
                      <a:r>
                        <a:rPr lang="it-IT" sz="2000" dirty="0">
                          <a:solidFill>
                            <a:schemeClr val="tx1"/>
                          </a:solidFill>
                          <a:effectLst/>
                          <a:latin typeface="Arial" panose="020B0604020202020204" pitchFamily="34" charset="0"/>
                          <a:cs typeface="Arial" panose="020B0604020202020204" pitchFamily="34" charset="0"/>
                        </a:rPr>
                        <a:t>Principali elementi in lega</a:t>
                      </a:r>
                      <a:endParaRPr lang="it-IT" sz="2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it-IT"/>
                    </a:p>
                  </a:txBody>
                  <a:tcPr/>
                </a:tc>
                <a:extLst>
                  <a:ext uri="{0D108BD9-81ED-4DB2-BD59-A6C34878D82A}">
                    <a16:rowId xmlns:a16="http://schemas.microsoft.com/office/drawing/2014/main" xmlns="" val="10000"/>
                  </a:ext>
                </a:extLst>
              </a:tr>
              <a:tr h="758485">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Nichel (Ni)</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solidFill>
                            <a:schemeClr val="accent6"/>
                          </a:solidFill>
                          <a:effectLst/>
                          <a:latin typeface="Arial" panose="020B0604020202020204" pitchFamily="34" charset="0"/>
                          <a:cs typeface="Arial" panose="020B0604020202020204" pitchFamily="34" charset="0"/>
                        </a:rPr>
                        <a:t>Abbassa la temperatura di tempra, facilitando il trattamento termico. Migliora tutte le caratteristiche meccaniche di resilienza, allungamento, duttilità, resistenza a trazione, durezza.</a:t>
                      </a:r>
                      <a:endParaRPr lang="it-IT" sz="18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758485">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Cromo (Cr)</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effectLst/>
                          <a:latin typeface="Arial" panose="020B0604020202020204" pitchFamily="34" charset="0"/>
                          <a:cs typeface="Arial" panose="020B0604020202020204" pitchFamily="34" charset="0"/>
                        </a:rPr>
                        <a:t>Utilizzato con il nichel, aumenta la temprabilità degli acciai e favorisce la cementazione. Migliora la tenacità e la resistenza all’usura e anche durezza e resistenza meccanica</a:t>
                      </a:r>
                      <a:endParaRPr lang="it-IT"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758485">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Molibdeno (</a:t>
                      </a:r>
                      <a:r>
                        <a:rPr lang="it-IT" sz="1800" b="0" dirty="0" err="1">
                          <a:solidFill>
                            <a:schemeClr val="tx1"/>
                          </a:solidFill>
                          <a:effectLst/>
                          <a:latin typeface="Arial" panose="020B0604020202020204" pitchFamily="34" charset="0"/>
                          <a:cs typeface="Arial" panose="020B0604020202020204" pitchFamily="34" charset="0"/>
                        </a:rPr>
                        <a:t>Mo</a:t>
                      </a:r>
                      <a:r>
                        <a:rPr lang="it-IT" sz="1800" b="0" dirty="0">
                          <a:solidFill>
                            <a:schemeClr val="tx1"/>
                          </a:solidFill>
                          <a:effectLst/>
                          <a:latin typeface="Arial" panose="020B0604020202020204" pitchFamily="34" charset="0"/>
                          <a:cs typeface="Arial" panose="020B0604020202020204" pitchFamily="34" charset="0"/>
                        </a:rPr>
                        <a:t>)</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solidFill>
                            <a:schemeClr val="accent6"/>
                          </a:solidFill>
                          <a:effectLst/>
                          <a:latin typeface="Arial" panose="020B0604020202020204" pitchFamily="34" charset="0"/>
                          <a:cs typeface="Arial" panose="020B0604020202020204" pitchFamily="34" charset="0"/>
                        </a:rPr>
                        <a:t>Migliora la temprabilità e aumenta la stabilità al rinvenimento. Con Ni e Cr aumenta la resilienza, la resistenza meccanica, la durezza, la resistenza all’usura, la saldabilità</a:t>
                      </a:r>
                      <a:endParaRPr lang="it-IT" sz="18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758485">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Silicio (Si)</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effectLst/>
                          <a:latin typeface="Arial" panose="020B0604020202020204" pitchFamily="34" charset="0"/>
                          <a:cs typeface="Arial" panose="020B0604020202020204" pitchFamily="34" charset="0"/>
                        </a:rPr>
                        <a:t>Migliora la temprabilità, la resistenza meccanica, la durezza, la resistenza all’usura e la stabilità al rinvenimento. Provoca un’eccessiva fibrosità che viene sfruttata per la fabbricazione di molle.</a:t>
                      </a:r>
                      <a:endParaRPr lang="it-IT"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379242">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Vanadio (V)</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solidFill>
                            <a:schemeClr val="accent6"/>
                          </a:solidFill>
                          <a:effectLst/>
                          <a:latin typeface="Arial" panose="020B0604020202020204" pitchFamily="34" charset="0"/>
                          <a:cs typeface="Arial" panose="020B0604020202020204" pitchFamily="34" charset="0"/>
                        </a:rPr>
                        <a:t>Eleva il limite di fatica ed eleva la lavorabilità a caldo.</a:t>
                      </a:r>
                      <a:endParaRPr lang="it-IT" sz="18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379242">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Tungsteno (W)</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effectLst/>
                          <a:latin typeface="Arial" panose="020B0604020202020204" pitchFamily="34" charset="0"/>
                          <a:cs typeface="Arial" panose="020B0604020202020204" pitchFamily="34" charset="0"/>
                        </a:rPr>
                        <a:t>Favorisce il mantenimento della resistenza meccanica alle alte temperature.</a:t>
                      </a:r>
                      <a:endParaRPr lang="it-IT"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6"/>
                  </a:ext>
                </a:extLst>
              </a:tr>
              <a:tr h="379242">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Titanio (Ti)</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solidFill>
                            <a:schemeClr val="accent6"/>
                          </a:solidFill>
                          <a:effectLst/>
                          <a:latin typeface="Arial" panose="020B0604020202020204" pitchFamily="34" charset="0"/>
                          <a:cs typeface="Arial" panose="020B0604020202020204" pitchFamily="34" charset="0"/>
                        </a:rPr>
                        <a:t>Riduce la fragilità a caldo</a:t>
                      </a:r>
                      <a:endParaRPr lang="it-IT" sz="18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7"/>
                  </a:ext>
                </a:extLst>
              </a:tr>
              <a:tr h="379242">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Rame (Cu)</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effectLst/>
                          <a:latin typeface="Arial" panose="020B0604020202020204" pitchFamily="34" charset="0"/>
                          <a:cs typeface="Arial" panose="020B0604020202020204" pitchFamily="34" charset="0"/>
                        </a:rPr>
                        <a:t>Aumenta la resistenza alla corrosione.</a:t>
                      </a:r>
                      <a:endParaRPr lang="it-IT"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8"/>
                  </a:ext>
                </a:extLst>
              </a:tr>
              <a:tr h="758485">
                <a:tc>
                  <a:txBody>
                    <a:bodyPr/>
                    <a:lstStyle/>
                    <a:p>
                      <a:pPr algn="just">
                        <a:spcAft>
                          <a:spcPts val="0"/>
                        </a:spcAft>
                      </a:pPr>
                      <a:r>
                        <a:rPr lang="it-IT" sz="1800" b="0" dirty="0">
                          <a:solidFill>
                            <a:schemeClr val="tx1"/>
                          </a:solidFill>
                          <a:effectLst/>
                          <a:latin typeface="Arial" panose="020B0604020202020204" pitchFamily="34" charset="0"/>
                          <a:cs typeface="Arial" panose="020B0604020202020204" pitchFamily="34" charset="0"/>
                        </a:rPr>
                        <a:t>Manganese (Mn)</a:t>
                      </a:r>
                      <a:endParaRPr lang="it-IT"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spcAft>
                          <a:spcPts val="0"/>
                        </a:spcAft>
                      </a:pPr>
                      <a:r>
                        <a:rPr lang="it-IT" sz="1800" dirty="0">
                          <a:solidFill>
                            <a:schemeClr val="accent6"/>
                          </a:solidFill>
                          <a:effectLst/>
                          <a:latin typeface="Arial" panose="020B0604020202020204" pitchFamily="34" charset="0"/>
                          <a:cs typeface="Arial" panose="020B0604020202020204" pitchFamily="34" charset="0"/>
                        </a:rPr>
                        <a:t>Rende gli acciai facilmente saldabili, imbutibili e cementabili; facilmente trattabili termicamente con bonifica.</a:t>
                      </a:r>
                      <a:endParaRPr lang="it-IT" sz="1800" dirty="0">
                        <a:solidFill>
                          <a:schemeClr val="accent6"/>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xmlns="" val="10009"/>
                  </a:ext>
                </a:extLst>
              </a:tr>
            </a:tbl>
          </a:graphicData>
        </a:graphic>
      </p:graphicFrame>
      <p:sp>
        <p:nvSpPr>
          <p:cNvPr id="4" name="Rectangle 1"/>
          <p:cNvSpPr>
            <a:spLocks noChangeArrowheads="1"/>
          </p:cNvSpPr>
          <p:nvPr/>
        </p:nvSpPr>
        <p:spPr bwMode="auto">
          <a:xfrm>
            <a:off x="-137394" y="2398836"/>
            <a:ext cx="11801933" cy="1137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8483713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79388" y="144463"/>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buFontTx/>
              <a:buNone/>
            </a:pPr>
            <a:r>
              <a:rPr lang="it-IT" sz="1500" dirty="0">
                <a:solidFill>
                  <a:srgbClr val="FF0000"/>
                </a:solidFill>
                <a:ea typeface="Microsoft YaHei" panose="020B0503020204020204" pitchFamily="34" charset="-122"/>
              </a:rPr>
              <a:t>Classificazione degli acciai</a:t>
            </a: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184150" y="620688"/>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marL="285750" indent="-285750">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Acciai per usi generali</a:t>
            </a:r>
            <a:r>
              <a:rPr lang="it-IT" sz="1800" b="0" i="0" dirty="0">
                <a:latin typeface="Arial" panose="020B0604020202020204" pitchFamily="34" charset="0"/>
                <a:cs typeface="Arial" panose="020B0604020202020204" pitchFamily="34" charset="0"/>
              </a:rPr>
              <a:t>. Sono destinati ad organi meccanici poco sollecitati, non subiscono trattamenti termici e si trovano in commercio sotto forma di semilavorati (lamiere, barre, profilati)</a:t>
            </a:r>
            <a:r>
              <a:rPr lang="it-IT" sz="1800" dirty="0"/>
              <a:t>. </a:t>
            </a:r>
            <a:r>
              <a:rPr lang="it-IT" sz="1800" b="0" i="0" dirty="0">
                <a:latin typeface="Arial" panose="020B0604020202020204" pitchFamily="34" charset="0"/>
                <a:cs typeface="Arial" panose="020B0604020202020204" pitchFamily="34" charset="0"/>
              </a:rPr>
              <a:t>Esempi: S185 – S 275JR - E335</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Acciai da bonifica. </a:t>
            </a:r>
            <a:r>
              <a:rPr lang="it-IT" sz="1800" b="0" i="0" dirty="0">
                <a:solidFill>
                  <a:schemeClr val="accent6"/>
                </a:solidFill>
                <a:latin typeface="Arial" panose="020B0604020202020204" pitchFamily="34" charset="0"/>
                <a:cs typeface="Arial" panose="020B0604020202020204" pitchFamily="34" charset="0"/>
              </a:rPr>
              <a:t>Sono molto utilizzati per la costruzione di organi meccanici molto sollecitati (alberi a gomito per motori, bielle)  Esempi: C40 – C50 – 40Cr4 - 35CrMo4</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Acciai da cementazione</a:t>
            </a:r>
            <a:r>
              <a:rPr lang="it-IT" sz="1800" b="0" i="0" dirty="0">
                <a:latin typeface="Arial" panose="020B0604020202020204" pitchFamily="34" charset="0"/>
                <a:cs typeface="Arial" panose="020B0604020202020204" pitchFamily="34" charset="0"/>
              </a:rPr>
              <a:t>. Si usano nella costruzione di parti meccaniche soggette ad usura (ingranaggi, perni, spinotti, pignoni, ecc..)  Esempi: C20 – 12NiCr3 – 16NiCrMo 12</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Acciai inossidabili. </a:t>
            </a:r>
            <a:r>
              <a:rPr lang="it-IT" sz="1800" b="0" i="0" dirty="0">
                <a:solidFill>
                  <a:srgbClr val="002060"/>
                </a:solidFill>
                <a:latin typeface="Arial" panose="020B0604020202020204" pitchFamily="34" charset="0"/>
                <a:cs typeface="Arial" panose="020B0604020202020204" pitchFamily="34" charset="0"/>
              </a:rPr>
              <a:t>Sono utili per componenti sottoposti a ossidazione (parti di turbine, condotte per impianti). Esempi: X20Cr13 - X2CrNiMo17</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Acciai per cuscinetti. </a:t>
            </a:r>
            <a:r>
              <a:rPr lang="it-IT" sz="1800" b="0" i="0" dirty="0">
                <a:solidFill>
                  <a:schemeClr val="accent6"/>
                </a:solidFill>
                <a:latin typeface="Arial" panose="020B0604020202020204" pitchFamily="34" charset="0"/>
                <a:cs typeface="Arial" panose="020B0604020202020204" pitchFamily="34" charset="0"/>
              </a:rPr>
              <a:t>Sono destinati alla costruzione di cuscinetti di rotolamento, perciò hanno elevata durezza, tenacità e  resistenza all'usura. Esempi: 100Cr6 – 100CrMo4 - X110CrNi17</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Acciai per molle</a:t>
            </a:r>
            <a:r>
              <a:rPr lang="it-IT" sz="1800" b="0" i="0" dirty="0">
                <a:latin typeface="Arial" panose="020B0604020202020204" pitchFamily="34" charset="0"/>
                <a:cs typeface="Arial" panose="020B0604020202020204" pitchFamily="34" charset="0"/>
              </a:rPr>
              <a:t>. Servono per costruire molle elicoidali e a balestra, barre di torsione e pinze elastiche, si distinguono per  l'elevata elasticità.  Esempi: 55Si8 – 50CrV4 - 52SiCrNi5</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Acciai per utensili. </a:t>
            </a:r>
            <a:r>
              <a:rPr lang="it-IT" sz="1800" b="0" i="0" dirty="0">
                <a:solidFill>
                  <a:schemeClr val="accent6"/>
                </a:solidFill>
                <a:latin typeface="Arial" panose="020B0604020202020204" pitchFamily="34" charset="0"/>
                <a:cs typeface="Arial" panose="020B0604020202020204" pitchFamily="34" charset="0"/>
              </a:rPr>
              <a:t>Sono destinati alla  costruzione di utensili e stampi per lavorazioni a freddo e a caldo. Esempi: X100CrMoV51KU –  X30WCrV39KU - 55NiCrMoV7KU</a:t>
            </a:r>
          </a:p>
          <a:p>
            <a:r>
              <a:rPr lang="it-IT" sz="2000" dirty="0"/>
              <a:t> </a:t>
            </a:r>
          </a:p>
        </p:txBody>
      </p:sp>
    </p:spTree>
    <p:extLst>
      <p:ext uri="{BB962C8B-B14F-4D97-AF65-F5344CB8AC3E}">
        <p14:creationId xmlns:p14="http://schemas.microsoft.com/office/powerpoint/2010/main" val="9499368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79388" y="144463"/>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buFontTx/>
              <a:buNone/>
            </a:pPr>
            <a:r>
              <a:rPr lang="it-IT" sz="2000" dirty="0">
                <a:solidFill>
                  <a:srgbClr val="FF0000"/>
                </a:solidFill>
                <a:ea typeface="Microsoft YaHei" panose="020B0503020204020204" pitchFamily="34" charset="-122"/>
              </a:rPr>
              <a:t>GHISA</a:t>
            </a: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184150" y="692696"/>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latin typeface="Arial" panose="020B0604020202020204" pitchFamily="34" charset="0"/>
                <a:cs typeface="Arial" panose="020B0604020202020204" pitchFamily="34" charset="0"/>
              </a:rPr>
              <a:t>Con il termine ghisa si intende una lega di ferro e carbonio che presenta bassa elasticità e resilienza (sono cioè molto fragili e contrariamente all'acciaio non può essere sottoposta a lavorazioni plastiche come la laminazione e lo stampaggio.        È caratterizzata da </a:t>
            </a:r>
            <a:r>
              <a:rPr lang="it-IT" sz="1800" b="0" i="0" dirty="0">
                <a:solidFill>
                  <a:srgbClr val="FF0000"/>
                </a:solidFill>
                <a:latin typeface="Arial" panose="020B0604020202020204" pitchFamily="34" charset="0"/>
                <a:cs typeface="Arial" panose="020B0604020202020204" pitchFamily="34" charset="0"/>
              </a:rPr>
              <a:t>ottima fusibilità e colabilità </a:t>
            </a:r>
            <a:r>
              <a:rPr lang="it-IT" sz="1800" b="0" i="0" dirty="0">
                <a:latin typeface="Arial" panose="020B0604020202020204" pitchFamily="34" charset="0"/>
                <a:cs typeface="Arial" panose="020B0604020202020204" pitchFamily="34" charset="0"/>
              </a:rPr>
              <a:t>ed è lavorabile alle macchine utensili.</a:t>
            </a:r>
          </a:p>
          <a:p>
            <a:pPr algn="just"/>
            <a:r>
              <a:rPr lang="it-IT" sz="1800" b="0" i="0" dirty="0">
                <a:solidFill>
                  <a:schemeClr val="accent6"/>
                </a:solidFill>
                <a:latin typeface="Arial" panose="020B0604020202020204" pitchFamily="34" charset="0"/>
                <a:cs typeface="Arial" panose="020B0604020202020204" pitchFamily="34" charset="0"/>
              </a:rPr>
              <a:t>In base alla composizione chimica le ghise possono essere classificate in:</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Ghise Bianche</a:t>
            </a:r>
            <a:r>
              <a:rPr lang="it-IT" sz="1800" b="0" i="0" dirty="0">
                <a:latin typeface="Arial" panose="020B0604020202020204" pitchFamily="34" charset="0"/>
                <a:cs typeface="Arial" panose="020B0604020202020204" pitchFamily="34" charset="0"/>
              </a:rPr>
              <a:t>. Sono utilizzate soprattutto per getti cui si richiede grande resistenza all'usura tipo rulli per frantoi e cilindri per laminatoi. Esempi: GB O UNI 8845 - GB CrNi9 5 UNI 8845</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Ghise Grigie</a:t>
            </a:r>
            <a:r>
              <a:rPr lang="it-IT" sz="1800" b="0" i="0" dirty="0">
                <a:latin typeface="Arial" panose="020B0604020202020204" pitchFamily="34" charset="0"/>
                <a:cs typeface="Arial" panose="020B0604020202020204" pitchFamily="34" charset="0"/>
              </a:rPr>
              <a:t>.</a:t>
            </a:r>
            <a:r>
              <a:rPr lang="it-IT" sz="1800" b="0" i="0" dirty="0">
                <a:solidFill>
                  <a:schemeClr val="accent6"/>
                </a:solidFill>
                <a:latin typeface="Arial" panose="020B0604020202020204" pitchFamily="34" charset="0"/>
                <a:cs typeface="Arial" panose="020B0604020202020204" pitchFamily="34" charset="0"/>
              </a:rPr>
              <a:t> In esse il carbonio è in forma libera (grafite).  Se la grafite è lamellare servono per stufe, caldaie, basamenti di macchine. Se la grafite è sferoidale servono per slitte di macchine utensili, camme, pistoni e cilindri idraulici, pompe e compressori. Esempi: EN GJS 100 18 – EN GJS 700 2</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Ghise Malleabili</a:t>
            </a:r>
            <a:r>
              <a:rPr lang="it-IT" sz="1800" b="0" i="0" dirty="0">
                <a:latin typeface="Arial" panose="020B0604020202020204" pitchFamily="34" charset="0"/>
                <a:cs typeface="Arial" panose="020B0604020202020204" pitchFamily="34" charset="0"/>
              </a:rPr>
              <a:t>. Trovano impiego </a:t>
            </a:r>
          </a:p>
          <a:p>
            <a:pPr lvl="0" algn="just"/>
            <a:r>
              <a:rPr lang="it-IT" sz="1800" b="0" i="0" dirty="0">
                <a:latin typeface="Arial" panose="020B0604020202020204" pitchFamily="34" charset="0"/>
                <a:cs typeface="Arial" panose="020B0604020202020204" pitchFamily="34" charset="0"/>
              </a:rPr>
              <a:t>     nella produzione di valvole, </a:t>
            </a:r>
          </a:p>
          <a:p>
            <a:pPr lvl="0" algn="just"/>
            <a:r>
              <a:rPr lang="it-IT" sz="1800" b="0" i="0" dirty="0">
                <a:latin typeface="Arial" panose="020B0604020202020204" pitchFamily="34" charset="0"/>
                <a:cs typeface="Arial" panose="020B0604020202020204" pitchFamily="34" charset="0"/>
              </a:rPr>
              <a:t>     raccordi, tamburi per freni. </a:t>
            </a:r>
          </a:p>
          <a:p>
            <a:pPr lvl="0" algn="just"/>
            <a:r>
              <a:rPr lang="it-IT" sz="1800" b="0" i="0" dirty="0">
                <a:latin typeface="Arial" panose="020B0604020202020204" pitchFamily="34" charset="0"/>
                <a:cs typeface="Arial" panose="020B0604020202020204" pitchFamily="34" charset="0"/>
              </a:rPr>
              <a:t>     Esempi: EN GJMW 450 7 </a:t>
            </a:r>
          </a:p>
          <a:p>
            <a:pPr lvl="0" algn="just"/>
            <a:r>
              <a:rPr lang="it-IT" sz="1800" b="0" i="0" dirty="0">
                <a:latin typeface="Arial" panose="020B0604020202020204" pitchFamily="34" charset="0"/>
                <a:cs typeface="Arial" panose="020B0604020202020204" pitchFamily="34" charset="0"/>
              </a:rPr>
              <a:t>     – EN GJMB 700 2</a:t>
            </a:r>
          </a:p>
          <a:p>
            <a:pPr algn="just"/>
            <a:endParaRPr lang="it-IT" sz="1800" b="0" i="0" dirty="0">
              <a:latin typeface="Arial" panose="020B0604020202020204" pitchFamily="34" charset="0"/>
              <a:cs typeface="Arial" panose="020B0604020202020204"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3847506132"/>
              </p:ext>
            </p:extLst>
          </p:nvPr>
        </p:nvGraphicFramePr>
        <p:xfrm>
          <a:off x="4476219" y="4345580"/>
          <a:ext cx="4176464" cy="2439379"/>
        </p:xfrm>
        <a:graphic>
          <a:graphicData uri="http://schemas.openxmlformats.org/drawingml/2006/table">
            <a:tbl>
              <a:tblPr firstRow="1" firstCol="1" bandRow="1">
                <a:tableStyleId>{5C22544A-7EE6-4342-B048-85BDC9FD1C3A}</a:tableStyleId>
              </a:tblPr>
              <a:tblGrid>
                <a:gridCol w="2088232">
                  <a:extLst>
                    <a:ext uri="{9D8B030D-6E8A-4147-A177-3AD203B41FA5}">
                      <a16:colId xmlns:a16="http://schemas.microsoft.com/office/drawing/2014/main" xmlns="" val="20000"/>
                    </a:ext>
                  </a:extLst>
                </a:gridCol>
                <a:gridCol w="2088232">
                  <a:extLst>
                    <a:ext uri="{9D8B030D-6E8A-4147-A177-3AD203B41FA5}">
                      <a16:colId xmlns:a16="http://schemas.microsoft.com/office/drawing/2014/main" xmlns="" val="20001"/>
                    </a:ext>
                  </a:extLst>
                </a:gridCol>
              </a:tblGrid>
              <a:tr h="169433">
                <a:tc gridSpan="2">
                  <a:txBody>
                    <a:bodyPr/>
                    <a:lstStyle/>
                    <a:p>
                      <a:pPr algn="ctr">
                        <a:spcAft>
                          <a:spcPts val="0"/>
                        </a:spcAft>
                      </a:pPr>
                      <a:r>
                        <a:rPr lang="it-IT" sz="1600" dirty="0">
                          <a:solidFill>
                            <a:schemeClr val="accent6"/>
                          </a:solidFill>
                          <a:effectLst/>
                        </a:rPr>
                        <a:t>Caratteristiche della ghisa</a:t>
                      </a:r>
                      <a:endParaRPr lang="it-IT" sz="1600" dirty="0">
                        <a:solidFill>
                          <a:schemeClr val="accent6"/>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xmlns="" val="10000"/>
                  </a:ext>
                </a:extLst>
              </a:tr>
              <a:tr h="853931">
                <a:tc>
                  <a:txBody>
                    <a:bodyPr/>
                    <a:lstStyle/>
                    <a:p>
                      <a:pPr algn="just">
                        <a:spcAft>
                          <a:spcPts val="0"/>
                        </a:spcAft>
                      </a:pPr>
                      <a:r>
                        <a:rPr lang="it-IT" sz="1600" dirty="0">
                          <a:solidFill>
                            <a:schemeClr val="tx1"/>
                          </a:solidFill>
                          <a:effectLst/>
                        </a:rPr>
                        <a:t>temperatura di fusione</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600" dirty="0">
                          <a:solidFill>
                            <a:schemeClr val="tx1"/>
                          </a:solidFill>
                          <a:effectLst/>
                        </a:rPr>
                        <a:t>1300 °C</a:t>
                      </a:r>
                    </a:p>
                    <a:p>
                      <a:pPr algn="just">
                        <a:spcAft>
                          <a:spcPts val="0"/>
                        </a:spcAft>
                      </a:pPr>
                      <a:r>
                        <a:rPr lang="it-IT" sz="1600" dirty="0">
                          <a:solidFill>
                            <a:schemeClr val="tx1"/>
                          </a:solidFill>
                          <a:effectLst/>
                        </a:rPr>
                        <a:t> </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26964">
                <a:tc>
                  <a:txBody>
                    <a:bodyPr/>
                    <a:lstStyle/>
                    <a:p>
                      <a:pPr algn="just">
                        <a:spcAft>
                          <a:spcPts val="0"/>
                        </a:spcAft>
                      </a:pPr>
                      <a:r>
                        <a:rPr lang="it-IT" sz="1600">
                          <a:solidFill>
                            <a:schemeClr val="tx1"/>
                          </a:solidFill>
                          <a:effectLst/>
                        </a:rPr>
                        <a:t>resistenza a trazione</a:t>
                      </a:r>
                      <a:endParaRPr lang="it-IT"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600">
                          <a:solidFill>
                            <a:schemeClr val="tx1"/>
                          </a:solidFill>
                          <a:effectLst/>
                        </a:rPr>
                        <a:t>100 ÷ 800 N/mm</a:t>
                      </a:r>
                      <a:r>
                        <a:rPr lang="it-IT" sz="1600" baseline="30000">
                          <a:solidFill>
                            <a:schemeClr val="tx1"/>
                          </a:solidFill>
                          <a:effectLst/>
                        </a:rPr>
                        <a:t>2</a:t>
                      </a:r>
                      <a:endParaRPr lang="it-IT"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26964">
                <a:tc>
                  <a:txBody>
                    <a:bodyPr/>
                    <a:lstStyle/>
                    <a:p>
                      <a:pPr algn="just">
                        <a:spcAft>
                          <a:spcPts val="0"/>
                        </a:spcAft>
                      </a:pPr>
                      <a:r>
                        <a:rPr lang="it-IT" sz="1600">
                          <a:solidFill>
                            <a:schemeClr val="tx1"/>
                          </a:solidFill>
                          <a:effectLst/>
                        </a:rPr>
                        <a:t>resistenza a compressione</a:t>
                      </a:r>
                      <a:endParaRPr lang="it-IT"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600">
                          <a:solidFill>
                            <a:schemeClr val="tx1"/>
                          </a:solidFill>
                          <a:effectLst/>
                        </a:rPr>
                        <a:t>150 ÷ 400 N/mm</a:t>
                      </a:r>
                      <a:r>
                        <a:rPr lang="it-IT" sz="1600" baseline="30000">
                          <a:solidFill>
                            <a:schemeClr val="tx1"/>
                          </a:solidFill>
                          <a:effectLst/>
                        </a:rPr>
                        <a:t>2</a:t>
                      </a:r>
                      <a:endParaRPr lang="it-IT"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426964">
                <a:tc>
                  <a:txBody>
                    <a:bodyPr/>
                    <a:lstStyle/>
                    <a:p>
                      <a:pPr algn="just">
                        <a:spcAft>
                          <a:spcPts val="0"/>
                        </a:spcAft>
                      </a:pPr>
                      <a:r>
                        <a:rPr lang="it-IT" sz="1600">
                          <a:solidFill>
                            <a:schemeClr val="tx1"/>
                          </a:solidFill>
                          <a:effectLst/>
                        </a:rPr>
                        <a:t>durezza Brinnel</a:t>
                      </a:r>
                      <a:endParaRPr lang="it-IT"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it-IT" sz="1600" dirty="0">
                          <a:solidFill>
                            <a:schemeClr val="tx1"/>
                          </a:solidFill>
                          <a:effectLst/>
                        </a:rPr>
                        <a:t>150 ÷ 400 HB</a:t>
                      </a:r>
                      <a:endParaRPr lang="it-IT" sz="16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4" name="Rectangle 1"/>
          <p:cNvSpPr>
            <a:spLocks noChangeArrowheads="1"/>
          </p:cNvSpPr>
          <p:nvPr/>
        </p:nvSpPr>
        <p:spPr bwMode="auto">
          <a:xfrm>
            <a:off x="4476219" y="4989206"/>
            <a:ext cx="5201072" cy="115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84219087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additive="base">
                                        <p:cTn id="4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00"/>
                                        <p:tgtEl>
                                          <p:spTgt spid="3"/>
                                        </p:tgtEl>
                                      </p:cBhvr>
                                    </p:animEffect>
                                    <p:anim calcmode="lin" valueType="num">
                                      <p:cBhvr>
                                        <p:cTn id="48" dur="1000" fill="hold"/>
                                        <p:tgtEl>
                                          <p:spTgt spid="3"/>
                                        </p:tgtEl>
                                        <p:attrNameLst>
                                          <p:attrName>ppt_x</p:attrName>
                                        </p:attrNameLst>
                                      </p:cBhvr>
                                      <p:tavLst>
                                        <p:tav tm="0">
                                          <p:val>
                                            <p:strVal val="#ppt_x"/>
                                          </p:val>
                                        </p:tav>
                                        <p:tav tm="100000">
                                          <p:val>
                                            <p:strVal val="#ppt_x"/>
                                          </p:val>
                                        </p:tav>
                                      </p:tavLst>
                                    </p:anim>
                                    <p:anim calcmode="lin" valueType="num">
                                      <p:cBhvr>
                                        <p:cTn id="4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06702" y="260648"/>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Alluminio (Al) e leghe leggere</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599579"/>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endParaRPr lang="it-IT" sz="1800" b="0" i="0" dirty="0">
              <a:solidFill>
                <a:schemeClr val="accent6"/>
              </a:solidFill>
              <a:latin typeface="Arial" panose="020B0604020202020204" pitchFamily="34" charset="0"/>
              <a:cs typeface="Arial" panose="020B0604020202020204" pitchFamily="34" charset="0"/>
            </a:endParaRPr>
          </a:p>
          <a:p>
            <a:pPr algn="just"/>
            <a:r>
              <a:rPr lang="it-IT" sz="1800" b="0" i="0" dirty="0">
                <a:solidFill>
                  <a:schemeClr val="accent6"/>
                </a:solidFill>
                <a:latin typeface="Arial" panose="020B0604020202020204" pitchFamily="34" charset="0"/>
                <a:cs typeface="Arial" panose="020B0604020202020204" pitchFamily="34" charset="0"/>
              </a:rPr>
              <a:t>Le particolari caratteristiche dell'alluminio sono la leggerezza, alta conduttività termica ed elettrica, insensibilità agli agenti atmosferici, buona plasticità sia a caldo che a freddo e buona fusibilità</a:t>
            </a:r>
            <a:r>
              <a:rPr lang="it-IT" sz="1800" b="0" i="0" dirty="0">
                <a:latin typeface="Arial" panose="020B0604020202020204" pitchFamily="34" charset="0"/>
                <a:cs typeface="Arial" panose="020B0604020202020204" pitchFamily="34" charset="0"/>
              </a:rPr>
              <a:t>. </a:t>
            </a:r>
          </a:p>
          <a:p>
            <a:pPr algn="just"/>
            <a:r>
              <a:rPr lang="it-IT" sz="1800" b="0" i="0" dirty="0">
                <a:latin typeface="Arial" panose="020B0604020202020204" pitchFamily="34" charset="0"/>
                <a:cs typeface="Arial" panose="020B0604020202020204" pitchFamily="34" charset="0"/>
              </a:rPr>
              <a:t>Allo stato puro le sue caratteristiche meccaniche sono mediocri ma migliorano moltissimo con l'aggiunta di altri elementi di lega ottenendo così le </a:t>
            </a:r>
            <a:r>
              <a:rPr lang="it-IT" sz="1800" b="0" i="0" dirty="0">
                <a:solidFill>
                  <a:srgbClr val="FF0000"/>
                </a:solidFill>
                <a:latin typeface="Arial" panose="020B0604020202020204" pitchFamily="34" charset="0"/>
                <a:cs typeface="Arial" panose="020B0604020202020204" pitchFamily="34" charset="0"/>
              </a:rPr>
              <a:t>leghe leggere </a:t>
            </a:r>
            <a:r>
              <a:rPr lang="it-IT" sz="1800" b="0" i="0" dirty="0">
                <a:latin typeface="Arial" panose="020B0604020202020204" pitchFamily="34" charset="0"/>
                <a:cs typeface="Arial" panose="020B0604020202020204" pitchFamily="34" charset="0"/>
              </a:rPr>
              <a:t>la cui densità (massa volumica) risulta inferiore a 3 kg/dm</a:t>
            </a:r>
            <a:r>
              <a:rPr lang="it-IT" sz="1800" b="0" i="0" baseline="30000" dirty="0">
                <a:latin typeface="Arial" panose="020B0604020202020204" pitchFamily="34" charset="0"/>
                <a:cs typeface="Arial" panose="020B0604020202020204" pitchFamily="34" charset="0"/>
              </a:rPr>
              <a:t>3 </a:t>
            </a:r>
            <a:r>
              <a:rPr lang="it-IT" sz="1800" b="0" i="0" dirty="0">
                <a:latin typeface="Arial" panose="020B0604020202020204" pitchFamily="34" charset="0"/>
                <a:cs typeface="Arial" panose="020B0604020202020204" pitchFamily="34" charset="0"/>
              </a:rPr>
              <a:t>molto utilizzate in campo aeronautico.  </a:t>
            </a:r>
          </a:p>
          <a:p>
            <a:pPr algn="just"/>
            <a:r>
              <a:rPr lang="it-IT" sz="1800" b="0" i="0" dirty="0">
                <a:solidFill>
                  <a:schemeClr val="accent6"/>
                </a:solidFill>
                <a:latin typeface="Arial" panose="020B0604020202020204" pitchFamily="34" charset="0"/>
                <a:cs typeface="Arial" panose="020B0604020202020204" pitchFamily="34" charset="0"/>
              </a:rPr>
              <a:t>L'alluminio può formare leghe con vari metalli quali: rame, magnesio, silicio, manganese e zinco, spesso sono presenti in piccole percentuali ferro, nichel, titanio, piombo e stagno. </a:t>
            </a:r>
          </a:p>
          <a:p>
            <a:pPr algn="just"/>
            <a:r>
              <a:rPr lang="it-IT" sz="1800" b="0" i="0" dirty="0">
                <a:latin typeface="Arial" panose="020B0604020202020204" pitchFamily="34" charset="0"/>
                <a:cs typeface="Arial" panose="020B0604020202020204" pitchFamily="34" charset="0"/>
              </a:rPr>
              <a:t>Le leghe di alluminio sono lavorabili sia per fusione sia per deformazione plastica, per cui vengono distinte in: </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leghe leggere da fonderia;</a:t>
            </a:r>
          </a:p>
          <a:p>
            <a:pPr marL="285750" lvl="0" indent="-285750" algn="just">
              <a:buFont typeface="Wingdings" panose="05000000000000000000" pitchFamily="2" charset="2"/>
              <a:buChar char="Ø"/>
            </a:pPr>
            <a:r>
              <a:rPr lang="it-IT" sz="1800" b="0" i="0" dirty="0">
                <a:solidFill>
                  <a:srgbClr val="FF0000"/>
                </a:solidFill>
                <a:latin typeface="Arial" panose="020B0604020202020204" pitchFamily="34" charset="0"/>
                <a:cs typeface="Arial" panose="020B0604020202020204" pitchFamily="34" charset="0"/>
              </a:rPr>
              <a:t>leghe leggere da lavorazione plastica.</a:t>
            </a:r>
          </a:p>
          <a:p>
            <a:pPr algn="just"/>
            <a:endParaRPr lang="it-IT" sz="1800" b="0" i="0"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00121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74393" y="332656"/>
            <a:ext cx="8820150" cy="677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ctr">
              <a:spcBef>
                <a:spcPct val="0"/>
              </a:spcBef>
              <a:buClrTx/>
              <a:buFontTx/>
              <a:buNone/>
            </a:pPr>
            <a:r>
              <a:rPr lang="it-IT" sz="3600" dirty="0">
                <a:ea typeface="Microsoft YaHei" panose="020B0503020204020204" pitchFamily="34" charset="-122"/>
              </a:rPr>
              <a:t> </a:t>
            </a:r>
            <a:r>
              <a:rPr lang="it-IT" sz="1500" b="0" dirty="0">
                <a:ea typeface="Microsoft YaHei" panose="020B0503020204020204" pitchFamily="34" charset="-122"/>
              </a:rPr>
              <a:t>Ing. Elisa Cappelletto – Ing. Maurizio Bassani                                 MMSP – Volume 1 – Modulo II  - Capitolo 2 </a:t>
            </a:r>
          </a:p>
          <a:p>
            <a:pPr algn="ctr">
              <a:spcBef>
                <a:spcPct val="0"/>
              </a:spcBef>
              <a:buClrTx/>
            </a:pPr>
            <a:r>
              <a:rPr lang="it-IT" sz="2000" dirty="0">
                <a:solidFill>
                  <a:srgbClr val="FF0000"/>
                </a:solidFill>
              </a:rPr>
              <a:t>Leghe di allumino da fonderia</a:t>
            </a:r>
          </a:p>
          <a:p>
            <a:pPr algn="ctr">
              <a:spcBef>
                <a:spcPct val="0"/>
              </a:spcBef>
              <a:buClrTx/>
              <a:buFontTx/>
              <a:buNone/>
            </a:pPr>
            <a:endParaRPr lang="it-IT" sz="1500" dirty="0">
              <a:solidFill>
                <a:srgbClr val="FF0000"/>
              </a:solidFill>
              <a:ea typeface="Microsoft YaHei" panose="020B0503020204020204" pitchFamily="34" charset="-122"/>
            </a:endParaRPr>
          </a:p>
          <a:p>
            <a:pPr algn="ctr">
              <a:spcBef>
                <a:spcPct val="0"/>
              </a:spcBef>
              <a:buClrTx/>
              <a:buFontTx/>
              <a:buNone/>
            </a:pPr>
            <a:endParaRPr lang="it-IT" sz="8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a:p>
            <a:pPr algn="ctr">
              <a:spcBef>
                <a:spcPct val="0"/>
              </a:spcBef>
              <a:buClrTx/>
              <a:buFontTx/>
              <a:buNone/>
            </a:pPr>
            <a:endParaRPr lang="it-IT" sz="1500" b="0" dirty="0">
              <a:ea typeface="Microsoft YaHei" panose="020B0503020204020204" pitchFamily="34" charset="-122"/>
            </a:endParaRPr>
          </a:p>
        </p:txBody>
      </p:sp>
      <p:sp>
        <p:nvSpPr>
          <p:cNvPr id="2" name="Text Box 2"/>
          <p:cNvSpPr txBox="1">
            <a:spLocks noChangeArrowheads="1"/>
          </p:cNvSpPr>
          <p:nvPr/>
        </p:nvSpPr>
        <p:spPr bwMode="auto">
          <a:xfrm>
            <a:off x="211464" y="822325"/>
            <a:ext cx="8815388" cy="447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defRPr>
            </a:lvl9pPr>
          </a:lstStyle>
          <a:p>
            <a:pPr algn="just"/>
            <a:r>
              <a:rPr lang="it-IT" sz="1800" b="0" i="0" dirty="0">
                <a:solidFill>
                  <a:schemeClr val="accent6"/>
                </a:solidFill>
                <a:latin typeface="Arial" panose="020B0604020202020204" pitchFamily="34" charset="0"/>
                <a:cs typeface="Arial" panose="020B0604020202020204" pitchFamily="34" charset="0"/>
              </a:rPr>
              <a:t>Con il progresso tecnologico, i perfezionamenti apportati alle leghe leggere da fonderia sono stati tali da confermare l’impiego dei getti anche per elementi di primaria importanza, si sono infatti raggiunte resistenze assai prossime a quelle delle leghe da lavorazione plastica, passando da carichi di rottura di 270 ÷ 340 N/mm</a:t>
            </a:r>
            <a:r>
              <a:rPr lang="it-IT" sz="1800" b="0" i="0" baseline="30000" dirty="0">
                <a:solidFill>
                  <a:schemeClr val="accent6"/>
                </a:solidFill>
                <a:latin typeface="Arial" panose="020B0604020202020204" pitchFamily="34" charset="0"/>
                <a:cs typeface="Arial" panose="020B0604020202020204" pitchFamily="34" charset="0"/>
              </a:rPr>
              <a:t>2</a:t>
            </a:r>
            <a:r>
              <a:rPr lang="it-IT" sz="1800" b="0" i="0" dirty="0">
                <a:solidFill>
                  <a:schemeClr val="accent6"/>
                </a:solidFill>
                <a:latin typeface="Arial" panose="020B0604020202020204" pitchFamily="34" charset="0"/>
                <a:cs typeface="Arial" panose="020B0604020202020204" pitchFamily="34" charset="0"/>
              </a:rPr>
              <a:t> a 350 ÷ 400 N/mm</a:t>
            </a:r>
            <a:r>
              <a:rPr lang="it-IT" sz="1800" b="0" i="0" baseline="30000" dirty="0">
                <a:solidFill>
                  <a:schemeClr val="accent6"/>
                </a:solidFill>
                <a:latin typeface="Arial" panose="020B0604020202020204" pitchFamily="34" charset="0"/>
                <a:cs typeface="Arial" panose="020B0604020202020204" pitchFamily="34" charset="0"/>
              </a:rPr>
              <a:t>2</a:t>
            </a:r>
            <a:endParaRPr lang="it-IT" sz="1800" b="0" i="0" dirty="0">
              <a:solidFill>
                <a:schemeClr val="accent6"/>
              </a:solidFill>
              <a:latin typeface="Arial" panose="020B0604020202020204" pitchFamily="34" charset="0"/>
              <a:cs typeface="Arial" panose="020B0604020202020204" pitchFamily="34" charset="0"/>
            </a:endParaRPr>
          </a:p>
          <a:p>
            <a:pPr algn="just"/>
            <a:r>
              <a:rPr lang="it-IT" sz="1800" b="0" i="0" dirty="0">
                <a:latin typeface="Arial" panose="020B0604020202020204" pitchFamily="34" charset="0"/>
                <a:cs typeface="Arial" panose="020B0604020202020204" pitchFamily="34" charset="0"/>
              </a:rPr>
              <a:t>Oggi oltre alle classiche aggiunte di </a:t>
            </a:r>
            <a:r>
              <a:rPr lang="it-IT" sz="1800" b="0" i="0" dirty="0">
                <a:solidFill>
                  <a:srgbClr val="FF0000"/>
                </a:solidFill>
                <a:latin typeface="Arial" panose="020B0604020202020204" pitchFamily="34" charset="0"/>
                <a:cs typeface="Arial" panose="020B0604020202020204" pitchFamily="34" charset="0"/>
              </a:rPr>
              <a:t>rame, silicio, magnesio, </a:t>
            </a:r>
            <a:r>
              <a:rPr lang="it-IT" sz="1800" b="0" i="0" dirty="0">
                <a:latin typeface="Arial" panose="020B0604020202020204" pitchFamily="34" charset="0"/>
                <a:cs typeface="Arial" panose="020B0604020202020204" pitchFamily="34" charset="0"/>
              </a:rPr>
              <a:t>si ricorre ad altri elementi specialmente quando si vogliono conseguire particolari proprietà.</a:t>
            </a:r>
          </a:p>
          <a:p>
            <a:pPr algn="just"/>
            <a:r>
              <a:rPr lang="it-IT" sz="1800" b="0" i="0" dirty="0">
                <a:solidFill>
                  <a:schemeClr val="accent6"/>
                </a:solidFill>
                <a:latin typeface="Arial" panose="020B0604020202020204" pitchFamily="34" charset="0"/>
                <a:cs typeface="Arial" panose="020B0604020202020204" pitchFamily="34" charset="0"/>
              </a:rPr>
              <a:t>Una osservazione è quella di una riduzione del tenore di silicio dal classico valore dell’11 ÷ 12 % a tenori del 4,5 ÷ 9 %. Nella tabella di pagina 242 del libro sono riportate le leghe di alluminio da fonderia. </a:t>
            </a:r>
          </a:p>
          <a:p>
            <a:pPr algn="just"/>
            <a:r>
              <a:rPr lang="it-IT" sz="1800" b="0" i="0" dirty="0">
                <a:latin typeface="Arial" panose="020B0604020202020204" pitchFamily="34" charset="0"/>
                <a:cs typeface="Arial" panose="020B0604020202020204" pitchFamily="34" charset="0"/>
              </a:rPr>
              <a:t>Si possono distinguere tre gruppi:</a:t>
            </a:r>
          </a:p>
          <a:p>
            <a:pPr algn="just"/>
            <a:r>
              <a:rPr lang="it-IT" sz="1800" b="0" i="0" dirty="0">
                <a:solidFill>
                  <a:srgbClr val="FF0000"/>
                </a:solidFill>
                <a:latin typeface="Arial" panose="020B0604020202020204" pitchFamily="34" charset="0"/>
                <a:cs typeface="Arial" panose="020B0604020202020204" pitchFamily="34" charset="0"/>
              </a:rPr>
              <a:t>Il primo</a:t>
            </a:r>
            <a:r>
              <a:rPr lang="it-IT" sz="1800" b="0" i="0" dirty="0">
                <a:solidFill>
                  <a:schemeClr val="accent6"/>
                </a:solidFill>
                <a:latin typeface="Arial" panose="020B0604020202020204" pitchFamily="34" charset="0"/>
                <a:cs typeface="Arial" panose="020B0604020202020204" pitchFamily="34" charset="0"/>
              </a:rPr>
              <a:t>, senza rame, contiene come composto indurente Mg</a:t>
            </a:r>
            <a:r>
              <a:rPr lang="it-IT" sz="1800" b="0" i="0" baseline="-25000" dirty="0">
                <a:solidFill>
                  <a:schemeClr val="accent6"/>
                </a:solidFill>
                <a:latin typeface="Arial" panose="020B0604020202020204" pitchFamily="34" charset="0"/>
                <a:cs typeface="Arial" panose="020B0604020202020204" pitchFamily="34" charset="0"/>
              </a:rPr>
              <a:t>2</a:t>
            </a:r>
            <a:r>
              <a:rPr lang="it-IT" sz="1800" b="0" i="0" dirty="0">
                <a:solidFill>
                  <a:schemeClr val="accent6"/>
                </a:solidFill>
                <a:latin typeface="Arial" panose="020B0604020202020204" pitchFamily="34" charset="0"/>
                <a:cs typeface="Arial" panose="020B0604020202020204" pitchFamily="34" charset="0"/>
              </a:rPr>
              <a:t>Si, una piccola percentuale di Titanio consente una cristallizzazione fine.</a:t>
            </a:r>
          </a:p>
          <a:p>
            <a:pPr lvl="0" algn="just"/>
            <a:r>
              <a:rPr lang="it-IT" sz="1800" b="0" i="0" dirty="0">
                <a:solidFill>
                  <a:srgbClr val="FF0000"/>
                </a:solidFill>
                <a:latin typeface="Arial" panose="020B0604020202020204" pitchFamily="34" charset="0"/>
                <a:cs typeface="Arial" panose="020B0604020202020204" pitchFamily="34" charset="0"/>
              </a:rPr>
              <a:t>Un secondo</a:t>
            </a:r>
            <a:r>
              <a:rPr lang="it-IT" sz="1800" b="0" i="0" dirty="0">
                <a:latin typeface="Arial" panose="020B0604020202020204" pitchFamily="34" charset="0"/>
                <a:cs typeface="Arial" panose="020B0604020202020204" pitchFamily="34" charset="0"/>
              </a:rPr>
              <a:t>, a composizione più complessa con Silicio, Rame, Magnesio, deve le sue più elevate caratteristiche ai due composti indurenti Mg</a:t>
            </a:r>
            <a:r>
              <a:rPr lang="it-IT" sz="1800" b="0" i="0" baseline="-25000" dirty="0">
                <a:latin typeface="Arial" panose="020B0604020202020204" pitchFamily="34" charset="0"/>
                <a:cs typeface="Arial" panose="020B0604020202020204" pitchFamily="34" charset="0"/>
              </a:rPr>
              <a:t>2</a:t>
            </a:r>
            <a:r>
              <a:rPr lang="it-IT" sz="1800" b="0" i="0" dirty="0">
                <a:latin typeface="Arial" panose="020B0604020202020204" pitchFamily="34" charset="0"/>
                <a:cs typeface="Arial" panose="020B0604020202020204" pitchFamily="34" charset="0"/>
              </a:rPr>
              <a:t>Si e CuAl</a:t>
            </a:r>
            <a:r>
              <a:rPr lang="it-IT" sz="1800" b="0" i="0" baseline="-25000" dirty="0">
                <a:latin typeface="Arial" panose="020B0604020202020204" pitchFamily="34" charset="0"/>
                <a:cs typeface="Arial" panose="020B0604020202020204" pitchFamily="34" charset="0"/>
              </a:rPr>
              <a:t>2</a:t>
            </a:r>
            <a:endParaRPr lang="it-IT" sz="1800" b="0" i="0" dirty="0">
              <a:latin typeface="Arial" panose="020B0604020202020204" pitchFamily="34" charset="0"/>
              <a:cs typeface="Arial" panose="020B0604020202020204" pitchFamily="34" charset="0"/>
            </a:endParaRPr>
          </a:p>
          <a:p>
            <a:pPr lvl="0" algn="just"/>
            <a:r>
              <a:rPr lang="it-IT" sz="1800" b="0" i="0" dirty="0">
                <a:solidFill>
                  <a:srgbClr val="FF0000"/>
                </a:solidFill>
                <a:latin typeface="Arial" panose="020B0604020202020204" pitchFamily="34" charset="0"/>
                <a:cs typeface="Arial" panose="020B0604020202020204" pitchFamily="34" charset="0"/>
              </a:rPr>
              <a:t>Un terzo</a:t>
            </a:r>
            <a:r>
              <a:rPr lang="it-IT" sz="1800" b="0" i="0" dirty="0">
                <a:solidFill>
                  <a:schemeClr val="accent6"/>
                </a:solidFill>
                <a:latin typeface="Arial" panose="020B0604020202020204" pitchFamily="34" charset="0"/>
                <a:cs typeface="Arial" panose="020B0604020202020204" pitchFamily="34" charset="0"/>
              </a:rPr>
              <a:t>, che ha come principale elemento di lega il Rame, Zinco, Vanadio, Zirconio, Manganese, Argento.</a:t>
            </a:r>
          </a:p>
        </p:txBody>
      </p:sp>
    </p:spTree>
    <p:extLst>
      <p:ext uri="{BB962C8B-B14F-4D97-AF65-F5344CB8AC3E}">
        <p14:creationId xmlns:p14="http://schemas.microsoft.com/office/powerpoint/2010/main" val="36718801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Lucida Sans Unicode"/>
        <a:cs typeface="Lucida Sans Unicode"/>
      </a:majorFont>
      <a:minorFont>
        <a:latin typeface="Times New Roman"/>
        <a:ea typeface="Lucida Sans Unicod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sz="2400" b="0" i="0" u="none" strike="noStrike" cap="none" normalizeH="0" baseline="0" smtClean="0">
            <a:ln>
              <a:noFill/>
            </a:ln>
            <a:solidFill>
              <a:schemeClr val="bg1"/>
            </a:solidFill>
            <a:effectLst/>
            <a:latin typeface="Times New Roman" panose="02020603050405020304" pitchFamily="18"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sz="2400" b="0" i="0" u="none" strike="noStrike" cap="none" normalizeH="0" baseline="0" smtClean="0">
            <a:ln>
              <a:noFill/>
            </a:ln>
            <a:solidFill>
              <a:schemeClr val="bg1"/>
            </a:solidFill>
            <a:effectLst/>
            <a:latin typeface="Times New Roman" panose="02020603050405020304" pitchFamily="18" charset="0"/>
            <a:ea typeface="Microsoft YaHei" panose="020B0503020204020204" pitchFamily="34" charset="-122"/>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zione Cap 1 - Mod II.potx" id="{4EFA67F8-10FC-4913-9BD1-688CD3D55952}" vid="{5AA2F2F8-C2BC-4280-8329-3872A668A595}"/>
    </a:ext>
  </a:extLst>
</a:theme>
</file>

<file path=ppt/theme/theme2.xml><?xml version="1.0" encoding="utf-8"?>
<a:theme xmlns:a="http://schemas.openxmlformats.org/drawingml/2006/main" name="Atlante">
  <a:themeElements>
    <a:clrScheme name="Atlante">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n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nte">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TM04033937[[fn=Scia di vapore]]</Template>
  <TotalTime>577</TotalTime>
  <Words>4200</Words>
  <Application>Microsoft Office PowerPoint</Application>
  <PresentationFormat>Presentazione su schermo (4:3)</PresentationFormat>
  <Paragraphs>368</Paragraphs>
  <Slides>28</Slides>
  <Notes>27</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28</vt:i4>
      </vt:variant>
    </vt:vector>
  </HeadingPairs>
  <TitlesOfParts>
    <vt:vector size="37" baseType="lpstr">
      <vt:lpstr>Microsoft YaHei</vt:lpstr>
      <vt:lpstr>Arial</vt:lpstr>
      <vt:lpstr>Calibri Light</vt:lpstr>
      <vt:lpstr>Lucida Sans Unicode</vt:lpstr>
      <vt:lpstr>Rockwell</vt:lpstr>
      <vt:lpstr>Times New Roman</vt:lpstr>
      <vt:lpstr>Wingdings</vt:lpstr>
      <vt:lpstr>Tema di Office</vt:lpstr>
      <vt:lpstr>Atlante</vt:lpstr>
      <vt:lpstr>MATMATERIALI PER L’INDUSTRIA AEROSPAZIALEALE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Maurizio</dc:creator>
  <cp:lastModifiedBy>Maurizio</cp:lastModifiedBy>
  <cp:revision>80</cp:revision>
  <cp:lastPrinted>1601-01-01T00:00:00Z</cp:lastPrinted>
  <dcterms:created xsi:type="dcterms:W3CDTF">2022-10-30T09:25:04Z</dcterms:created>
  <dcterms:modified xsi:type="dcterms:W3CDTF">2022-11-12T17:33:51Z</dcterms:modified>
</cp:coreProperties>
</file>