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46"/>
  </p:notesMasterIdLst>
  <p:handoutMasterIdLst>
    <p:handoutMasterId r:id="rId47"/>
  </p:handoutMasterIdLst>
  <p:sldIdLst>
    <p:sldId id="320" r:id="rId3"/>
    <p:sldId id="272" r:id="rId4"/>
    <p:sldId id="273" r:id="rId5"/>
    <p:sldId id="274" r:id="rId6"/>
    <p:sldId id="275" r:id="rId7"/>
    <p:sldId id="276" r:id="rId8"/>
    <p:sldId id="277" r:id="rId9"/>
    <p:sldId id="278" r:id="rId10"/>
    <p:sldId id="281" r:id="rId11"/>
    <p:sldId id="279" r:id="rId12"/>
    <p:sldId id="280" r:id="rId13"/>
    <p:sldId id="282" r:id="rId14"/>
    <p:sldId id="283" r:id="rId15"/>
    <p:sldId id="284" r:id="rId16"/>
    <p:sldId id="285" r:id="rId17"/>
    <p:sldId id="289" r:id="rId18"/>
    <p:sldId id="288" r:id="rId19"/>
    <p:sldId id="287" r:id="rId20"/>
    <p:sldId id="290" r:id="rId21"/>
    <p:sldId id="291" r:id="rId22"/>
    <p:sldId id="292" r:id="rId23"/>
    <p:sldId id="293" r:id="rId24"/>
    <p:sldId id="294" r:id="rId25"/>
    <p:sldId id="299" r:id="rId26"/>
    <p:sldId id="295" r:id="rId27"/>
    <p:sldId id="296" r:id="rId28"/>
    <p:sldId id="297" r:id="rId29"/>
    <p:sldId id="303" r:id="rId30"/>
    <p:sldId id="321" r:id="rId31"/>
    <p:sldId id="318" r:id="rId32"/>
    <p:sldId id="301" r:id="rId33"/>
    <p:sldId id="302" r:id="rId34"/>
    <p:sldId id="304" r:id="rId35"/>
    <p:sldId id="305" r:id="rId36"/>
    <p:sldId id="306" r:id="rId37"/>
    <p:sldId id="307" r:id="rId38"/>
    <p:sldId id="310" r:id="rId39"/>
    <p:sldId id="311" r:id="rId40"/>
    <p:sldId id="312" r:id="rId41"/>
    <p:sldId id="313" r:id="rId42"/>
    <p:sldId id="314" r:id="rId43"/>
    <p:sldId id="315" r:id="rId44"/>
    <p:sldId id="316" r:id="rId45"/>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FBF4C-53D8-45A8-B5A4-6AACD4DFB7C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277DE878-87B8-4CF6-A8F6-E64739404BDE}">
      <dgm:prSet phldrT="[Testo]" custT="1"/>
      <dgm:spPr/>
      <dgm:t>
        <a:bodyPr/>
        <a:lstStyle/>
        <a:p>
          <a:r>
            <a:rPr lang="it-IT" sz="1000" b="1">
              <a:latin typeface="Arial" panose="020B0604020202020204" pitchFamily="34" charset="0"/>
              <a:cs typeface="Arial" panose="020B0604020202020204" pitchFamily="34" charset="0"/>
            </a:rPr>
            <a:t>guasti</a:t>
          </a:r>
        </a:p>
      </dgm:t>
    </dgm:pt>
    <dgm:pt modelId="{02A6092D-5662-4322-9BF9-978E4479E7BA}" type="parTrans" cxnId="{49FB93A8-2808-4E16-B965-7D4AA586ADB1}">
      <dgm:prSet/>
      <dgm:spPr/>
      <dgm:t>
        <a:bodyPr/>
        <a:lstStyle/>
        <a:p>
          <a:endParaRPr lang="it-IT"/>
        </a:p>
      </dgm:t>
    </dgm:pt>
    <dgm:pt modelId="{8DBD15C7-AF22-487B-80BF-A6632A6E452A}" type="sibTrans" cxnId="{49FB93A8-2808-4E16-B965-7D4AA586ADB1}">
      <dgm:prSet/>
      <dgm:spPr/>
      <dgm:t>
        <a:bodyPr/>
        <a:lstStyle/>
        <a:p>
          <a:endParaRPr lang="it-IT"/>
        </a:p>
      </dgm:t>
    </dgm:pt>
    <dgm:pt modelId="{CED0F830-33A2-4442-AD4B-4D5C8407D3D0}">
      <dgm:prSet phldrT="[Testo]" custT="1"/>
      <dgm:spPr/>
      <dgm:t>
        <a:bodyPr/>
        <a:lstStyle/>
        <a:p>
          <a:r>
            <a:rPr lang="it-IT" sz="1000" b="1">
              <a:latin typeface="Arial" panose="020B0604020202020204" pitchFamily="34" charset="0"/>
              <a:cs typeface="Arial" panose="020B0604020202020204" pitchFamily="34" charset="0"/>
            </a:rPr>
            <a:t>sistemi informatici</a:t>
          </a:r>
        </a:p>
      </dgm:t>
    </dgm:pt>
    <dgm:pt modelId="{8CD7F093-5A3F-4473-BBB4-478A5F430260}" type="parTrans" cxnId="{98743895-3E23-4F92-AE36-E1567B968D4B}">
      <dgm:prSet/>
      <dgm:spPr/>
      <dgm:t>
        <a:bodyPr/>
        <a:lstStyle/>
        <a:p>
          <a:endParaRPr lang="it-IT"/>
        </a:p>
      </dgm:t>
    </dgm:pt>
    <dgm:pt modelId="{ACF8A75D-A369-4094-B115-1AB2F0B5B83F}" type="sibTrans" cxnId="{98743895-3E23-4F92-AE36-E1567B968D4B}">
      <dgm:prSet/>
      <dgm:spPr/>
      <dgm:t>
        <a:bodyPr/>
        <a:lstStyle/>
        <a:p>
          <a:endParaRPr lang="it-IT"/>
        </a:p>
      </dgm:t>
    </dgm:pt>
    <dgm:pt modelId="{0CF48ED8-C629-47B2-A231-D830DF6B8652}">
      <dgm:prSet phldrT="[Testo]" custT="1"/>
      <dgm:spPr/>
      <dgm:t>
        <a:bodyPr/>
        <a:lstStyle/>
        <a:p>
          <a:r>
            <a:rPr lang="it-IT" sz="1000" b="1">
              <a:latin typeface="Arial" panose="020B0604020202020204" pitchFamily="34" charset="0"/>
              <a:cs typeface="Arial" panose="020B0604020202020204" pitchFamily="34" charset="0"/>
            </a:rPr>
            <a:t>meccanici</a:t>
          </a:r>
        </a:p>
      </dgm:t>
    </dgm:pt>
    <dgm:pt modelId="{7370FD9D-3284-462F-B5D3-A52D074295F9}" type="parTrans" cxnId="{F363B21F-1336-47B4-AD06-215F60319679}">
      <dgm:prSet/>
      <dgm:spPr/>
      <dgm:t>
        <a:bodyPr/>
        <a:lstStyle/>
        <a:p>
          <a:endParaRPr lang="it-IT"/>
        </a:p>
      </dgm:t>
    </dgm:pt>
    <dgm:pt modelId="{9046A973-AFE7-4DA7-A2BC-27F8C6A91B03}" type="sibTrans" cxnId="{F363B21F-1336-47B4-AD06-215F60319679}">
      <dgm:prSet/>
      <dgm:spPr/>
      <dgm:t>
        <a:bodyPr/>
        <a:lstStyle/>
        <a:p>
          <a:endParaRPr lang="it-IT"/>
        </a:p>
      </dgm:t>
    </dgm:pt>
    <dgm:pt modelId="{7433480C-9094-49D3-8A39-E2A07E5D1A02}">
      <dgm:prSet phldrT="[Testo]" custT="1"/>
      <dgm:spPr/>
      <dgm:t>
        <a:bodyPr/>
        <a:lstStyle/>
        <a:p>
          <a:pPr algn="just"/>
          <a:r>
            <a:rPr lang="it-IT" sz="1000">
              <a:latin typeface="Arial" panose="020B0604020202020204" pitchFamily="34" charset="0"/>
              <a:cs typeface="Arial" panose="020B0604020202020204" pitchFamily="34" charset="0"/>
            </a:rPr>
            <a:t>generalmente si manifestano come rottura o deformazione plastica; le cause possono essere:</a:t>
          </a:r>
        </a:p>
        <a:p>
          <a:pPr algn="just"/>
          <a:r>
            <a:rPr lang="it-IT" sz="1000">
              <a:latin typeface="Arial" panose="020B0604020202020204" pitchFamily="34" charset="0"/>
              <a:cs typeface="Arial" panose="020B0604020202020204" pitchFamily="34" charset="0"/>
            </a:rPr>
            <a:t>– la corrosione;</a:t>
          </a:r>
        </a:p>
        <a:p>
          <a:pPr algn="just"/>
          <a:r>
            <a:rPr lang="it-IT" sz="1000">
              <a:latin typeface="Arial" panose="020B0604020202020204" pitchFamily="34" charset="0"/>
              <a:cs typeface="Arial" panose="020B0604020202020204" pitchFamily="34" charset="0"/>
            </a:rPr>
            <a:t>– la fatica dei materiali;</a:t>
          </a:r>
        </a:p>
        <a:p>
          <a:pPr algn="just"/>
          <a:r>
            <a:rPr lang="it-IT" sz="1000">
              <a:latin typeface="Arial" panose="020B0604020202020204" pitchFamily="34" charset="0"/>
              <a:cs typeface="Arial" panose="020B0604020202020204" pitchFamily="34" charset="0"/>
            </a:rPr>
            <a:t>– gli shock termici (dilatazioni eccessive);</a:t>
          </a:r>
        </a:p>
        <a:p>
          <a:pPr algn="just"/>
          <a:r>
            <a:rPr lang="it-IT" sz="1000">
              <a:latin typeface="Arial" panose="020B0604020202020204" pitchFamily="34" charset="0"/>
              <a:cs typeface="Arial" panose="020B0604020202020204" pitchFamily="34" charset="0"/>
            </a:rPr>
            <a:t> –carichi meccanici esterni superiori a quelli previsti dai progettisti.</a:t>
          </a:r>
        </a:p>
      </dgm:t>
    </dgm:pt>
    <dgm:pt modelId="{DA003715-22FE-48DB-8E86-CFE515DE23D7}" type="parTrans" cxnId="{5F6C98C0-422E-43D9-9099-51AA909FC69A}">
      <dgm:prSet/>
      <dgm:spPr/>
      <dgm:t>
        <a:bodyPr/>
        <a:lstStyle/>
        <a:p>
          <a:endParaRPr lang="it-IT"/>
        </a:p>
      </dgm:t>
    </dgm:pt>
    <dgm:pt modelId="{0ED71BC2-3440-4C3F-BD0F-777D2FD3F5CD}" type="sibTrans" cxnId="{5F6C98C0-422E-43D9-9099-51AA909FC69A}">
      <dgm:prSet/>
      <dgm:spPr/>
      <dgm:t>
        <a:bodyPr/>
        <a:lstStyle/>
        <a:p>
          <a:endParaRPr lang="it-IT"/>
        </a:p>
      </dgm:t>
    </dgm:pt>
    <dgm:pt modelId="{EA9AB168-355F-4A0B-9DC7-CF53CFC92064}">
      <dgm:prSet custT="1"/>
      <dgm:spPr/>
      <dgm:t>
        <a:bodyPr/>
        <a:lstStyle/>
        <a:p>
          <a:r>
            <a:rPr lang="it-IT" sz="1000" b="1">
              <a:latin typeface="Arial" panose="020B0604020202020204" pitchFamily="34" charset="0"/>
              <a:cs typeface="Arial" panose="020B0604020202020204" pitchFamily="34" charset="0"/>
            </a:rPr>
            <a:t>elettrici</a:t>
          </a:r>
        </a:p>
      </dgm:t>
    </dgm:pt>
    <dgm:pt modelId="{6FFE42B2-669A-4CAF-82C7-D5E6C2C5F650}" type="parTrans" cxnId="{77019774-DFC4-4A17-9D66-0E9A54175B5E}">
      <dgm:prSet/>
      <dgm:spPr/>
      <dgm:t>
        <a:bodyPr/>
        <a:lstStyle/>
        <a:p>
          <a:endParaRPr lang="it-IT"/>
        </a:p>
      </dgm:t>
    </dgm:pt>
    <dgm:pt modelId="{4EB2F83D-E415-4DD1-9E55-4133947E4F23}" type="sibTrans" cxnId="{77019774-DFC4-4A17-9D66-0E9A54175B5E}">
      <dgm:prSet/>
      <dgm:spPr/>
      <dgm:t>
        <a:bodyPr/>
        <a:lstStyle/>
        <a:p>
          <a:endParaRPr lang="it-IT"/>
        </a:p>
      </dgm:t>
    </dgm:pt>
    <dgm:pt modelId="{623374FF-6C40-4C5A-B62B-D0D51B1D7458}">
      <dgm:prSet custT="1"/>
      <dgm:spPr/>
      <dgm:t>
        <a:bodyPr/>
        <a:lstStyle/>
        <a:p>
          <a:pPr algn="just"/>
          <a:r>
            <a:rPr lang="it-IT" sz="1000">
              <a:latin typeface="Arial" panose="020B0604020202020204" pitchFamily="34" charset="0"/>
              <a:cs typeface="Arial" panose="020B0604020202020204" pitchFamily="34" charset="0"/>
            </a:rPr>
            <a:t>I guasti elettrici si manifestano generalmente come cedimento d’isolamento e possono essere causati da:</a:t>
          </a:r>
        </a:p>
        <a:p>
          <a:pPr algn="just"/>
          <a:r>
            <a:rPr lang="it-IT" sz="1000">
              <a:latin typeface="Arial" panose="020B0604020202020204" pitchFamily="34" charset="0"/>
              <a:cs typeface="Arial" panose="020B0604020202020204" pitchFamily="34" charset="0"/>
            </a:rPr>
            <a:t>–riscaldamento eccessivo; </a:t>
          </a:r>
        </a:p>
        <a:p>
          <a:pPr algn="just"/>
          <a:r>
            <a:rPr lang="it-IT" sz="1000">
              <a:latin typeface="Arial" panose="020B0604020202020204" pitchFamily="34" charset="0"/>
              <a:cs typeface="Arial" panose="020B0604020202020204" pitchFamily="34" charset="0"/>
            </a:rPr>
            <a:t>– sovratensioni; </a:t>
          </a:r>
        </a:p>
        <a:p>
          <a:pPr algn="just"/>
          <a:r>
            <a:rPr lang="it-IT" sz="1000">
              <a:latin typeface="Arial" panose="020B0604020202020204" pitchFamily="34" charset="0"/>
              <a:cs typeface="Arial" panose="020B0604020202020204" pitchFamily="34" charset="0"/>
            </a:rPr>
            <a:t>–condizioni ambientali non idonee.</a:t>
          </a:r>
        </a:p>
      </dgm:t>
    </dgm:pt>
    <dgm:pt modelId="{FEE3ABDB-0873-46CC-B6C5-30BFB86852E9}" type="parTrans" cxnId="{26634C5F-0592-4549-99FF-7DF91407423B}">
      <dgm:prSet/>
      <dgm:spPr/>
      <dgm:t>
        <a:bodyPr/>
        <a:lstStyle/>
        <a:p>
          <a:endParaRPr lang="it-IT"/>
        </a:p>
      </dgm:t>
    </dgm:pt>
    <dgm:pt modelId="{5CAAE557-61A2-4BD6-8C1D-AD379F3C1C1A}" type="sibTrans" cxnId="{26634C5F-0592-4549-99FF-7DF91407423B}">
      <dgm:prSet/>
      <dgm:spPr/>
      <dgm:t>
        <a:bodyPr/>
        <a:lstStyle/>
        <a:p>
          <a:endParaRPr lang="it-IT"/>
        </a:p>
      </dgm:t>
    </dgm:pt>
    <dgm:pt modelId="{22E32D5B-3712-4E1B-85F1-F3E991146FD5}">
      <dgm:prSet custT="1"/>
      <dgm:spPr/>
      <dgm:t>
        <a:bodyPr/>
        <a:lstStyle/>
        <a:p>
          <a:pPr algn="just"/>
          <a:r>
            <a:rPr lang="it-IT" sz="1000">
              <a:latin typeface="Arial" panose="020B0604020202020204" pitchFamily="34" charset="0"/>
              <a:cs typeface="Arial" panose="020B0604020202020204" pitchFamily="34" charset="0"/>
            </a:rPr>
            <a:t>In ambito elettronico-informatico i guasti possono riguardare sia l’hardware sia il software durante l’esecuzione di un programma. Il guasto inoltre può essere: </a:t>
          </a:r>
        </a:p>
        <a:p>
          <a:pPr algn="just"/>
          <a:r>
            <a:rPr lang="it-IT" sz="1000">
              <a:latin typeface="Arial" panose="020B0604020202020204" pitchFamily="34" charset="0"/>
              <a:cs typeface="Arial" panose="020B0604020202020204" pitchFamily="34" charset="0"/>
            </a:rPr>
            <a:t>– permanente, se una volta comparso perdura nel tempo; </a:t>
          </a:r>
        </a:p>
        <a:p>
          <a:pPr algn="just"/>
          <a:r>
            <a:rPr lang="it-IT" sz="1000">
              <a:latin typeface="Arial" panose="020B0604020202020204" pitchFamily="34" charset="0"/>
              <a:cs typeface="Arial" panose="020B0604020202020204" pitchFamily="34" charset="0"/>
            </a:rPr>
            <a:t>– intermittente, se si presenta in maniera instabile e ripetuta nel tempo; </a:t>
          </a:r>
        </a:p>
        <a:p>
          <a:pPr algn="just"/>
          <a:r>
            <a:rPr lang="it-IT" sz="1000">
              <a:latin typeface="Arial" panose="020B0604020202020204" pitchFamily="34" charset="0"/>
              <a:cs typeface="Arial" panose="020B0604020202020204" pitchFamily="34" charset="0"/>
            </a:rPr>
            <a:t>– transiente, se compare solo in concomitanza di particolari e temporanee condizioni ambientali.</a:t>
          </a:r>
        </a:p>
      </dgm:t>
    </dgm:pt>
    <dgm:pt modelId="{7B3D497A-7118-4839-AFD2-73C6412559E2}" type="parTrans" cxnId="{E2C478BE-1DBF-4A34-9003-2AC53E2BFB71}">
      <dgm:prSet/>
      <dgm:spPr/>
      <dgm:t>
        <a:bodyPr/>
        <a:lstStyle/>
        <a:p>
          <a:endParaRPr lang="it-IT"/>
        </a:p>
      </dgm:t>
    </dgm:pt>
    <dgm:pt modelId="{5E338843-E6F2-44CF-AF43-ED6B9D9245E6}" type="sibTrans" cxnId="{E2C478BE-1DBF-4A34-9003-2AC53E2BFB71}">
      <dgm:prSet/>
      <dgm:spPr/>
      <dgm:t>
        <a:bodyPr/>
        <a:lstStyle/>
        <a:p>
          <a:endParaRPr lang="it-IT"/>
        </a:p>
      </dgm:t>
    </dgm:pt>
    <dgm:pt modelId="{1A422DC6-0883-4549-8DA9-B0502F8E65EB}" type="pres">
      <dgm:prSet presAssocID="{65EFBF4C-53D8-45A8-B5A4-6AACD4DFB7C7}" presName="hierChild1" presStyleCnt="0">
        <dgm:presLayoutVars>
          <dgm:chPref val="1"/>
          <dgm:dir val="rev"/>
          <dgm:animOne val="branch"/>
          <dgm:animLvl val="lvl"/>
          <dgm:resizeHandles/>
        </dgm:presLayoutVars>
      </dgm:prSet>
      <dgm:spPr/>
      <dgm:t>
        <a:bodyPr/>
        <a:lstStyle/>
        <a:p>
          <a:endParaRPr lang="it-IT"/>
        </a:p>
      </dgm:t>
    </dgm:pt>
    <dgm:pt modelId="{851534F2-D478-4757-AE1B-2644FB479A29}" type="pres">
      <dgm:prSet presAssocID="{277DE878-87B8-4CF6-A8F6-E64739404BDE}" presName="hierRoot1" presStyleCnt="0"/>
      <dgm:spPr/>
    </dgm:pt>
    <dgm:pt modelId="{1450196D-2D08-461E-9DD8-3FAB65203856}" type="pres">
      <dgm:prSet presAssocID="{277DE878-87B8-4CF6-A8F6-E64739404BDE}" presName="composite" presStyleCnt="0"/>
      <dgm:spPr/>
    </dgm:pt>
    <dgm:pt modelId="{E4EC4AF8-3F1B-4535-8324-0CB1928341EA}" type="pres">
      <dgm:prSet presAssocID="{277DE878-87B8-4CF6-A8F6-E64739404BDE}" presName="background" presStyleLbl="node0" presStyleIdx="0" presStyleCnt="1"/>
      <dgm:spPr/>
    </dgm:pt>
    <dgm:pt modelId="{E4CA09C3-E9D8-4196-B2C9-F4A04B4C3873}" type="pres">
      <dgm:prSet presAssocID="{277DE878-87B8-4CF6-A8F6-E64739404BDE}" presName="text" presStyleLbl="fgAcc0" presStyleIdx="0" presStyleCnt="1">
        <dgm:presLayoutVars>
          <dgm:chPref val="3"/>
        </dgm:presLayoutVars>
      </dgm:prSet>
      <dgm:spPr/>
      <dgm:t>
        <a:bodyPr/>
        <a:lstStyle/>
        <a:p>
          <a:endParaRPr lang="it-IT"/>
        </a:p>
      </dgm:t>
    </dgm:pt>
    <dgm:pt modelId="{73B0AC44-BD86-49BA-9D21-624E94303DE5}" type="pres">
      <dgm:prSet presAssocID="{277DE878-87B8-4CF6-A8F6-E64739404BDE}" presName="hierChild2" presStyleCnt="0"/>
      <dgm:spPr/>
    </dgm:pt>
    <dgm:pt modelId="{7E65A565-7EA7-40AA-8204-FFF63078A08F}" type="pres">
      <dgm:prSet presAssocID="{8CD7F093-5A3F-4473-BBB4-478A5F430260}" presName="Name10" presStyleLbl="parChTrans1D2" presStyleIdx="0" presStyleCnt="3"/>
      <dgm:spPr/>
      <dgm:t>
        <a:bodyPr/>
        <a:lstStyle/>
        <a:p>
          <a:endParaRPr lang="it-IT"/>
        </a:p>
      </dgm:t>
    </dgm:pt>
    <dgm:pt modelId="{0A4CD594-6511-4558-82C7-B56D6AAE7CC6}" type="pres">
      <dgm:prSet presAssocID="{CED0F830-33A2-4442-AD4B-4D5C8407D3D0}" presName="hierRoot2" presStyleCnt="0"/>
      <dgm:spPr/>
    </dgm:pt>
    <dgm:pt modelId="{43AAC1E4-E76F-480F-AA2D-A7F809A6A970}" type="pres">
      <dgm:prSet presAssocID="{CED0F830-33A2-4442-AD4B-4D5C8407D3D0}" presName="composite2" presStyleCnt="0"/>
      <dgm:spPr/>
    </dgm:pt>
    <dgm:pt modelId="{E36D4B1D-0F70-4AFC-B456-B12F74FAC276}" type="pres">
      <dgm:prSet presAssocID="{CED0F830-33A2-4442-AD4B-4D5C8407D3D0}" presName="background2" presStyleLbl="node2" presStyleIdx="0" presStyleCnt="3"/>
      <dgm:spPr/>
    </dgm:pt>
    <dgm:pt modelId="{0B14F6EE-8DA7-42CF-A763-E7B0C5F5C3A8}" type="pres">
      <dgm:prSet presAssocID="{CED0F830-33A2-4442-AD4B-4D5C8407D3D0}" presName="text2" presStyleLbl="fgAcc2" presStyleIdx="0" presStyleCnt="3">
        <dgm:presLayoutVars>
          <dgm:chPref val="3"/>
        </dgm:presLayoutVars>
      </dgm:prSet>
      <dgm:spPr/>
      <dgm:t>
        <a:bodyPr/>
        <a:lstStyle/>
        <a:p>
          <a:endParaRPr lang="it-IT"/>
        </a:p>
      </dgm:t>
    </dgm:pt>
    <dgm:pt modelId="{E3AA0081-F1CD-4C18-B071-24E1A6A1EFB1}" type="pres">
      <dgm:prSet presAssocID="{CED0F830-33A2-4442-AD4B-4D5C8407D3D0}" presName="hierChild3" presStyleCnt="0"/>
      <dgm:spPr/>
    </dgm:pt>
    <dgm:pt modelId="{B6A90984-C25B-4C7A-8E3A-E376F93E7FDC}" type="pres">
      <dgm:prSet presAssocID="{7B3D497A-7118-4839-AFD2-73C6412559E2}" presName="Name17" presStyleLbl="parChTrans1D3" presStyleIdx="0" presStyleCnt="3"/>
      <dgm:spPr/>
      <dgm:t>
        <a:bodyPr/>
        <a:lstStyle/>
        <a:p>
          <a:endParaRPr lang="it-IT"/>
        </a:p>
      </dgm:t>
    </dgm:pt>
    <dgm:pt modelId="{328A726B-3190-489D-ADD9-3EBF68C650A6}" type="pres">
      <dgm:prSet presAssocID="{22E32D5B-3712-4E1B-85F1-F3E991146FD5}" presName="hierRoot3" presStyleCnt="0"/>
      <dgm:spPr/>
    </dgm:pt>
    <dgm:pt modelId="{069BD4C4-0E0E-46B5-8997-4F141C0DA611}" type="pres">
      <dgm:prSet presAssocID="{22E32D5B-3712-4E1B-85F1-F3E991146FD5}" presName="composite3" presStyleCnt="0"/>
      <dgm:spPr/>
    </dgm:pt>
    <dgm:pt modelId="{FD2088B0-BE97-4E54-A7BB-3EDFEF8855DF}" type="pres">
      <dgm:prSet presAssocID="{22E32D5B-3712-4E1B-85F1-F3E991146FD5}" presName="background3" presStyleLbl="node3" presStyleIdx="0" presStyleCnt="3"/>
      <dgm:spPr/>
    </dgm:pt>
    <dgm:pt modelId="{FC199557-87DD-469B-A833-43679DEBD0EF}" type="pres">
      <dgm:prSet presAssocID="{22E32D5B-3712-4E1B-85F1-F3E991146FD5}" presName="text3" presStyleLbl="fgAcc3" presStyleIdx="0" presStyleCnt="3" custScaleX="221094" custScaleY="375172">
        <dgm:presLayoutVars>
          <dgm:chPref val="3"/>
        </dgm:presLayoutVars>
      </dgm:prSet>
      <dgm:spPr/>
      <dgm:t>
        <a:bodyPr/>
        <a:lstStyle/>
        <a:p>
          <a:endParaRPr lang="it-IT"/>
        </a:p>
      </dgm:t>
    </dgm:pt>
    <dgm:pt modelId="{BE2A18B4-D0ED-41BC-8F3F-D1E73C0BDB6B}" type="pres">
      <dgm:prSet presAssocID="{22E32D5B-3712-4E1B-85F1-F3E991146FD5}" presName="hierChild4" presStyleCnt="0"/>
      <dgm:spPr/>
    </dgm:pt>
    <dgm:pt modelId="{403DCCCB-E290-4316-8907-1A7BC7ACCB37}" type="pres">
      <dgm:prSet presAssocID="{6FFE42B2-669A-4CAF-82C7-D5E6C2C5F650}" presName="Name10" presStyleLbl="parChTrans1D2" presStyleIdx="1" presStyleCnt="3"/>
      <dgm:spPr/>
      <dgm:t>
        <a:bodyPr/>
        <a:lstStyle/>
        <a:p>
          <a:endParaRPr lang="it-IT"/>
        </a:p>
      </dgm:t>
    </dgm:pt>
    <dgm:pt modelId="{D36A035C-36E1-4D37-90C9-AC799F226A52}" type="pres">
      <dgm:prSet presAssocID="{EA9AB168-355F-4A0B-9DC7-CF53CFC92064}" presName="hierRoot2" presStyleCnt="0"/>
      <dgm:spPr/>
    </dgm:pt>
    <dgm:pt modelId="{FDF57DCC-2C6A-4621-925D-48EBCB6D1417}" type="pres">
      <dgm:prSet presAssocID="{EA9AB168-355F-4A0B-9DC7-CF53CFC92064}" presName="composite2" presStyleCnt="0"/>
      <dgm:spPr/>
    </dgm:pt>
    <dgm:pt modelId="{F7BC729A-F904-4858-B975-D765BBD56401}" type="pres">
      <dgm:prSet presAssocID="{EA9AB168-355F-4A0B-9DC7-CF53CFC92064}" presName="background2" presStyleLbl="node2" presStyleIdx="1" presStyleCnt="3"/>
      <dgm:spPr/>
    </dgm:pt>
    <dgm:pt modelId="{29032B4D-39A6-40ED-831A-4EA757809FFA}" type="pres">
      <dgm:prSet presAssocID="{EA9AB168-355F-4A0B-9DC7-CF53CFC92064}" presName="text2" presStyleLbl="fgAcc2" presStyleIdx="1" presStyleCnt="3">
        <dgm:presLayoutVars>
          <dgm:chPref val="3"/>
        </dgm:presLayoutVars>
      </dgm:prSet>
      <dgm:spPr/>
      <dgm:t>
        <a:bodyPr/>
        <a:lstStyle/>
        <a:p>
          <a:endParaRPr lang="it-IT"/>
        </a:p>
      </dgm:t>
    </dgm:pt>
    <dgm:pt modelId="{5F1DD259-32D0-41E8-9D69-114779DF558A}" type="pres">
      <dgm:prSet presAssocID="{EA9AB168-355F-4A0B-9DC7-CF53CFC92064}" presName="hierChild3" presStyleCnt="0"/>
      <dgm:spPr/>
    </dgm:pt>
    <dgm:pt modelId="{2D816546-8EFA-4329-BDDB-A623DB611A85}" type="pres">
      <dgm:prSet presAssocID="{FEE3ABDB-0873-46CC-B6C5-30BFB86852E9}" presName="Name17" presStyleLbl="parChTrans1D3" presStyleIdx="1" presStyleCnt="3"/>
      <dgm:spPr/>
      <dgm:t>
        <a:bodyPr/>
        <a:lstStyle/>
        <a:p>
          <a:endParaRPr lang="it-IT"/>
        </a:p>
      </dgm:t>
    </dgm:pt>
    <dgm:pt modelId="{92EFE387-F66F-4C29-8BB7-AB908B837C4B}" type="pres">
      <dgm:prSet presAssocID="{623374FF-6C40-4C5A-B62B-D0D51B1D7458}" presName="hierRoot3" presStyleCnt="0"/>
      <dgm:spPr/>
    </dgm:pt>
    <dgm:pt modelId="{EF8CC225-B6ED-475D-BB3E-4D929BE4514C}" type="pres">
      <dgm:prSet presAssocID="{623374FF-6C40-4C5A-B62B-D0D51B1D7458}" presName="composite3" presStyleCnt="0"/>
      <dgm:spPr/>
    </dgm:pt>
    <dgm:pt modelId="{C4F21F73-CA7B-47EA-8EFC-4175AC860FE3}" type="pres">
      <dgm:prSet presAssocID="{623374FF-6C40-4C5A-B62B-D0D51B1D7458}" presName="background3" presStyleLbl="node3" presStyleIdx="1" presStyleCnt="3"/>
      <dgm:spPr/>
    </dgm:pt>
    <dgm:pt modelId="{C8735FB4-661B-4A6F-B670-DD6A0EF7FEB3}" type="pres">
      <dgm:prSet presAssocID="{623374FF-6C40-4C5A-B62B-D0D51B1D7458}" presName="text3" presStyleLbl="fgAcc3" presStyleIdx="1" presStyleCnt="3" custScaleX="172450" custScaleY="326360" custLinFactNeighborX="-2556" custLinFactNeighborY="7043">
        <dgm:presLayoutVars>
          <dgm:chPref val="3"/>
        </dgm:presLayoutVars>
      </dgm:prSet>
      <dgm:spPr/>
      <dgm:t>
        <a:bodyPr/>
        <a:lstStyle/>
        <a:p>
          <a:endParaRPr lang="it-IT"/>
        </a:p>
      </dgm:t>
    </dgm:pt>
    <dgm:pt modelId="{99665A5C-3277-427B-9227-40C628311BC0}" type="pres">
      <dgm:prSet presAssocID="{623374FF-6C40-4C5A-B62B-D0D51B1D7458}" presName="hierChild4" presStyleCnt="0"/>
      <dgm:spPr/>
    </dgm:pt>
    <dgm:pt modelId="{50FBEDCE-D10E-43F8-8033-3AE1B5E7D071}" type="pres">
      <dgm:prSet presAssocID="{7370FD9D-3284-462F-B5D3-A52D074295F9}" presName="Name10" presStyleLbl="parChTrans1D2" presStyleIdx="2" presStyleCnt="3"/>
      <dgm:spPr/>
      <dgm:t>
        <a:bodyPr/>
        <a:lstStyle/>
        <a:p>
          <a:endParaRPr lang="it-IT"/>
        </a:p>
      </dgm:t>
    </dgm:pt>
    <dgm:pt modelId="{8F70AB62-ED99-4451-BB96-75C9DA338A71}" type="pres">
      <dgm:prSet presAssocID="{0CF48ED8-C629-47B2-A231-D830DF6B8652}" presName="hierRoot2" presStyleCnt="0"/>
      <dgm:spPr/>
    </dgm:pt>
    <dgm:pt modelId="{F48C87E6-4D05-43E8-B6C6-B473D48B56A0}" type="pres">
      <dgm:prSet presAssocID="{0CF48ED8-C629-47B2-A231-D830DF6B8652}" presName="composite2" presStyleCnt="0"/>
      <dgm:spPr/>
    </dgm:pt>
    <dgm:pt modelId="{5A39AB33-90C2-42B1-9FAE-D1060F3C7E85}" type="pres">
      <dgm:prSet presAssocID="{0CF48ED8-C629-47B2-A231-D830DF6B8652}" presName="background2" presStyleLbl="node2" presStyleIdx="2" presStyleCnt="3"/>
      <dgm:spPr/>
    </dgm:pt>
    <dgm:pt modelId="{0DBF0B5A-2217-4478-B6F3-15960B8FFF3E}" type="pres">
      <dgm:prSet presAssocID="{0CF48ED8-C629-47B2-A231-D830DF6B8652}" presName="text2" presStyleLbl="fgAcc2" presStyleIdx="2" presStyleCnt="3">
        <dgm:presLayoutVars>
          <dgm:chPref val="3"/>
        </dgm:presLayoutVars>
      </dgm:prSet>
      <dgm:spPr/>
      <dgm:t>
        <a:bodyPr/>
        <a:lstStyle/>
        <a:p>
          <a:endParaRPr lang="it-IT"/>
        </a:p>
      </dgm:t>
    </dgm:pt>
    <dgm:pt modelId="{8F41EAFB-BD94-459C-BEAE-9001854E9758}" type="pres">
      <dgm:prSet presAssocID="{0CF48ED8-C629-47B2-A231-D830DF6B8652}" presName="hierChild3" presStyleCnt="0"/>
      <dgm:spPr/>
    </dgm:pt>
    <dgm:pt modelId="{9859E3CE-CEA7-4DF8-95FE-E929D7898798}" type="pres">
      <dgm:prSet presAssocID="{DA003715-22FE-48DB-8E86-CFE515DE23D7}" presName="Name17" presStyleLbl="parChTrans1D3" presStyleIdx="2" presStyleCnt="3"/>
      <dgm:spPr/>
      <dgm:t>
        <a:bodyPr/>
        <a:lstStyle/>
        <a:p>
          <a:endParaRPr lang="it-IT"/>
        </a:p>
      </dgm:t>
    </dgm:pt>
    <dgm:pt modelId="{799147F0-1174-4145-834E-018B4CCF70B9}" type="pres">
      <dgm:prSet presAssocID="{7433480C-9094-49D3-8A39-E2A07E5D1A02}" presName="hierRoot3" presStyleCnt="0"/>
      <dgm:spPr/>
    </dgm:pt>
    <dgm:pt modelId="{1BC11801-BAAB-4ED7-B8AD-AF9E3D3F991D}" type="pres">
      <dgm:prSet presAssocID="{7433480C-9094-49D3-8A39-E2A07E5D1A02}" presName="composite3" presStyleCnt="0"/>
      <dgm:spPr/>
    </dgm:pt>
    <dgm:pt modelId="{6E86BC80-EFF7-4C9C-8E68-7C11D1A94D17}" type="pres">
      <dgm:prSet presAssocID="{7433480C-9094-49D3-8A39-E2A07E5D1A02}" presName="background3" presStyleLbl="node3" presStyleIdx="2" presStyleCnt="3"/>
      <dgm:spPr/>
    </dgm:pt>
    <dgm:pt modelId="{E4088613-25CA-4104-B97D-ACC3097389B4}" type="pres">
      <dgm:prSet presAssocID="{7433480C-9094-49D3-8A39-E2A07E5D1A02}" presName="text3" presStyleLbl="fgAcc3" presStyleIdx="2" presStyleCnt="3" custScaleX="203643" custScaleY="324889" custLinFactNeighborX="-9205" custLinFactNeighborY="5637">
        <dgm:presLayoutVars>
          <dgm:chPref val="3"/>
        </dgm:presLayoutVars>
      </dgm:prSet>
      <dgm:spPr/>
      <dgm:t>
        <a:bodyPr/>
        <a:lstStyle/>
        <a:p>
          <a:endParaRPr lang="it-IT"/>
        </a:p>
      </dgm:t>
    </dgm:pt>
    <dgm:pt modelId="{AFBBC2EA-6FB3-4ADB-BA0D-7398AFCDA457}" type="pres">
      <dgm:prSet presAssocID="{7433480C-9094-49D3-8A39-E2A07E5D1A02}" presName="hierChild4" presStyleCnt="0"/>
      <dgm:spPr/>
    </dgm:pt>
  </dgm:ptLst>
  <dgm:cxnLst>
    <dgm:cxn modelId="{8AED2392-D199-4ACC-99DA-622CA1CABCEE}" type="presOf" srcId="{22E32D5B-3712-4E1B-85F1-F3E991146FD5}" destId="{FC199557-87DD-469B-A833-43679DEBD0EF}" srcOrd="0" destOrd="0" presId="urn:microsoft.com/office/officeart/2005/8/layout/hierarchy1"/>
    <dgm:cxn modelId="{C98ED9F2-0841-4CA6-A736-84E949765C0D}" type="presOf" srcId="{7433480C-9094-49D3-8A39-E2A07E5D1A02}" destId="{E4088613-25CA-4104-B97D-ACC3097389B4}" srcOrd="0" destOrd="0" presId="urn:microsoft.com/office/officeart/2005/8/layout/hierarchy1"/>
    <dgm:cxn modelId="{98743895-3E23-4F92-AE36-E1567B968D4B}" srcId="{277DE878-87B8-4CF6-A8F6-E64739404BDE}" destId="{CED0F830-33A2-4442-AD4B-4D5C8407D3D0}" srcOrd="0" destOrd="0" parTransId="{8CD7F093-5A3F-4473-BBB4-478A5F430260}" sibTransId="{ACF8A75D-A369-4094-B115-1AB2F0B5B83F}"/>
    <dgm:cxn modelId="{DE533BB3-5564-4640-9A19-EF9F86D95F27}" type="presOf" srcId="{623374FF-6C40-4C5A-B62B-D0D51B1D7458}" destId="{C8735FB4-661B-4A6F-B670-DD6A0EF7FEB3}" srcOrd="0" destOrd="0" presId="urn:microsoft.com/office/officeart/2005/8/layout/hierarchy1"/>
    <dgm:cxn modelId="{E1D1025D-F7CA-46CC-85A0-2B3B1DF2412D}" type="presOf" srcId="{FEE3ABDB-0873-46CC-B6C5-30BFB86852E9}" destId="{2D816546-8EFA-4329-BDDB-A623DB611A85}" srcOrd="0" destOrd="0" presId="urn:microsoft.com/office/officeart/2005/8/layout/hierarchy1"/>
    <dgm:cxn modelId="{C5808015-0933-4BE5-B070-0B1B8D84191F}" type="presOf" srcId="{DA003715-22FE-48DB-8E86-CFE515DE23D7}" destId="{9859E3CE-CEA7-4DF8-95FE-E929D7898798}" srcOrd="0" destOrd="0" presId="urn:microsoft.com/office/officeart/2005/8/layout/hierarchy1"/>
    <dgm:cxn modelId="{870DB07D-9587-4621-BB34-27037D94FEA4}" type="presOf" srcId="{0CF48ED8-C629-47B2-A231-D830DF6B8652}" destId="{0DBF0B5A-2217-4478-B6F3-15960B8FFF3E}" srcOrd="0" destOrd="0" presId="urn:microsoft.com/office/officeart/2005/8/layout/hierarchy1"/>
    <dgm:cxn modelId="{B9B2BCC1-E339-44E7-A96B-AB59DE3AF1B9}" type="presOf" srcId="{CED0F830-33A2-4442-AD4B-4D5C8407D3D0}" destId="{0B14F6EE-8DA7-42CF-A763-E7B0C5F5C3A8}" srcOrd="0" destOrd="0" presId="urn:microsoft.com/office/officeart/2005/8/layout/hierarchy1"/>
    <dgm:cxn modelId="{E2C478BE-1DBF-4A34-9003-2AC53E2BFB71}" srcId="{CED0F830-33A2-4442-AD4B-4D5C8407D3D0}" destId="{22E32D5B-3712-4E1B-85F1-F3E991146FD5}" srcOrd="0" destOrd="0" parTransId="{7B3D497A-7118-4839-AFD2-73C6412559E2}" sibTransId="{5E338843-E6F2-44CF-AF43-ED6B9D9245E6}"/>
    <dgm:cxn modelId="{5352EA60-86E2-480A-A36B-D4D1861C5704}" type="presOf" srcId="{7370FD9D-3284-462F-B5D3-A52D074295F9}" destId="{50FBEDCE-D10E-43F8-8033-3AE1B5E7D071}" srcOrd="0" destOrd="0" presId="urn:microsoft.com/office/officeart/2005/8/layout/hierarchy1"/>
    <dgm:cxn modelId="{77019774-DFC4-4A17-9D66-0E9A54175B5E}" srcId="{277DE878-87B8-4CF6-A8F6-E64739404BDE}" destId="{EA9AB168-355F-4A0B-9DC7-CF53CFC92064}" srcOrd="1" destOrd="0" parTransId="{6FFE42B2-669A-4CAF-82C7-D5E6C2C5F650}" sibTransId="{4EB2F83D-E415-4DD1-9E55-4133947E4F23}"/>
    <dgm:cxn modelId="{A3960EF0-9E15-44C0-BC28-CA0619A42696}" type="presOf" srcId="{8CD7F093-5A3F-4473-BBB4-478A5F430260}" destId="{7E65A565-7EA7-40AA-8204-FFF63078A08F}" srcOrd="0" destOrd="0" presId="urn:microsoft.com/office/officeart/2005/8/layout/hierarchy1"/>
    <dgm:cxn modelId="{DA99C646-831A-4160-8521-48BE63FDADBE}" type="presOf" srcId="{6FFE42B2-669A-4CAF-82C7-D5E6C2C5F650}" destId="{403DCCCB-E290-4316-8907-1A7BC7ACCB37}" srcOrd="0" destOrd="0" presId="urn:microsoft.com/office/officeart/2005/8/layout/hierarchy1"/>
    <dgm:cxn modelId="{911424AE-D45D-4FDD-A345-BEF28AC0CAB1}" type="presOf" srcId="{65EFBF4C-53D8-45A8-B5A4-6AACD4DFB7C7}" destId="{1A422DC6-0883-4549-8DA9-B0502F8E65EB}" srcOrd="0" destOrd="0" presId="urn:microsoft.com/office/officeart/2005/8/layout/hierarchy1"/>
    <dgm:cxn modelId="{26634C5F-0592-4549-99FF-7DF91407423B}" srcId="{EA9AB168-355F-4A0B-9DC7-CF53CFC92064}" destId="{623374FF-6C40-4C5A-B62B-D0D51B1D7458}" srcOrd="0" destOrd="0" parTransId="{FEE3ABDB-0873-46CC-B6C5-30BFB86852E9}" sibTransId="{5CAAE557-61A2-4BD6-8C1D-AD379F3C1C1A}"/>
    <dgm:cxn modelId="{49FB93A8-2808-4E16-B965-7D4AA586ADB1}" srcId="{65EFBF4C-53D8-45A8-B5A4-6AACD4DFB7C7}" destId="{277DE878-87B8-4CF6-A8F6-E64739404BDE}" srcOrd="0" destOrd="0" parTransId="{02A6092D-5662-4322-9BF9-978E4479E7BA}" sibTransId="{8DBD15C7-AF22-487B-80BF-A6632A6E452A}"/>
    <dgm:cxn modelId="{8A732697-1B11-45E3-A6CE-F03DA639A4AF}" type="presOf" srcId="{7B3D497A-7118-4839-AFD2-73C6412559E2}" destId="{B6A90984-C25B-4C7A-8E3A-E376F93E7FDC}" srcOrd="0" destOrd="0" presId="urn:microsoft.com/office/officeart/2005/8/layout/hierarchy1"/>
    <dgm:cxn modelId="{8F261267-DE33-4E32-A345-55AEFA7A1638}" type="presOf" srcId="{EA9AB168-355F-4A0B-9DC7-CF53CFC92064}" destId="{29032B4D-39A6-40ED-831A-4EA757809FFA}" srcOrd="0" destOrd="0" presId="urn:microsoft.com/office/officeart/2005/8/layout/hierarchy1"/>
    <dgm:cxn modelId="{D0CCA299-FB1D-43C9-91BE-011AC6B4F2AC}" type="presOf" srcId="{277DE878-87B8-4CF6-A8F6-E64739404BDE}" destId="{E4CA09C3-E9D8-4196-B2C9-F4A04B4C3873}" srcOrd="0" destOrd="0" presId="urn:microsoft.com/office/officeart/2005/8/layout/hierarchy1"/>
    <dgm:cxn modelId="{F363B21F-1336-47B4-AD06-215F60319679}" srcId="{277DE878-87B8-4CF6-A8F6-E64739404BDE}" destId="{0CF48ED8-C629-47B2-A231-D830DF6B8652}" srcOrd="2" destOrd="0" parTransId="{7370FD9D-3284-462F-B5D3-A52D074295F9}" sibTransId="{9046A973-AFE7-4DA7-A2BC-27F8C6A91B03}"/>
    <dgm:cxn modelId="{5F6C98C0-422E-43D9-9099-51AA909FC69A}" srcId="{0CF48ED8-C629-47B2-A231-D830DF6B8652}" destId="{7433480C-9094-49D3-8A39-E2A07E5D1A02}" srcOrd="0" destOrd="0" parTransId="{DA003715-22FE-48DB-8E86-CFE515DE23D7}" sibTransId="{0ED71BC2-3440-4C3F-BD0F-777D2FD3F5CD}"/>
    <dgm:cxn modelId="{FB3C0E44-1795-4894-AA37-F445B40588AE}" type="presParOf" srcId="{1A422DC6-0883-4549-8DA9-B0502F8E65EB}" destId="{851534F2-D478-4757-AE1B-2644FB479A29}" srcOrd="0" destOrd="0" presId="urn:microsoft.com/office/officeart/2005/8/layout/hierarchy1"/>
    <dgm:cxn modelId="{C911B6EA-7D06-4340-9FCE-003008A97904}" type="presParOf" srcId="{851534F2-D478-4757-AE1B-2644FB479A29}" destId="{1450196D-2D08-461E-9DD8-3FAB65203856}" srcOrd="0" destOrd="0" presId="urn:microsoft.com/office/officeart/2005/8/layout/hierarchy1"/>
    <dgm:cxn modelId="{EC6EBB29-4E7D-4BF7-A82D-4A55F19270C9}" type="presParOf" srcId="{1450196D-2D08-461E-9DD8-3FAB65203856}" destId="{E4EC4AF8-3F1B-4535-8324-0CB1928341EA}" srcOrd="0" destOrd="0" presId="urn:microsoft.com/office/officeart/2005/8/layout/hierarchy1"/>
    <dgm:cxn modelId="{C2A0F06C-335A-4B3A-B068-3CF7248546EA}" type="presParOf" srcId="{1450196D-2D08-461E-9DD8-3FAB65203856}" destId="{E4CA09C3-E9D8-4196-B2C9-F4A04B4C3873}" srcOrd="1" destOrd="0" presId="urn:microsoft.com/office/officeart/2005/8/layout/hierarchy1"/>
    <dgm:cxn modelId="{D22B4786-2602-414B-8BD6-9EB4D24B99F2}" type="presParOf" srcId="{851534F2-D478-4757-AE1B-2644FB479A29}" destId="{73B0AC44-BD86-49BA-9D21-624E94303DE5}" srcOrd="1" destOrd="0" presId="urn:microsoft.com/office/officeart/2005/8/layout/hierarchy1"/>
    <dgm:cxn modelId="{31128E1D-412E-4604-92EB-EAE70424E150}" type="presParOf" srcId="{73B0AC44-BD86-49BA-9D21-624E94303DE5}" destId="{7E65A565-7EA7-40AA-8204-FFF63078A08F}" srcOrd="0" destOrd="0" presId="urn:microsoft.com/office/officeart/2005/8/layout/hierarchy1"/>
    <dgm:cxn modelId="{5E1395A2-601A-489D-A9A4-CA008DCE750E}" type="presParOf" srcId="{73B0AC44-BD86-49BA-9D21-624E94303DE5}" destId="{0A4CD594-6511-4558-82C7-B56D6AAE7CC6}" srcOrd="1" destOrd="0" presId="urn:microsoft.com/office/officeart/2005/8/layout/hierarchy1"/>
    <dgm:cxn modelId="{5B519187-C030-43DB-AF91-D9B45A2B8BF9}" type="presParOf" srcId="{0A4CD594-6511-4558-82C7-B56D6AAE7CC6}" destId="{43AAC1E4-E76F-480F-AA2D-A7F809A6A970}" srcOrd="0" destOrd="0" presId="urn:microsoft.com/office/officeart/2005/8/layout/hierarchy1"/>
    <dgm:cxn modelId="{0489D55E-2768-45B9-B6E4-4610AAC77E0D}" type="presParOf" srcId="{43AAC1E4-E76F-480F-AA2D-A7F809A6A970}" destId="{E36D4B1D-0F70-4AFC-B456-B12F74FAC276}" srcOrd="0" destOrd="0" presId="urn:microsoft.com/office/officeart/2005/8/layout/hierarchy1"/>
    <dgm:cxn modelId="{54CE2A53-E27D-4901-A46B-A635C15566CB}" type="presParOf" srcId="{43AAC1E4-E76F-480F-AA2D-A7F809A6A970}" destId="{0B14F6EE-8DA7-42CF-A763-E7B0C5F5C3A8}" srcOrd="1" destOrd="0" presId="urn:microsoft.com/office/officeart/2005/8/layout/hierarchy1"/>
    <dgm:cxn modelId="{20748FE9-E222-49F3-9BC8-8EF5E4C687E8}" type="presParOf" srcId="{0A4CD594-6511-4558-82C7-B56D6AAE7CC6}" destId="{E3AA0081-F1CD-4C18-B071-24E1A6A1EFB1}" srcOrd="1" destOrd="0" presId="urn:microsoft.com/office/officeart/2005/8/layout/hierarchy1"/>
    <dgm:cxn modelId="{0E98DF4C-281E-41B5-9C9D-0B8A52B3C6DC}" type="presParOf" srcId="{E3AA0081-F1CD-4C18-B071-24E1A6A1EFB1}" destId="{B6A90984-C25B-4C7A-8E3A-E376F93E7FDC}" srcOrd="0" destOrd="0" presId="urn:microsoft.com/office/officeart/2005/8/layout/hierarchy1"/>
    <dgm:cxn modelId="{51276737-582D-4B6C-AD5A-1846C9E014ED}" type="presParOf" srcId="{E3AA0081-F1CD-4C18-B071-24E1A6A1EFB1}" destId="{328A726B-3190-489D-ADD9-3EBF68C650A6}" srcOrd="1" destOrd="0" presId="urn:microsoft.com/office/officeart/2005/8/layout/hierarchy1"/>
    <dgm:cxn modelId="{1912707F-E8CD-4C95-A95C-A99EFF0B5245}" type="presParOf" srcId="{328A726B-3190-489D-ADD9-3EBF68C650A6}" destId="{069BD4C4-0E0E-46B5-8997-4F141C0DA611}" srcOrd="0" destOrd="0" presId="urn:microsoft.com/office/officeart/2005/8/layout/hierarchy1"/>
    <dgm:cxn modelId="{CB9A50E0-161A-4CC7-BE14-D4BA6250871F}" type="presParOf" srcId="{069BD4C4-0E0E-46B5-8997-4F141C0DA611}" destId="{FD2088B0-BE97-4E54-A7BB-3EDFEF8855DF}" srcOrd="0" destOrd="0" presId="urn:microsoft.com/office/officeart/2005/8/layout/hierarchy1"/>
    <dgm:cxn modelId="{88D44900-9C50-4AD2-8125-6DAABAEE323D}" type="presParOf" srcId="{069BD4C4-0E0E-46B5-8997-4F141C0DA611}" destId="{FC199557-87DD-469B-A833-43679DEBD0EF}" srcOrd="1" destOrd="0" presId="urn:microsoft.com/office/officeart/2005/8/layout/hierarchy1"/>
    <dgm:cxn modelId="{0642AFE9-41DA-4B6C-BD0F-3C7FEF05FCE3}" type="presParOf" srcId="{328A726B-3190-489D-ADD9-3EBF68C650A6}" destId="{BE2A18B4-D0ED-41BC-8F3F-D1E73C0BDB6B}" srcOrd="1" destOrd="0" presId="urn:microsoft.com/office/officeart/2005/8/layout/hierarchy1"/>
    <dgm:cxn modelId="{E454E41A-C2D7-4623-82F0-9B5679BE8029}" type="presParOf" srcId="{73B0AC44-BD86-49BA-9D21-624E94303DE5}" destId="{403DCCCB-E290-4316-8907-1A7BC7ACCB37}" srcOrd="2" destOrd="0" presId="urn:microsoft.com/office/officeart/2005/8/layout/hierarchy1"/>
    <dgm:cxn modelId="{5D2E0533-1F42-4437-BA78-8439AD30BAD4}" type="presParOf" srcId="{73B0AC44-BD86-49BA-9D21-624E94303DE5}" destId="{D36A035C-36E1-4D37-90C9-AC799F226A52}" srcOrd="3" destOrd="0" presId="urn:microsoft.com/office/officeart/2005/8/layout/hierarchy1"/>
    <dgm:cxn modelId="{4297B7E7-C77C-42D8-8639-1291D1B14CE5}" type="presParOf" srcId="{D36A035C-36E1-4D37-90C9-AC799F226A52}" destId="{FDF57DCC-2C6A-4621-925D-48EBCB6D1417}" srcOrd="0" destOrd="0" presId="urn:microsoft.com/office/officeart/2005/8/layout/hierarchy1"/>
    <dgm:cxn modelId="{5DFC7E05-EB17-437A-A7AF-1AF64507014B}" type="presParOf" srcId="{FDF57DCC-2C6A-4621-925D-48EBCB6D1417}" destId="{F7BC729A-F904-4858-B975-D765BBD56401}" srcOrd="0" destOrd="0" presId="urn:microsoft.com/office/officeart/2005/8/layout/hierarchy1"/>
    <dgm:cxn modelId="{8738FDE0-5CC9-4637-9C46-43293EF061FB}" type="presParOf" srcId="{FDF57DCC-2C6A-4621-925D-48EBCB6D1417}" destId="{29032B4D-39A6-40ED-831A-4EA757809FFA}" srcOrd="1" destOrd="0" presId="urn:microsoft.com/office/officeart/2005/8/layout/hierarchy1"/>
    <dgm:cxn modelId="{442B4F24-C903-410B-BC82-68B0AA9C3ADE}" type="presParOf" srcId="{D36A035C-36E1-4D37-90C9-AC799F226A52}" destId="{5F1DD259-32D0-41E8-9D69-114779DF558A}" srcOrd="1" destOrd="0" presId="urn:microsoft.com/office/officeart/2005/8/layout/hierarchy1"/>
    <dgm:cxn modelId="{EF92FD6A-99A0-4285-B257-46A73FA6DA19}" type="presParOf" srcId="{5F1DD259-32D0-41E8-9D69-114779DF558A}" destId="{2D816546-8EFA-4329-BDDB-A623DB611A85}" srcOrd="0" destOrd="0" presId="urn:microsoft.com/office/officeart/2005/8/layout/hierarchy1"/>
    <dgm:cxn modelId="{15C85900-53F9-4D8D-83BA-605FE83541D4}" type="presParOf" srcId="{5F1DD259-32D0-41E8-9D69-114779DF558A}" destId="{92EFE387-F66F-4C29-8BB7-AB908B837C4B}" srcOrd="1" destOrd="0" presId="urn:microsoft.com/office/officeart/2005/8/layout/hierarchy1"/>
    <dgm:cxn modelId="{5EF279FD-5751-4B73-979E-38C14141F5FD}" type="presParOf" srcId="{92EFE387-F66F-4C29-8BB7-AB908B837C4B}" destId="{EF8CC225-B6ED-475D-BB3E-4D929BE4514C}" srcOrd="0" destOrd="0" presId="urn:microsoft.com/office/officeart/2005/8/layout/hierarchy1"/>
    <dgm:cxn modelId="{151DCFC1-C1E4-4EB4-A13A-DB2FA08CDFCB}" type="presParOf" srcId="{EF8CC225-B6ED-475D-BB3E-4D929BE4514C}" destId="{C4F21F73-CA7B-47EA-8EFC-4175AC860FE3}" srcOrd="0" destOrd="0" presId="urn:microsoft.com/office/officeart/2005/8/layout/hierarchy1"/>
    <dgm:cxn modelId="{2BC20591-7FE7-4EC2-9178-2CAA3BD3C389}" type="presParOf" srcId="{EF8CC225-B6ED-475D-BB3E-4D929BE4514C}" destId="{C8735FB4-661B-4A6F-B670-DD6A0EF7FEB3}" srcOrd="1" destOrd="0" presId="urn:microsoft.com/office/officeart/2005/8/layout/hierarchy1"/>
    <dgm:cxn modelId="{EAF3BEF8-79FF-4A17-ABEF-5995D29B697C}" type="presParOf" srcId="{92EFE387-F66F-4C29-8BB7-AB908B837C4B}" destId="{99665A5C-3277-427B-9227-40C628311BC0}" srcOrd="1" destOrd="0" presId="urn:microsoft.com/office/officeart/2005/8/layout/hierarchy1"/>
    <dgm:cxn modelId="{10E71BE9-8EBC-40FB-BD19-3A30EB65E023}" type="presParOf" srcId="{73B0AC44-BD86-49BA-9D21-624E94303DE5}" destId="{50FBEDCE-D10E-43F8-8033-3AE1B5E7D071}" srcOrd="4" destOrd="0" presId="urn:microsoft.com/office/officeart/2005/8/layout/hierarchy1"/>
    <dgm:cxn modelId="{3065F725-4F21-49FC-A30D-599937FED5D0}" type="presParOf" srcId="{73B0AC44-BD86-49BA-9D21-624E94303DE5}" destId="{8F70AB62-ED99-4451-BB96-75C9DA338A71}" srcOrd="5" destOrd="0" presId="urn:microsoft.com/office/officeart/2005/8/layout/hierarchy1"/>
    <dgm:cxn modelId="{8B9E5E90-B9AD-4D0C-9C5F-FE797899FA28}" type="presParOf" srcId="{8F70AB62-ED99-4451-BB96-75C9DA338A71}" destId="{F48C87E6-4D05-43E8-B6C6-B473D48B56A0}" srcOrd="0" destOrd="0" presId="urn:microsoft.com/office/officeart/2005/8/layout/hierarchy1"/>
    <dgm:cxn modelId="{24A332A4-2CA5-4E16-9383-92EF9A8864E8}" type="presParOf" srcId="{F48C87E6-4D05-43E8-B6C6-B473D48B56A0}" destId="{5A39AB33-90C2-42B1-9FAE-D1060F3C7E85}" srcOrd="0" destOrd="0" presId="urn:microsoft.com/office/officeart/2005/8/layout/hierarchy1"/>
    <dgm:cxn modelId="{BDF3D60D-B653-4AB5-BEA6-83A87B2B7A2A}" type="presParOf" srcId="{F48C87E6-4D05-43E8-B6C6-B473D48B56A0}" destId="{0DBF0B5A-2217-4478-B6F3-15960B8FFF3E}" srcOrd="1" destOrd="0" presId="urn:microsoft.com/office/officeart/2005/8/layout/hierarchy1"/>
    <dgm:cxn modelId="{9B3605BD-C1B5-4183-9D3C-16B34C111574}" type="presParOf" srcId="{8F70AB62-ED99-4451-BB96-75C9DA338A71}" destId="{8F41EAFB-BD94-459C-BEAE-9001854E9758}" srcOrd="1" destOrd="0" presId="urn:microsoft.com/office/officeart/2005/8/layout/hierarchy1"/>
    <dgm:cxn modelId="{80E756C7-FCF7-438F-96A0-4C3B68827CC1}" type="presParOf" srcId="{8F41EAFB-BD94-459C-BEAE-9001854E9758}" destId="{9859E3CE-CEA7-4DF8-95FE-E929D7898798}" srcOrd="0" destOrd="0" presId="urn:microsoft.com/office/officeart/2005/8/layout/hierarchy1"/>
    <dgm:cxn modelId="{BEAE556D-248E-4595-9ABF-3D9AE3925600}" type="presParOf" srcId="{8F41EAFB-BD94-459C-BEAE-9001854E9758}" destId="{799147F0-1174-4145-834E-018B4CCF70B9}" srcOrd="1" destOrd="0" presId="urn:microsoft.com/office/officeart/2005/8/layout/hierarchy1"/>
    <dgm:cxn modelId="{44F8ABFF-EB73-4C7A-AAD4-6D329600E2AD}" type="presParOf" srcId="{799147F0-1174-4145-834E-018B4CCF70B9}" destId="{1BC11801-BAAB-4ED7-B8AD-AF9E3D3F991D}" srcOrd="0" destOrd="0" presId="urn:microsoft.com/office/officeart/2005/8/layout/hierarchy1"/>
    <dgm:cxn modelId="{13EFE224-200D-4F51-A551-522DA70CA6A2}" type="presParOf" srcId="{1BC11801-BAAB-4ED7-B8AD-AF9E3D3F991D}" destId="{6E86BC80-EFF7-4C9C-8E68-7C11D1A94D17}" srcOrd="0" destOrd="0" presId="urn:microsoft.com/office/officeart/2005/8/layout/hierarchy1"/>
    <dgm:cxn modelId="{E166564F-05CF-4BD8-AF60-41562AF3FD1A}" type="presParOf" srcId="{1BC11801-BAAB-4ED7-B8AD-AF9E3D3F991D}" destId="{E4088613-25CA-4104-B97D-ACC3097389B4}" srcOrd="1" destOrd="0" presId="urn:microsoft.com/office/officeart/2005/8/layout/hierarchy1"/>
    <dgm:cxn modelId="{FF411A59-DE41-45B1-87B3-552D3C614F52}" type="presParOf" srcId="{799147F0-1174-4145-834E-018B4CCF70B9}" destId="{AFBBC2EA-6FB3-4ADB-BA0D-7398AFCDA4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61219-C3DC-47FF-A1D0-F2A9A3013981}"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it-IT"/>
        </a:p>
      </dgm:t>
    </dgm:pt>
    <dgm:pt modelId="{FAFAA0C9-CC59-4800-8CC8-4E9DDFAFE625}">
      <dgm:prSet phldrT="[Testo]" custT="1"/>
      <dgm:spPr/>
      <dgm:t>
        <a:bodyPr/>
        <a:lstStyle/>
        <a:p>
          <a:r>
            <a:rPr lang="it-IT" sz="1000" b="1">
              <a:solidFill>
                <a:srgbClr val="0070C0"/>
              </a:solidFill>
              <a:latin typeface="Arial" panose="020B0604020202020204" pitchFamily="34" charset="0"/>
              <a:cs typeface="Arial" panose="020B0604020202020204" pitchFamily="34" charset="0"/>
            </a:rPr>
            <a:t>tipi di guasto</a:t>
          </a:r>
        </a:p>
      </dgm:t>
    </dgm:pt>
    <dgm:pt modelId="{5DBD626F-FD4A-4BA5-B71E-B23158F8FC30}" type="parTrans" cxnId="{F3111A7C-9F8C-4091-B39E-5FF350AA8A27}">
      <dgm:prSet/>
      <dgm:spPr/>
      <dgm:t>
        <a:bodyPr/>
        <a:lstStyle/>
        <a:p>
          <a:endParaRPr lang="it-IT"/>
        </a:p>
      </dgm:t>
    </dgm:pt>
    <dgm:pt modelId="{7B53D277-43EF-421C-88CF-D02293AD6CA6}" type="sibTrans" cxnId="{F3111A7C-9F8C-4091-B39E-5FF350AA8A27}">
      <dgm:prSet/>
      <dgm:spPr/>
      <dgm:t>
        <a:bodyPr/>
        <a:lstStyle/>
        <a:p>
          <a:endParaRPr lang="it-IT"/>
        </a:p>
      </dgm:t>
    </dgm:pt>
    <dgm:pt modelId="{2D6A9B52-FE65-4396-A755-1E6A58618D1F}">
      <dgm:prSet phldrT="[Testo]" custT="1"/>
      <dgm:spPr/>
      <dgm:t>
        <a:bodyPr/>
        <a:lstStyle/>
        <a:p>
          <a:r>
            <a:rPr lang="it-IT" sz="1000" b="1">
              <a:solidFill>
                <a:srgbClr val="0070C0"/>
              </a:solidFill>
              <a:latin typeface="Arial" panose="020B0604020202020204" pitchFamily="34" charset="0"/>
              <a:cs typeface="Arial" panose="020B0604020202020204" pitchFamily="34" charset="0"/>
            </a:rPr>
            <a:t>infantili</a:t>
          </a:r>
        </a:p>
      </dgm:t>
    </dgm:pt>
    <dgm:pt modelId="{8F492C75-6B6C-46C5-A9BF-AFFF6DDFD4A2}" type="parTrans" cxnId="{023C2477-753A-4567-8AC2-067274F13E24}">
      <dgm:prSet/>
      <dgm:spPr/>
      <dgm:t>
        <a:bodyPr/>
        <a:lstStyle/>
        <a:p>
          <a:endParaRPr lang="it-IT"/>
        </a:p>
      </dgm:t>
    </dgm:pt>
    <dgm:pt modelId="{255D7B36-9AA1-4143-B537-40B622A41F04}" type="sibTrans" cxnId="{023C2477-753A-4567-8AC2-067274F13E24}">
      <dgm:prSet/>
      <dgm:spPr/>
      <dgm:t>
        <a:bodyPr/>
        <a:lstStyle/>
        <a:p>
          <a:endParaRPr lang="it-IT"/>
        </a:p>
      </dgm:t>
    </dgm:pt>
    <dgm:pt modelId="{0B3824CA-620A-4650-A176-5A2E7710260D}">
      <dgm:prSet phldrT="[Testo]" custT="1"/>
      <dgm:spPr/>
      <dgm:t>
        <a:bodyPr/>
        <a:lstStyle/>
        <a:p>
          <a:pPr algn="just"/>
          <a:r>
            <a:rPr lang="it-IT" sz="1000">
              <a:latin typeface="Arial" panose="020B0604020202020204" pitchFamily="34" charset="0"/>
              <a:cs typeface="Arial" panose="020B0604020202020204" pitchFamily="34" charset="0"/>
            </a:rPr>
            <a:t>si verificano nella prima parte della vita di un componente o di un impianto e sono dovuti a imprecisioni o errori di progetto, a tecniche di produzione inappropriate o a messa in opera imprecisa</a:t>
          </a:r>
        </a:p>
      </dgm:t>
    </dgm:pt>
    <dgm:pt modelId="{25612E45-06CC-4285-BAB8-B7251320B840}" type="parTrans" cxnId="{5ACCE058-0184-4827-BC55-DF79F26532B4}">
      <dgm:prSet/>
      <dgm:spPr/>
      <dgm:t>
        <a:bodyPr/>
        <a:lstStyle/>
        <a:p>
          <a:endParaRPr lang="it-IT"/>
        </a:p>
      </dgm:t>
    </dgm:pt>
    <dgm:pt modelId="{547A0206-7811-4EE4-AA83-1FA3A7388C78}" type="sibTrans" cxnId="{5ACCE058-0184-4827-BC55-DF79F26532B4}">
      <dgm:prSet/>
      <dgm:spPr/>
      <dgm:t>
        <a:bodyPr/>
        <a:lstStyle/>
        <a:p>
          <a:endParaRPr lang="it-IT"/>
        </a:p>
      </dgm:t>
    </dgm:pt>
    <dgm:pt modelId="{6508A450-9ED7-4440-9504-05D7C25AC52B}">
      <dgm:prSet phldrT="[Testo]" custT="1"/>
      <dgm:spPr/>
      <dgm:t>
        <a:bodyPr/>
        <a:lstStyle/>
        <a:p>
          <a:pPr algn="just"/>
          <a:r>
            <a:rPr lang="it-IT" sz="1000" dirty="0">
              <a:latin typeface="Arial" panose="020B0604020202020204" pitchFamily="34" charset="0"/>
              <a:cs typeface="Arial" panose="020B0604020202020204" pitchFamily="34" charset="0"/>
            </a:rPr>
            <a:t>avvengono dopo un determinato tempo di esercizio e sono causati dal progressivo invecchiamento che determina la perdita di funzionalità dei componenti. Tali guati possono essere contrastati, ma non eliminati, con tecniche di progettazione robusta, con l’utilizzo di materiali più resistenti o dove possibile con la lubrificazione. La messa fuori servizio o la sostituzione del componente può essere prevista e anticipata con interventi di manutenzione preventiva per evitare fermate inattese degli impianti.</a:t>
          </a:r>
        </a:p>
      </dgm:t>
    </dgm:pt>
    <dgm:pt modelId="{02097F35-E1BE-4EA3-B320-1B64B5A57CAC}" type="parTrans" cxnId="{98580F20-F34E-4901-91D5-5BA00DBA926D}">
      <dgm:prSet/>
      <dgm:spPr/>
      <dgm:t>
        <a:bodyPr/>
        <a:lstStyle/>
        <a:p>
          <a:endParaRPr lang="it-IT"/>
        </a:p>
      </dgm:t>
    </dgm:pt>
    <dgm:pt modelId="{384B76C4-0DFE-49BB-9951-2E37A10EA51A}" type="sibTrans" cxnId="{98580F20-F34E-4901-91D5-5BA00DBA926D}">
      <dgm:prSet/>
      <dgm:spPr/>
      <dgm:t>
        <a:bodyPr/>
        <a:lstStyle/>
        <a:p>
          <a:endParaRPr lang="it-IT"/>
        </a:p>
      </dgm:t>
    </dgm:pt>
    <dgm:pt modelId="{F7405E47-9110-437C-8157-ECBEC98EC781}">
      <dgm:prSet phldrT="[Testo]" custT="1"/>
      <dgm:spPr/>
      <dgm:t>
        <a:bodyPr/>
        <a:lstStyle/>
        <a:p>
          <a:r>
            <a:rPr lang="it-IT" sz="1000" b="1">
              <a:solidFill>
                <a:srgbClr val="0070C0"/>
              </a:solidFill>
              <a:latin typeface="Arial" panose="020B0604020202020204" pitchFamily="34" charset="0"/>
              <a:cs typeface="Arial" panose="020B0604020202020204" pitchFamily="34" charset="0"/>
            </a:rPr>
            <a:t>casuali</a:t>
          </a:r>
        </a:p>
      </dgm:t>
    </dgm:pt>
    <dgm:pt modelId="{4DFADBD7-675B-45FB-8B4D-E0D6D834B828}" type="parTrans" cxnId="{3D4824B2-BC15-41EF-AE4A-B67CFFC18937}">
      <dgm:prSet/>
      <dgm:spPr/>
      <dgm:t>
        <a:bodyPr/>
        <a:lstStyle/>
        <a:p>
          <a:endParaRPr lang="it-IT"/>
        </a:p>
      </dgm:t>
    </dgm:pt>
    <dgm:pt modelId="{C7BF3EB4-F926-4FA0-A01E-77CEF9AB483E}" type="sibTrans" cxnId="{3D4824B2-BC15-41EF-AE4A-B67CFFC18937}">
      <dgm:prSet/>
      <dgm:spPr/>
      <dgm:t>
        <a:bodyPr/>
        <a:lstStyle/>
        <a:p>
          <a:endParaRPr lang="it-IT"/>
        </a:p>
      </dgm:t>
    </dgm:pt>
    <dgm:pt modelId="{0491CA9C-74D8-4E1D-925F-EAD89D57D517}">
      <dgm:prSet phldrT="[Testo]" custT="1"/>
      <dgm:spPr/>
      <dgm:t>
        <a:bodyPr/>
        <a:lstStyle/>
        <a:p>
          <a:pPr algn="just"/>
          <a:r>
            <a:rPr lang="it-IT" sz="1000">
              <a:latin typeface="Arial" panose="020B0604020202020204" pitchFamily="34" charset="0"/>
              <a:cs typeface="Arial" panose="020B0604020202020204" pitchFamily="34" charset="0"/>
            </a:rPr>
            <a:t>non sono prevedibili e non ovviabili con interventi di manutenzione preventiva. Poiché si manifestano in modo improvviso, provocano fermate impreviste che possono ridurre sensibilmente la produttività dei sistemi collegati.</a:t>
          </a:r>
        </a:p>
      </dgm:t>
    </dgm:pt>
    <dgm:pt modelId="{3390D4A6-472B-4D42-8D85-35CBA1773DC4}" type="parTrans" cxnId="{213F443C-8447-41B7-A59A-1406CBFBD1B7}">
      <dgm:prSet/>
      <dgm:spPr/>
      <dgm:t>
        <a:bodyPr/>
        <a:lstStyle/>
        <a:p>
          <a:endParaRPr lang="it-IT"/>
        </a:p>
      </dgm:t>
    </dgm:pt>
    <dgm:pt modelId="{DD53DCBA-6038-471C-A2B2-C28E9D0AE872}" type="sibTrans" cxnId="{213F443C-8447-41B7-A59A-1406CBFBD1B7}">
      <dgm:prSet/>
      <dgm:spPr/>
      <dgm:t>
        <a:bodyPr/>
        <a:lstStyle/>
        <a:p>
          <a:endParaRPr lang="it-IT"/>
        </a:p>
      </dgm:t>
    </dgm:pt>
    <dgm:pt modelId="{01D48DEC-26F4-4D99-9519-4F76E570D407}">
      <dgm:prSet phldrT="[Testo]" custT="1"/>
      <dgm:spPr/>
      <dgm:t>
        <a:bodyPr/>
        <a:lstStyle/>
        <a:p>
          <a:r>
            <a:rPr lang="it-IT" sz="1000" b="1">
              <a:solidFill>
                <a:srgbClr val="0070C0"/>
              </a:solidFill>
              <a:latin typeface="Arial" panose="020B0604020202020204" pitchFamily="34" charset="0"/>
              <a:cs typeface="Arial" panose="020B0604020202020204" pitchFamily="34" charset="0"/>
            </a:rPr>
            <a:t>da usura</a:t>
          </a:r>
        </a:p>
      </dgm:t>
    </dgm:pt>
    <dgm:pt modelId="{BEF82DEF-DB15-48B5-A665-E4F7CDC95BE0}" type="parTrans" cxnId="{93FDB82A-39D6-490E-9999-1574CF3D8ECB}">
      <dgm:prSet/>
      <dgm:spPr/>
      <dgm:t>
        <a:bodyPr/>
        <a:lstStyle/>
        <a:p>
          <a:endParaRPr lang="it-IT"/>
        </a:p>
      </dgm:t>
    </dgm:pt>
    <dgm:pt modelId="{6313F6CE-C1A3-487F-874A-1825B2EBB215}" type="sibTrans" cxnId="{93FDB82A-39D6-490E-9999-1574CF3D8ECB}">
      <dgm:prSet/>
      <dgm:spPr/>
      <dgm:t>
        <a:bodyPr/>
        <a:lstStyle/>
        <a:p>
          <a:endParaRPr lang="it-IT"/>
        </a:p>
      </dgm:t>
    </dgm:pt>
    <dgm:pt modelId="{EF7EE4C5-F679-4897-ADC0-DA037412FF0B}" type="pres">
      <dgm:prSet presAssocID="{E3561219-C3DC-47FF-A1D0-F2A9A3013981}" presName="diagram" presStyleCnt="0">
        <dgm:presLayoutVars>
          <dgm:chPref val="1"/>
          <dgm:dir/>
          <dgm:animOne val="branch"/>
          <dgm:animLvl val="lvl"/>
          <dgm:resizeHandles val="exact"/>
        </dgm:presLayoutVars>
      </dgm:prSet>
      <dgm:spPr/>
      <dgm:t>
        <a:bodyPr/>
        <a:lstStyle/>
        <a:p>
          <a:endParaRPr lang="it-IT"/>
        </a:p>
      </dgm:t>
    </dgm:pt>
    <dgm:pt modelId="{F5DBBE24-F076-4497-A69E-C4CF3156BC87}" type="pres">
      <dgm:prSet presAssocID="{FAFAA0C9-CC59-4800-8CC8-4E9DDFAFE625}" presName="root1" presStyleCnt="0"/>
      <dgm:spPr/>
    </dgm:pt>
    <dgm:pt modelId="{4CD40F98-237A-4A42-9B36-0C2B64C6A927}" type="pres">
      <dgm:prSet presAssocID="{FAFAA0C9-CC59-4800-8CC8-4E9DDFAFE625}" presName="LevelOneTextNode" presStyleLbl="node0" presStyleIdx="0" presStyleCnt="1">
        <dgm:presLayoutVars>
          <dgm:chPref val="3"/>
        </dgm:presLayoutVars>
      </dgm:prSet>
      <dgm:spPr/>
      <dgm:t>
        <a:bodyPr/>
        <a:lstStyle/>
        <a:p>
          <a:endParaRPr lang="it-IT"/>
        </a:p>
      </dgm:t>
    </dgm:pt>
    <dgm:pt modelId="{1448E79D-70B2-45D9-9A1C-937CFF7CB8DB}" type="pres">
      <dgm:prSet presAssocID="{FAFAA0C9-CC59-4800-8CC8-4E9DDFAFE625}" presName="level2hierChild" presStyleCnt="0"/>
      <dgm:spPr/>
    </dgm:pt>
    <dgm:pt modelId="{2C1C72DB-C8F9-4298-B4AE-8F610F68B1D6}" type="pres">
      <dgm:prSet presAssocID="{8F492C75-6B6C-46C5-A9BF-AFFF6DDFD4A2}" presName="conn2-1" presStyleLbl="parChTrans1D2" presStyleIdx="0" presStyleCnt="3"/>
      <dgm:spPr/>
      <dgm:t>
        <a:bodyPr/>
        <a:lstStyle/>
        <a:p>
          <a:endParaRPr lang="it-IT"/>
        </a:p>
      </dgm:t>
    </dgm:pt>
    <dgm:pt modelId="{7EB557A4-8E60-4132-BC8F-6F5CCF495EBF}" type="pres">
      <dgm:prSet presAssocID="{8F492C75-6B6C-46C5-A9BF-AFFF6DDFD4A2}" presName="connTx" presStyleLbl="parChTrans1D2" presStyleIdx="0" presStyleCnt="3"/>
      <dgm:spPr/>
      <dgm:t>
        <a:bodyPr/>
        <a:lstStyle/>
        <a:p>
          <a:endParaRPr lang="it-IT"/>
        </a:p>
      </dgm:t>
    </dgm:pt>
    <dgm:pt modelId="{CB5F2407-C268-45FD-8E30-DC01A3B31CF2}" type="pres">
      <dgm:prSet presAssocID="{2D6A9B52-FE65-4396-A755-1E6A58618D1F}" presName="root2" presStyleCnt="0"/>
      <dgm:spPr/>
    </dgm:pt>
    <dgm:pt modelId="{76CCE227-C4CE-48FB-83BA-5F778D0D4BDA}" type="pres">
      <dgm:prSet presAssocID="{2D6A9B52-FE65-4396-A755-1E6A58618D1F}" presName="LevelTwoTextNode" presStyleLbl="node2" presStyleIdx="0" presStyleCnt="3">
        <dgm:presLayoutVars>
          <dgm:chPref val="3"/>
        </dgm:presLayoutVars>
      </dgm:prSet>
      <dgm:spPr/>
      <dgm:t>
        <a:bodyPr/>
        <a:lstStyle/>
        <a:p>
          <a:endParaRPr lang="it-IT"/>
        </a:p>
      </dgm:t>
    </dgm:pt>
    <dgm:pt modelId="{5B91E9CD-BAE8-4751-B8AD-25CE76F4F3D2}" type="pres">
      <dgm:prSet presAssocID="{2D6A9B52-FE65-4396-A755-1E6A58618D1F}" presName="level3hierChild" presStyleCnt="0"/>
      <dgm:spPr/>
    </dgm:pt>
    <dgm:pt modelId="{34497388-CEEF-4A52-A5D3-4F5D299886B6}" type="pres">
      <dgm:prSet presAssocID="{25612E45-06CC-4285-BAB8-B7251320B840}" presName="conn2-1" presStyleLbl="parChTrans1D3" presStyleIdx="0" presStyleCnt="3"/>
      <dgm:spPr/>
      <dgm:t>
        <a:bodyPr/>
        <a:lstStyle/>
        <a:p>
          <a:endParaRPr lang="it-IT"/>
        </a:p>
      </dgm:t>
    </dgm:pt>
    <dgm:pt modelId="{1B676420-3D24-4BFB-80F0-4A4C7D267AE1}" type="pres">
      <dgm:prSet presAssocID="{25612E45-06CC-4285-BAB8-B7251320B840}" presName="connTx" presStyleLbl="parChTrans1D3" presStyleIdx="0" presStyleCnt="3"/>
      <dgm:spPr/>
      <dgm:t>
        <a:bodyPr/>
        <a:lstStyle/>
        <a:p>
          <a:endParaRPr lang="it-IT"/>
        </a:p>
      </dgm:t>
    </dgm:pt>
    <dgm:pt modelId="{A432F1CF-B407-4617-BD8A-1E8DF27EA625}" type="pres">
      <dgm:prSet presAssocID="{0B3824CA-620A-4650-A176-5A2E7710260D}" presName="root2" presStyleCnt="0"/>
      <dgm:spPr/>
    </dgm:pt>
    <dgm:pt modelId="{4FD525B2-360E-4AA4-BBDE-4E9531959157}" type="pres">
      <dgm:prSet presAssocID="{0B3824CA-620A-4650-A176-5A2E7710260D}" presName="LevelTwoTextNode" presStyleLbl="node3" presStyleIdx="0" presStyleCnt="3" custScaleX="239919" custScaleY="211092">
        <dgm:presLayoutVars>
          <dgm:chPref val="3"/>
        </dgm:presLayoutVars>
      </dgm:prSet>
      <dgm:spPr/>
      <dgm:t>
        <a:bodyPr/>
        <a:lstStyle/>
        <a:p>
          <a:endParaRPr lang="it-IT"/>
        </a:p>
      </dgm:t>
    </dgm:pt>
    <dgm:pt modelId="{AC4F1360-8BF1-402E-A9B2-94D85DB9892A}" type="pres">
      <dgm:prSet presAssocID="{0B3824CA-620A-4650-A176-5A2E7710260D}" presName="level3hierChild" presStyleCnt="0"/>
      <dgm:spPr/>
    </dgm:pt>
    <dgm:pt modelId="{A1789949-FAE0-46A4-B5CF-32499E4DDE93}" type="pres">
      <dgm:prSet presAssocID="{BEF82DEF-DB15-48B5-A665-E4F7CDC95BE0}" presName="conn2-1" presStyleLbl="parChTrans1D2" presStyleIdx="1" presStyleCnt="3"/>
      <dgm:spPr/>
      <dgm:t>
        <a:bodyPr/>
        <a:lstStyle/>
        <a:p>
          <a:endParaRPr lang="it-IT"/>
        </a:p>
      </dgm:t>
    </dgm:pt>
    <dgm:pt modelId="{E8E23250-E116-4684-9B6B-E091D3FDAAB0}" type="pres">
      <dgm:prSet presAssocID="{BEF82DEF-DB15-48B5-A665-E4F7CDC95BE0}" presName="connTx" presStyleLbl="parChTrans1D2" presStyleIdx="1" presStyleCnt="3"/>
      <dgm:spPr/>
      <dgm:t>
        <a:bodyPr/>
        <a:lstStyle/>
        <a:p>
          <a:endParaRPr lang="it-IT"/>
        </a:p>
      </dgm:t>
    </dgm:pt>
    <dgm:pt modelId="{49320087-0764-4CF6-8ABE-BA6DB5D7659F}" type="pres">
      <dgm:prSet presAssocID="{01D48DEC-26F4-4D99-9519-4F76E570D407}" presName="root2" presStyleCnt="0"/>
      <dgm:spPr/>
    </dgm:pt>
    <dgm:pt modelId="{66A7D653-F0D5-470B-B391-6BB6BB262E28}" type="pres">
      <dgm:prSet presAssocID="{01D48DEC-26F4-4D99-9519-4F76E570D407}" presName="LevelTwoTextNode" presStyleLbl="node2" presStyleIdx="1" presStyleCnt="3">
        <dgm:presLayoutVars>
          <dgm:chPref val="3"/>
        </dgm:presLayoutVars>
      </dgm:prSet>
      <dgm:spPr/>
      <dgm:t>
        <a:bodyPr/>
        <a:lstStyle/>
        <a:p>
          <a:endParaRPr lang="it-IT"/>
        </a:p>
      </dgm:t>
    </dgm:pt>
    <dgm:pt modelId="{BD6BFFCD-6AAD-4EBB-9C3D-AA311B7C7AC8}" type="pres">
      <dgm:prSet presAssocID="{01D48DEC-26F4-4D99-9519-4F76E570D407}" presName="level3hierChild" presStyleCnt="0"/>
      <dgm:spPr/>
    </dgm:pt>
    <dgm:pt modelId="{E13DB854-7382-4E9D-92B1-705BE9AB0CB6}" type="pres">
      <dgm:prSet presAssocID="{02097F35-E1BE-4EA3-B320-1B64B5A57CAC}" presName="conn2-1" presStyleLbl="parChTrans1D3" presStyleIdx="1" presStyleCnt="3"/>
      <dgm:spPr/>
      <dgm:t>
        <a:bodyPr/>
        <a:lstStyle/>
        <a:p>
          <a:endParaRPr lang="it-IT"/>
        </a:p>
      </dgm:t>
    </dgm:pt>
    <dgm:pt modelId="{1101BF4B-4C3F-4F6D-80A5-115A5BDB314B}" type="pres">
      <dgm:prSet presAssocID="{02097F35-E1BE-4EA3-B320-1B64B5A57CAC}" presName="connTx" presStyleLbl="parChTrans1D3" presStyleIdx="1" presStyleCnt="3"/>
      <dgm:spPr/>
      <dgm:t>
        <a:bodyPr/>
        <a:lstStyle/>
        <a:p>
          <a:endParaRPr lang="it-IT"/>
        </a:p>
      </dgm:t>
    </dgm:pt>
    <dgm:pt modelId="{BD965725-2BE2-473E-B1E5-4CB20882BC81}" type="pres">
      <dgm:prSet presAssocID="{6508A450-9ED7-4440-9504-05D7C25AC52B}" presName="root2" presStyleCnt="0"/>
      <dgm:spPr/>
    </dgm:pt>
    <dgm:pt modelId="{8F2E0F26-AE96-48C4-AF53-9DB72004F9A0}" type="pres">
      <dgm:prSet presAssocID="{6508A450-9ED7-4440-9504-05D7C25AC52B}" presName="LevelTwoTextNode" presStyleLbl="node3" presStyleIdx="1" presStyleCnt="3" custScaleX="240423" custScaleY="289222">
        <dgm:presLayoutVars>
          <dgm:chPref val="3"/>
        </dgm:presLayoutVars>
      </dgm:prSet>
      <dgm:spPr/>
      <dgm:t>
        <a:bodyPr/>
        <a:lstStyle/>
        <a:p>
          <a:endParaRPr lang="it-IT"/>
        </a:p>
      </dgm:t>
    </dgm:pt>
    <dgm:pt modelId="{31F000DC-5355-4DD2-8FAA-5705C4EE0059}" type="pres">
      <dgm:prSet presAssocID="{6508A450-9ED7-4440-9504-05D7C25AC52B}" presName="level3hierChild" presStyleCnt="0"/>
      <dgm:spPr/>
    </dgm:pt>
    <dgm:pt modelId="{EA35600C-B4F4-48E5-93BA-D47EF43D8818}" type="pres">
      <dgm:prSet presAssocID="{4DFADBD7-675B-45FB-8B4D-E0D6D834B828}" presName="conn2-1" presStyleLbl="parChTrans1D2" presStyleIdx="2" presStyleCnt="3"/>
      <dgm:spPr/>
      <dgm:t>
        <a:bodyPr/>
        <a:lstStyle/>
        <a:p>
          <a:endParaRPr lang="it-IT"/>
        </a:p>
      </dgm:t>
    </dgm:pt>
    <dgm:pt modelId="{72835CD9-C43B-4D0E-960B-DAD2FFF119F4}" type="pres">
      <dgm:prSet presAssocID="{4DFADBD7-675B-45FB-8B4D-E0D6D834B828}" presName="connTx" presStyleLbl="parChTrans1D2" presStyleIdx="2" presStyleCnt="3"/>
      <dgm:spPr/>
      <dgm:t>
        <a:bodyPr/>
        <a:lstStyle/>
        <a:p>
          <a:endParaRPr lang="it-IT"/>
        </a:p>
      </dgm:t>
    </dgm:pt>
    <dgm:pt modelId="{AA019768-F92C-4A61-AF03-DF81599C4763}" type="pres">
      <dgm:prSet presAssocID="{F7405E47-9110-437C-8157-ECBEC98EC781}" presName="root2" presStyleCnt="0"/>
      <dgm:spPr/>
    </dgm:pt>
    <dgm:pt modelId="{7A092121-6F59-47AA-B0DD-38E6F74BF9B2}" type="pres">
      <dgm:prSet presAssocID="{F7405E47-9110-437C-8157-ECBEC98EC781}" presName="LevelTwoTextNode" presStyleLbl="node2" presStyleIdx="2" presStyleCnt="3">
        <dgm:presLayoutVars>
          <dgm:chPref val="3"/>
        </dgm:presLayoutVars>
      </dgm:prSet>
      <dgm:spPr/>
      <dgm:t>
        <a:bodyPr/>
        <a:lstStyle/>
        <a:p>
          <a:endParaRPr lang="it-IT"/>
        </a:p>
      </dgm:t>
    </dgm:pt>
    <dgm:pt modelId="{EFC90D2E-4E2C-4D57-9D35-24D8EAAC2759}" type="pres">
      <dgm:prSet presAssocID="{F7405E47-9110-437C-8157-ECBEC98EC781}" presName="level3hierChild" presStyleCnt="0"/>
      <dgm:spPr/>
    </dgm:pt>
    <dgm:pt modelId="{18E02B12-0E39-4B3A-A89D-9AE5AE04CF14}" type="pres">
      <dgm:prSet presAssocID="{3390D4A6-472B-4D42-8D85-35CBA1773DC4}" presName="conn2-1" presStyleLbl="parChTrans1D3" presStyleIdx="2" presStyleCnt="3"/>
      <dgm:spPr/>
      <dgm:t>
        <a:bodyPr/>
        <a:lstStyle/>
        <a:p>
          <a:endParaRPr lang="it-IT"/>
        </a:p>
      </dgm:t>
    </dgm:pt>
    <dgm:pt modelId="{C12B6D48-2FD1-4060-928E-A0A418E6541B}" type="pres">
      <dgm:prSet presAssocID="{3390D4A6-472B-4D42-8D85-35CBA1773DC4}" presName="connTx" presStyleLbl="parChTrans1D3" presStyleIdx="2" presStyleCnt="3"/>
      <dgm:spPr/>
      <dgm:t>
        <a:bodyPr/>
        <a:lstStyle/>
        <a:p>
          <a:endParaRPr lang="it-IT"/>
        </a:p>
      </dgm:t>
    </dgm:pt>
    <dgm:pt modelId="{6A6A0BC5-623C-4855-881A-D26D771A36B4}" type="pres">
      <dgm:prSet presAssocID="{0491CA9C-74D8-4E1D-925F-EAD89D57D517}" presName="root2" presStyleCnt="0"/>
      <dgm:spPr/>
    </dgm:pt>
    <dgm:pt modelId="{0F1AB2F2-BFD7-4F6A-8079-E2FB0F90C527}" type="pres">
      <dgm:prSet presAssocID="{0491CA9C-74D8-4E1D-925F-EAD89D57D517}" presName="LevelTwoTextNode" presStyleLbl="node3" presStyleIdx="2" presStyleCnt="3" custScaleX="236916" custScaleY="199369" custLinFactNeighborX="5915" custLinFactNeighborY="71966">
        <dgm:presLayoutVars>
          <dgm:chPref val="3"/>
        </dgm:presLayoutVars>
      </dgm:prSet>
      <dgm:spPr/>
      <dgm:t>
        <a:bodyPr/>
        <a:lstStyle/>
        <a:p>
          <a:endParaRPr lang="it-IT"/>
        </a:p>
      </dgm:t>
    </dgm:pt>
    <dgm:pt modelId="{9D90BCB7-E94E-45E2-923C-F1D48CD76B53}" type="pres">
      <dgm:prSet presAssocID="{0491CA9C-74D8-4E1D-925F-EAD89D57D517}" presName="level3hierChild" presStyleCnt="0"/>
      <dgm:spPr/>
    </dgm:pt>
  </dgm:ptLst>
  <dgm:cxnLst>
    <dgm:cxn modelId="{61B5CC55-A268-4602-8155-7AA0EB18AA7F}" type="presOf" srcId="{BEF82DEF-DB15-48B5-A665-E4F7CDC95BE0}" destId="{E8E23250-E116-4684-9B6B-E091D3FDAAB0}" srcOrd="1" destOrd="0" presId="urn:microsoft.com/office/officeart/2005/8/layout/hierarchy2"/>
    <dgm:cxn modelId="{A91EB20A-0498-42CE-B343-72751349E8DB}" type="presOf" srcId="{25612E45-06CC-4285-BAB8-B7251320B840}" destId="{34497388-CEEF-4A52-A5D3-4F5D299886B6}" srcOrd="0" destOrd="0" presId="urn:microsoft.com/office/officeart/2005/8/layout/hierarchy2"/>
    <dgm:cxn modelId="{A1513801-ACB3-4F9D-895E-8D876FDF1205}" type="presOf" srcId="{0491CA9C-74D8-4E1D-925F-EAD89D57D517}" destId="{0F1AB2F2-BFD7-4F6A-8079-E2FB0F90C527}" srcOrd="0" destOrd="0" presId="urn:microsoft.com/office/officeart/2005/8/layout/hierarchy2"/>
    <dgm:cxn modelId="{3D4824B2-BC15-41EF-AE4A-B67CFFC18937}" srcId="{FAFAA0C9-CC59-4800-8CC8-4E9DDFAFE625}" destId="{F7405E47-9110-437C-8157-ECBEC98EC781}" srcOrd="2" destOrd="0" parTransId="{4DFADBD7-675B-45FB-8B4D-E0D6D834B828}" sibTransId="{C7BF3EB4-F926-4FA0-A01E-77CEF9AB483E}"/>
    <dgm:cxn modelId="{61D91F64-B2F4-460B-836B-0DE44765A160}" type="presOf" srcId="{3390D4A6-472B-4D42-8D85-35CBA1773DC4}" destId="{C12B6D48-2FD1-4060-928E-A0A418E6541B}" srcOrd="1" destOrd="0" presId="urn:microsoft.com/office/officeart/2005/8/layout/hierarchy2"/>
    <dgm:cxn modelId="{EDFB5E2C-9914-4571-A27B-78506B20421D}" type="presOf" srcId="{01D48DEC-26F4-4D99-9519-4F76E570D407}" destId="{66A7D653-F0D5-470B-B391-6BB6BB262E28}" srcOrd="0" destOrd="0" presId="urn:microsoft.com/office/officeart/2005/8/layout/hierarchy2"/>
    <dgm:cxn modelId="{F53BC931-1558-4590-B243-528F5C6B0C6A}" type="presOf" srcId="{FAFAA0C9-CC59-4800-8CC8-4E9DDFAFE625}" destId="{4CD40F98-237A-4A42-9B36-0C2B64C6A927}" srcOrd="0" destOrd="0" presId="urn:microsoft.com/office/officeart/2005/8/layout/hierarchy2"/>
    <dgm:cxn modelId="{213F443C-8447-41B7-A59A-1406CBFBD1B7}" srcId="{F7405E47-9110-437C-8157-ECBEC98EC781}" destId="{0491CA9C-74D8-4E1D-925F-EAD89D57D517}" srcOrd="0" destOrd="0" parTransId="{3390D4A6-472B-4D42-8D85-35CBA1773DC4}" sibTransId="{DD53DCBA-6038-471C-A2B2-C28E9D0AE872}"/>
    <dgm:cxn modelId="{C62EA7E4-0B05-4298-ADA4-3A3710025871}" type="presOf" srcId="{BEF82DEF-DB15-48B5-A665-E4F7CDC95BE0}" destId="{A1789949-FAE0-46A4-B5CF-32499E4DDE93}" srcOrd="0" destOrd="0" presId="urn:microsoft.com/office/officeart/2005/8/layout/hierarchy2"/>
    <dgm:cxn modelId="{98580F20-F34E-4901-91D5-5BA00DBA926D}" srcId="{01D48DEC-26F4-4D99-9519-4F76E570D407}" destId="{6508A450-9ED7-4440-9504-05D7C25AC52B}" srcOrd="0" destOrd="0" parTransId="{02097F35-E1BE-4EA3-B320-1B64B5A57CAC}" sibTransId="{384B76C4-0DFE-49BB-9951-2E37A10EA51A}"/>
    <dgm:cxn modelId="{CB99342A-3CA9-4C0F-9779-311497842145}" type="presOf" srcId="{4DFADBD7-675B-45FB-8B4D-E0D6D834B828}" destId="{72835CD9-C43B-4D0E-960B-DAD2FFF119F4}" srcOrd="1" destOrd="0" presId="urn:microsoft.com/office/officeart/2005/8/layout/hierarchy2"/>
    <dgm:cxn modelId="{5ACCE058-0184-4827-BC55-DF79F26532B4}" srcId="{2D6A9B52-FE65-4396-A755-1E6A58618D1F}" destId="{0B3824CA-620A-4650-A176-5A2E7710260D}" srcOrd="0" destOrd="0" parTransId="{25612E45-06CC-4285-BAB8-B7251320B840}" sibTransId="{547A0206-7811-4EE4-AA83-1FA3A7388C78}"/>
    <dgm:cxn modelId="{5AC9490D-83BA-452A-8D45-1CA8CA265C63}" type="presOf" srcId="{25612E45-06CC-4285-BAB8-B7251320B840}" destId="{1B676420-3D24-4BFB-80F0-4A4C7D267AE1}" srcOrd="1" destOrd="0" presId="urn:microsoft.com/office/officeart/2005/8/layout/hierarchy2"/>
    <dgm:cxn modelId="{5293FC76-22A9-4E8C-90AF-2E6836A6B026}" type="presOf" srcId="{3390D4A6-472B-4D42-8D85-35CBA1773DC4}" destId="{18E02B12-0E39-4B3A-A89D-9AE5AE04CF14}" srcOrd="0" destOrd="0" presId="urn:microsoft.com/office/officeart/2005/8/layout/hierarchy2"/>
    <dgm:cxn modelId="{062221A6-03D5-4BC6-BA8F-BA1744DFC7F3}" type="presOf" srcId="{F7405E47-9110-437C-8157-ECBEC98EC781}" destId="{7A092121-6F59-47AA-B0DD-38E6F74BF9B2}" srcOrd="0" destOrd="0" presId="urn:microsoft.com/office/officeart/2005/8/layout/hierarchy2"/>
    <dgm:cxn modelId="{60E9B0B9-BE66-48D0-BBB2-40DFD5116130}" type="presOf" srcId="{0B3824CA-620A-4650-A176-5A2E7710260D}" destId="{4FD525B2-360E-4AA4-BBDE-4E9531959157}" srcOrd="0" destOrd="0" presId="urn:microsoft.com/office/officeart/2005/8/layout/hierarchy2"/>
    <dgm:cxn modelId="{F3111A7C-9F8C-4091-B39E-5FF350AA8A27}" srcId="{E3561219-C3DC-47FF-A1D0-F2A9A3013981}" destId="{FAFAA0C9-CC59-4800-8CC8-4E9DDFAFE625}" srcOrd="0" destOrd="0" parTransId="{5DBD626F-FD4A-4BA5-B71E-B23158F8FC30}" sibTransId="{7B53D277-43EF-421C-88CF-D02293AD6CA6}"/>
    <dgm:cxn modelId="{3DE1B894-4A0D-4B62-A37B-0BCD4C96EC6E}" type="presOf" srcId="{8F492C75-6B6C-46C5-A9BF-AFFF6DDFD4A2}" destId="{7EB557A4-8E60-4132-BC8F-6F5CCF495EBF}" srcOrd="1" destOrd="0" presId="urn:microsoft.com/office/officeart/2005/8/layout/hierarchy2"/>
    <dgm:cxn modelId="{28D0C7B3-B414-407A-8BD3-10A2A0E00A39}" type="presOf" srcId="{4DFADBD7-675B-45FB-8B4D-E0D6D834B828}" destId="{EA35600C-B4F4-48E5-93BA-D47EF43D8818}" srcOrd="0" destOrd="0" presId="urn:microsoft.com/office/officeart/2005/8/layout/hierarchy2"/>
    <dgm:cxn modelId="{353FDDE8-B684-4319-B5A7-28976035F265}" type="presOf" srcId="{02097F35-E1BE-4EA3-B320-1B64B5A57CAC}" destId="{1101BF4B-4C3F-4F6D-80A5-115A5BDB314B}" srcOrd="1" destOrd="0" presId="urn:microsoft.com/office/officeart/2005/8/layout/hierarchy2"/>
    <dgm:cxn modelId="{E49EC184-5DA5-4BD3-AEDE-3508C0209422}" type="presOf" srcId="{02097F35-E1BE-4EA3-B320-1B64B5A57CAC}" destId="{E13DB854-7382-4E9D-92B1-705BE9AB0CB6}" srcOrd="0" destOrd="0" presId="urn:microsoft.com/office/officeart/2005/8/layout/hierarchy2"/>
    <dgm:cxn modelId="{0A004A85-FB94-4391-82D1-B13A8A51B3E4}" type="presOf" srcId="{E3561219-C3DC-47FF-A1D0-F2A9A3013981}" destId="{EF7EE4C5-F679-4897-ADC0-DA037412FF0B}" srcOrd="0" destOrd="0" presId="urn:microsoft.com/office/officeart/2005/8/layout/hierarchy2"/>
    <dgm:cxn modelId="{95842B32-65C2-45FB-9359-DBC83D89E3D8}" type="presOf" srcId="{6508A450-9ED7-4440-9504-05D7C25AC52B}" destId="{8F2E0F26-AE96-48C4-AF53-9DB72004F9A0}" srcOrd="0" destOrd="0" presId="urn:microsoft.com/office/officeart/2005/8/layout/hierarchy2"/>
    <dgm:cxn modelId="{93FDB82A-39D6-490E-9999-1574CF3D8ECB}" srcId="{FAFAA0C9-CC59-4800-8CC8-4E9DDFAFE625}" destId="{01D48DEC-26F4-4D99-9519-4F76E570D407}" srcOrd="1" destOrd="0" parTransId="{BEF82DEF-DB15-48B5-A665-E4F7CDC95BE0}" sibTransId="{6313F6CE-C1A3-487F-874A-1825B2EBB215}"/>
    <dgm:cxn modelId="{D7E09EBD-B9CC-453E-8DB6-388EF38F2A22}" type="presOf" srcId="{8F492C75-6B6C-46C5-A9BF-AFFF6DDFD4A2}" destId="{2C1C72DB-C8F9-4298-B4AE-8F610F68B1D6}" srcOrd="0" destOrd="0" presId="urn:microsoft.com/office/officeart/2005/8/layout/hierarchy2"/>
    <dgm:cxn modelId="{5C3948C2-78A4-4D11-9477-DCEB40362AD1}" type="presOf" srcId="{2D6A9B52-FE65-4396-A755-1E6A58618D1F}" destId="{76CCE227-C4CE-48FB-83BA-5F778D0D4BDA}" srcOrd="0" destOrd="0" presId="urn:microsoft.com/office/officeart/2005/8/layout/hierarchy2"/>
    <dgm:cxn modelId="{023C2477-753A-4567-8AC2-067274F13E24}" srcId="{FAFAA0C9-CC59-4800-8CC8-4E9DDFAFE625}" destId="{2D6A9B52-FE65-4396-A755-1E6A58618D1F}" srcOrd="0" destOrd="0" parTransId="{8F492C75-6B6C-46C5-A9BF-AFFF6DDFD4A2}" sibTransId="{255D7B36-9AA1-4143-B537-40B622A41F04}"/>
    <dgm:cxn modelId="{814CA114-3D65-4B35-A22E-28E251308F28}" type="presParOf" srcId="{EF7EE4C5-F679-4897-ADC0-DA037412FF0B}" destId="{F5DBBE24-F076-4497-A69E-C4CF3156BC87}" srcOrd="0" destOrd="0" presId="urn:microsoft.com/office/officeart/2005/8/layout/hierarchy2"/>
    <dgm:cxn modelId="{DF4883A8-B0E7-47C7-8773-66C162937F7E}" type="presParOf" srcId="{F5DBBE24-F076-4497-A69E-C4CF3156BC87}" destId="{4CD40F98-237A-4A42-9B36-0C2B64C6A927}" srcOrd="0" destOrd="0" presId="urn:microsoft.com/office/officeart/2005/8/layout/hierarchy2"/>
    <dgm:cxn modelId="{B7F433FA-6C39-48AA-868F-D1ADEFE57CBF}" type="presParOf" srcId="{F5DBBE24-F076-4497-A69E-C4CF3156BC87}" destId="{1448E79D-70B2-45D9-9A1C-937CFF7CB8DB}" srcOrd="1" destOrd="0" presId="urn:microsoft.com/office/officeart/2005/8/layout/hierarchy2"/>
    <dgm:cxn modelId="{2BB06179-8E5F-471B-8C48-E08FAEFBEB97}" type="presParOf" srcId="{1448E79D-70B2-45D9-9A1C-937CFF7CB8DB}" destId="{2C1C72DB-C8F9-4298-B4AE-8F610F68B1D6}" srcOrd="0" destOrd="0" presId="urn:microsoft.com/office/officeart/2005/8/layout/hierarchy2"/>
    <dgm:cxn modelId="{D4063DBA-66C6-4528-9F5C-EE25D1A14CED}" type="presParOf" srcId="{2C1C72DB-C8F9-4298-B4AE-8F610F68B1D6}" destId="{7EB557A4-8E60-4132-BC8F-6F5CCF495EBF}" srcOrd="0" destOrd="0" presId="urn:microsoft.com/office/officeart/2005/8/layout/hierarchy2"/>
    <dgm:cxn modelId="{8D9AA638-6185-48CA-BC41-05646BDCAB56}" type="presParOf" srcId="{1448E79D-70B2-45D9-9A1C-937CFF7CB8DB}" destId="{CB5F2407-C268-45FD-8E30-DC01A3B31CF2}" srcOrd="1" destOrd="0" presId="urn:microsoft.com/office/officeart/2005/8/layout/hierarchy2"/>
    <dgm:cxn modelId="{CE7F26AD-E160-494E-ACCB-183785DAC22B}" type="presParOf" srcId="{CB5F2407-C268-45FD-8E30-DC01A3B31CF2}" destId="{76CCE227-C4CE-48FB-83BA-5F778D0D4BDA}" srcOrd="0" destOrd="0" presId="urn:microsoft.com/office/officeart/2005/8/layout/hierarchy2"/>
    <dgm:cxn modelId="{E0516067-6AC5-4F7B-8E3F-85556888EBF3}" type="presParOf" srcId="{CB5F2407-C268-45FD-8E30-DC01A3B31CF2}" destId="{5B91E9CD-BAE8-4751-B8AD-25CE76F4F3D2}" srcOrd="1" destOrd="0" presId="urn:microsoft.com/office/officeart/2005/8/layout/hierarchy2"/>
    <dgm:cxn modelId="{459606DF-BFCB-43ED-A866-8A751BA5DF32}" type="presParOf" srcId="{5B91E9CD-BAE8-4751-B8AD-25CE76F4F3D2}" destId="{34497388-CEEF-4A52-A5D3-4F5D299886B6}" srcOrd="0" destOrd="0" presId="urn:microsoft.com/office/officeart/2005/8/layout/hierarchy2"/>
    <dgm:cxn modelId="{6C0F8A80-93B0-4F27-838B-8DD776F3667C}" type="presParOf" srcId="{34497388-CEEF-4A52-A5D3-4F5D299886B6}" destId="{1B676420-3D24-4BFB-80F0-4A4C7D267AE1}" srcOrd="0" destOrd="0" presId="urn:microsoft.com/office/officeart/2005/8/layout/hierarchy2"/>
    <dgm:cxn modelId="{DB180E81-7014-4E39-97C3-EC86A0636687}" type="presParOf" srcId="{5B91E9CD-BAE8-4751-B8AD-25CE76F4F3D2}" destId="{A432F1CF-B407-4617-BD8A-1E8DF27EA625}" srcOrd="1" destOrd="0" presId="urn:microsoft.com/office/officeart/2005/8/layout/hierarchy2"/>
    <dgm:cxn modelId="{11EFA33B-50BC-4D82-BB02-3F300EEC17F2}" type="presParOf" srcId="{A432F1CF-B407-4617-BD8A-1E8DF27EA625}" destId="{4FD525B2-360E-4AA4-BBDE-4E9531959157}" srcOrd="0" destOrd="0" presId="urn:microsoft.com/office/officeart/2005/8/layout/hierarchy2"/>
    <dgm:cxn modelId="{D674DCA1-92F3-450C-8FEA-1EEC53956957}" type="presParOf" srcId="{A432F1CF-B407-4617-BD8A-1E8DF27EA625}" destId="{AC4F1360-8BF1-402E-A9B2-94D85DB9892A}" srcOrd="1" destOrd="0" presId="urn:microsoft.com/office/officeart/2005/8/layout/hierarchy2"/>
    <dgm:cxn modelId="{8E580147-811D-43A9-BE4E-A31D11A188A8}" type="presParOf" srcId="{1448E79D-70B2-45D9-9A1C-937CFF7CB8DB}" destId="{A1789949-FAE0-46A4-B5CF-32499E4DDE93}" srcOrd="2" destOrd="0" presId="urn:microsoft.com/office/officeart/2005/8/layout/hierarchy2"/>
    <dgm:cxn modelId="{FE91DF34-94CF-4D96-BC11-8F14E1AB55D9}" type="presParOf" srcId="{A1789949-FAE0-46A4-B5CF-32499E4DDE93}" destId="{E8E23250-E116-4684-9B6B-E091D3FDAAB0}" srcOrd="0" destOrd="0" presId="urn:microsoft.com/office/officeart/2005/8/layout/hierarchy2"/>
    <dgm:cxn modelId="{16879EEF-357D-4200-AC5D-BBED164665E8}" type="presParOf" srcId="{1448E79D-70B2-45D9-9A1C-937CFF7CB8DB}" destId="{49320087-0764-4CF6-8ABE-BA6DB5D7659F}" srcOrd="3" destOrd="0" presId="urn:microsoft.com/office/officeart/2005/8/layout/hierarchy2"/>
    <dgm:cxn modelId="{29918EA6-565E-4B21-B519-643097BEDC62}" type="presParOf" srcId="{49320087-0764-4CF6-8ABE-BA6DB5D7659F}" destId="{66A7D653-F0D5-470B-B391-6BB6BB262E28}" srcOrd="0" destOrd="0" presId="urn:microsoft.com/office/officeart/2005/8/layout/hierarchy2"/>
    <dgm:cxn modelId="{5CF5EE34-78D8-426E-8779-BE3EB8B0958B}" type="presParOf" srcId="{49320087-0764-4CF6-8ABE-BA6DB5D7659F}" destId="{BD6BFFCD-6AAD-4EBB-9C3D-AA311B7C7AC8}" srcOrd="1" destOrd="0" presId="urn:microsoft.com/office/officeart/2005/8/layout/hierarchy2"/>
    <dgm:cxn modelId="{7E298B23-BA61-4941-85DD-A51D3BB70CD5}" type="presParOf" srcId="{BD6BFFCD-6AAD-4EBB-9C3D-AA311B7C7AC8}" destId="{E13DB854-7382-4E9D-92B1-705BE9AB0CB6}" srcOrd="0" destOrd="0" presId="urn:microsoft.com/office/officeart/2005/8/layout/hierarchy2"/>
    <dgm:cxn modelId="{94328593-9EB9-4697-9553-DD3FCBC5E530}" type="presParOf" srcId="{E13DB854-7382-4E9D-92B1-705BE9AB0CB6}" destId="{1101BF4B-4C3F-4F6D-80A5-115A5BDB314B}" srcOrd="0" destOrd="0" presId="urn:microsoft.com/office/officeart/2005/8/layout/hierarchy2"/>
    <dgm:cxn modelId="{3539CD56-CE73-4BC2-B74C-589C4E972DB1}" type="presParOf" srcId="{BD6BFFCD-6AAD-4EBB-9C3D-AA311B7C7AC8}" destId="{BD965725-2BE2-473E-B1E5-4CB20882BC81}" srcOrd="1" destOrd="0" presId="urn:microsoft.com/office/officeart/2005/8/layout/hierarchy2"/>
    <dgm:cxn modelId="{B62651BB-3EDE-4A65-A53A-648BFE985478}" type="presParOf" srcId="{BD965725-2BE2-473E-B1E5-4CB20882BC81}" destId="{8F2E0F26-AE96-48C4-AF53-9DB72004F9A0}" srcOrd="0" destOrd="0" presId="urn:microsoft.com/office/officeart/2005/8/layout/hierarchy2"/>
    <dgm:cxn modelId="{DC3EDF82-44BE-4CFA-9A0E-D35B5008F12C}" type="presParOf" srcId="{BD965725-2BE2-473E-B1E5-4CB20882BC81}" destId="{31F000DC-5355-4DD2-8FAA-5705C4EE0059}" srcOrd="1" destOrd="0" presId="urn:microsoft.com/office/officeart/2005/8/layout/hierarchy2"/>
    <dgm:cxn modelId="{DBAC03C7-09FE-4E0A-A91E-851457623CE7}" type="presParOf" srcId="{1448E79D-70B2-45D9-9A1C-937CFF7CB8DB}" destId="{EA35600C-B4F4-48E5-93BA-D47EF43D8818}" srcOrd="4" destOrd="0" presId="urn:microsoft.com/office/officeart/2005/8/layout/hierarchy2"/>
    <dgm:cxn modelId="{727A5DBA-4330-4324-A4C4-B19574DCF90E}" type="presParOf" srcId="{EA35600C-B4F4-48E5-93BA-D47EF43D8818}" destId="{72835CD9-C43B-4D0E-960B-DAD2FFF119F4}" srcOrd="0" destOrd="0" presId="urn:microsoft.com/office/officeart/2005/8/layout/hierarchy2"/>
    <dgm:cxn modelId="{6A3F6982-F9F9-4D66-814D-065B8383E555}" type="presParOf" srcId="{1448E79D-70B2-45D9-9A1C-937CFF7CB8DB}" destId="{AA019768-F92C-4A61-AF03-DF81599C4763}" srcOrd="5" destOrd="0" presId="urn:microsoft.com/office/officeart/2005/8/layout/hierarchy2"/>
    <dgm:cxn modelId="{4965A1D5-380A-46E7-B3D3-270D46FB53AA}" type="presParOf" srcId="{AA019768-F92C-4A61-AF03-DF81599C4763}" destId="{7A092121-6F59-47AA-B0DD-38E6F74BF9B2}" srcOrd="0" destOrd="0" presId="urn:microsoft.com/office/officeart/2005/8/layout/hierarchy2"/>
    <dgm:cxn modelId="{A2CCC5AE-60EE-4BA4-9ADE-DE15BF50C9B1}" type="presParOf" srcId="{AA019768-F92C-4A61-AF03-DF81599C4763}" destId="{EFC90D2E-4E2C-4D57-9D35-24D8EAAC2759}" srcOrd="1" destOrd="0" presId="urn:microsoft.com/office/officeart/2005/8/layout/hierarchy2"/>
    <dgm:cxn modelId="{76E62FC9-7480-4AEF-B7F1-075B0ADF9CC1}" type="presParOf" srcId="{EFC90D2E-4E2C-4D57-9D35-24D8EAAC2759}" destId="{18E02B12-0E39-4B3A-A89D-9AE5AE04CF14}" srcOrd="0" destOrd="0" presId="urn:microsoft.com/office/officeart/2005/8/layout/hierarchy2"/>
    <dgm:cxn modelId="{B7C3BDB8-1A6B-4B7F-9C59-17C0E606F11D}" type="presParOf" srcId="{18E02B12-0E39-4B3A-A89D-9AE5AE04CF14}" destId="{C12B6D48-2FD1-4060-928E-A0A418E6541B}" srcOrd="0" destOrd="0" presId="urn:microsoft.com/office/officeart/2005/8/layout/hierarchy2"/>
    <dgm:cxn modelId="{0B56B753-DBB4-4740-8467-B6138BB70972}" type="presParOf" srcId="{EFC90D2E-4E2C-4D57-9D35-24D8EAAC2759}" destId="{6A6A0BC5-623C-4855-881A-D26D771A36B4}" srcOrd="1" destOrd="0" presId="urn:microsoft.com/office/officeart/2005/8/layout/hierarchy2"/>
    <dgm:cxn modelId="{0BAB210C-9512-4439-B1D2-6FA44CEE75FE}" type="presParOf" srcId="{6A6A0BC5-623C-4855-881A-D26D771A36B4}" destId="{0F1AB2F2-BFD7-4F6A-8079-E2FB0F90C527}" srcOrd="0" destOrd="0" presId="urn:microsoft.com/office/officeart/2005/8/layout/hierarchy2"/>
    <dgm:cxn modelId="{ACD4A8F1-D95C-4AC4-BA38-31A29B4286AA}" type="presParOf" srcId="{6A6A0BC5-623C-4855-881A-D26D771A36B4}" destId="{9D90BCB7-E94E-45E2-923C-F1D48CD76B5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453F9846-93B2-EE01-2971-C924DC3A74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xmlns="" id="{13696CB6-8434-5794-0D7D-ED89AE35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9C03D9-5527-45BD-A924-5DD236BE04DF}" type="datetimeFigureOut">
              <a:rPr lang="it-IT" smtClean="0"/>
              <a:t>01/11/2022</a:t>
            </a:fld>
            <a:endParaRPr lang="it-IT"/>
          </a:p>
        </p:txBody>
      </p:sp>
      <p:sp>
        <p:nvSpPr>
          <p:cNvPr id="4" name="Segnaposto piè di pagina 3">
            <a:extLst>
              <a:ext uri="{FF2B5EF4-FFF2-40B4-BE49-F238E27FC236}">
                <a16:creationId xmlns:a16="http://schemas.microsoft.com/office/drawing/2014/main" xmlns="" id="{569DF2B1-5269-27FF-1EA5-529264EF27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xmlns="" id="{40E6D21B-70F8-FA67-C55D-1729125FAA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D5B873-20D2-4D9D-9D57-5270DEA2843F}" type="slidenum">
              <a:rPr lang="it-IT" smtClean="0"/>
              <a:t>‹N›</a:t>
            </a:fld>
            <a:endParaRPr lang="it-IT"/>
          </a:p>
        </p:txBody>
      </p:sp>
    </p:spTree>
    <p:extLst>
      <p:ext uri="{BB962C8B-B14F-4D97-AF65-F5344CB8AC3E}">
        <p14:creationId xmlns:p14="http://schemas.microsoft.com/office/powerpoint/2010/main" val="11740870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1"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2"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3"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4"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5"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6"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7"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8" name="AutoShape 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9" name="AutoShape 1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60" name="AutoShape 1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61" name="AutoShape 1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62" name="Text Box 1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63" name="Text Box 1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64" name="Text Box 15"/>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 name="Rectangle 16"/>
          <p:cNvSpPr>
            <a:spLocks noGrp="1" noChangeArrowheads="1"/>
          </p:cNvSpPr>
          <p:nvPr>
            <p:ph type="body"/>
          </p:nvPr>
        </p:nvSpPr>
        <p:spPr bwMode="auto">
          <a:xfrm>
            <a:off x="914400" y="4343400"/>
            <a:ext cx="5011738" cy="409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noProof="0"/>
          </a:p>
        </p:txBody>
      </p:sp>
      <p:sp>
        <p:nvSpPr>
          <p:cNvPr id="2066" name="Text Box 17"/>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3" name="Text Box 18"/>
          <p:cNvSpPr txBox="1">
            <a:spLocks noChangeArrowheads="1"/>
          </p:cNvSpPr>
          <p:nvPr/>
        </p:nvSpPr>
        <p:spPr bwMode="auto">
          <a:xfrm>
            <a:off x="3886200" y="8877300"/>
            <a:ext cx="2971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9pPr>
          </a:lstStyle>
          <a:p>
            <a:pPr algn="r">
              <a:lnSpc>
                <a:spcPct val="95000"/>
              </a:lnSpc>
              <a:buSzPct val="100000"/>
              <a:defRPr/>
            </a:pPr>
            <a:fld id="{AC4EA967-BC34-438A-B878-BD11B695FCD4}" type="slidenum">
              <a:rPr lang="en-GB" sz="1200" smtClean="0">
                <a:solidFill>
                  <a:srgbClr val="000000"/>
                </a:solidFill>
              </a:rPr>
              <a:pPr algn="r">
                <a:lnSpc>
                  <a:spcPct val="95000"/>
                </a:lnSpc>
                <a:buSzPct val="100000"/>
                <a:defRPr/>
              </a:pPr>
              <a:t>‹N›</a:t>
            </a:fld>
            <a:endParaRPr lang="en-GB" sz="1200">
              <a:solidFill>
                <a:srgbClr val="000000"/>
              </a:solidFill>
            </a:endParaRPr>
          </a:p>
        </p:txBody>
      </p:sp>
      <p:sp>
        <p:nvSpPr>
          <p:cNvPr id="2068" name="Rectangle 19"/>
          <p:cNvSpPr>
            <a:spLocks noGrp="1" noRot="1" noChangeAspect="1" noChangeArrowheads="1"/>
          </p:cNvSpPr>
          <p:nvPr>
            <p:ph type="sldImg"/>
          </p:nvPr>
        </p:nvSpPr>
        <p:spPr bwMode="auto">
          <a:xfrm>
            <a:off x="1143000" y="695325"/>
            <a:ext cx="4554538" cy="341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Tree>
    <p:extLst>
      <p:ext uri="{BB962C8B-B14F-4D97-AF65-F5344CB8AC3E}">
        <p14:creationId xmlns:p14="http://schemas.microsoft.com/office/powerpoint/2010/main" val="2504529665"/>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73329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97849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064124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799754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548110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278303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221666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8675"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Tree>
    <p:extLst>
      <p:ext uri="{BB962C8B-B14F-4D97-AF65-F5344CB8AC3E}">
        <p14:creationId xmlns:p14="http://schemas.microsoft.com/office/powerpoint/2010/main" val="174394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201537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16971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200947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6147"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85526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163933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254625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958896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13094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628029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07093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2252980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3481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Tree>
    <p:extLst>
      <p:ext uri="{BB962C8B-B14F-4D97-AF65-F5344CB8AC3E}">
        <p14:creationId xmlns:p14="http://schemas.microsoft.com/office/powerpoint/2010/main" val="310966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4016275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17980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8195"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976778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410225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266626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4278837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43922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790454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403955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2940444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968824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731678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89600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10243"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887680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257928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253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72428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12291"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54975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1433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261962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16387"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84016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18435"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Tree>
    <p:extLst>
      <p:ext uri="{BB962C8B-B14F-4D97-AF65-F5344CB8AC3E}">
        <p14:creationId xmlns:p14="http://schemas.microsoft.com/office/powerpoint/2010/main" val="293637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20483"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28111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2667825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0327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00813" y="463550"/>
            <a:ext cx="1938337" cy="574198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63550"/>
            <a:ext cx="5662613" cy="574198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4638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AEC13C-32C4-A40C-3939-81B87550BA1B}"/>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6348EF68-714D-C221-CDAD-88A39A64036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6534AA9-01FC-A0CD-5A2F-AD166D900DFF}"/>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xmlns="" id="{3D8CCBAD-5DD3-5E2C-5F6E-C94DA62FF3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5AE310F-B73C-2431-68C1-A19792CE674F}"/>
              </a:ext>
            </a:extLst>
          </p:cNvPr>
          <p:cNvSpPr>
            <a:spLocks noGrp="1"/>
          </p:cNvSpPr>
          <p:nvPr>
            <p:ph type="sldNum" sz="quarter" idx="12"/>
          </p:nvPr>
        </p:nvSpPr>
        <p:spPr/>
        <p:txBody>
          <a:bodyPr/>
          <a:lstStyle/>
          <a:p>
            <a:fld id="{EA75069C-827C-4C9B-81E4-1D661DD0F359}" type="slidenum">
              <a:rPr lang="it-IT" smtClean="0"/>
              <a:t>‹N›</a:t>
            </a:fld>
            <a:endParaRPr lang="it-IT"/>
          </a:p>
        </p:txBody>
      </p:sp>
    </p:spTree>
    <p:extLst>
      <p:ext uri="{BB962C8B-B14F-4D97-AF65-F5344CB8AC3E}">
        <p14:creationId xmlns:p14="http://schemas.microsoft.com/office/powerpoint/2010/main" val="3941431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88C08DF-9B86-61ED-13BA-162382F023E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94417577-D91E-397F-C5B1-9CDC5E4D623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6D74B9F-4080-FA91-FE40-57AFD016E3B3}"/>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xmlns="" id="{18A48113-1BA6-3DFD-79EB-8FE4B11063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F46CE53-229A-5F80-0523-66AD382A8B48}"/>
              </a:ext>
            </a:extLst>
          </p:cNvPr>
          <p:cNvSpPr>
            <a:spLocks noGrp="1"/>
          </p:cNvSpPr>
          <p:nvPr>
            <p:ph type="sldNum" sz="quarter" idx="12"/>
          </p:nvPr>
        </p:nvSpPr>
        <p:spPr/>
        <p:txBody>
          <a:bodyPr/>
          <a:lstStyle/>
          <a:p>
            <a:fld id="{EA75069C-827C-4C9B-81E4-1D661DD0F359}" type="slidenum">
              <a:rPr lang="it-IT" smtClean="0"/>
              <a:t>‹N›</a:t>
            </a:fld>
            <a:endParaRPr lang="it-IT"/>
          </a:p>
        </p:txBody>
      </p:sp>
    </p:spTree>
    <p:extLst>
      <p:ext uri="{BB962C8B-B14F-4D97-AF65-F5344CB8AC3E}">
        <p14:creationId xmlns:p14="http://schemas.microsoft.com/office/powerpoint/2010/main" val="123705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2BCC6E-AB37-F4B8-ED54-2DC5FB7D5120}"/>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FB2D1E0-CF01-5E88-01BE-DCE6D4D14D6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AAE6DD4F-E967-51A3-7AC5-84DE1819F2A8}"/>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xmlns="" id="{D8D30B3E-01CF-5E8E-836B-325D2C50CC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63A1CC70-06FE-1B50-C820-A6FC1529F8F1}"/>
              </a:ext>
            </a:extLst>
          </p:cNvPr>
          <p:cNvSpPr>
            <a:spLocks noGrp="1"/>
          </p:cNvSpPr>
          <p:nvPr>
            <p:ph type="sldNum" sz="quarter" idx="12"/>
          </p:nvPr>
        </p:nvSpPr>
        <p:spPr/>
        <p:txBody>
          <a:bodyPr/>
          <a:lstStyle/>
          <a:p>
            <a:fld id="{EA75069C-827C-4C9B-81E4-1D661DD0F359}" type="slidenum">
              <a:rPr lang="it-IT" smtClean="0"/>
              <a:t>‹N›</a:t>
            </a:fld>
            <a:endParaRPr lang="it-IT"/>
          </a:p>
        </p:txBody>
      </p:sp>
    </p:spTree>
    <p:extLst>
      <p:ext uri="{BB962C8B-B14F-4D97-AF65-F5344CB8AC3E}">
        <p14:creationId xmlns:p14="http://schemas.microsoft.com/office/powerpoint/2010/main" val="564063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4251FE7-7F7D-5E80-B6C4-23B310F7AFB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22B3CC1-CF2E-29AF-E97C-478F14A07F70}"/>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3711707E-3F5F-7818-550C-8C6634BADD91}"/>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7E6DA8DF-37A7-93E0-6D73-7218D6ED6166}"/>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xmlns="" id="{4B71607C-0CE8-7BB7-BBD2-D22434911F3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39F17732-2FEA-6952-BBE1-712032F13BA6}"/>
              </a:ext>
            </a:extLst>
          </p:cNvPr>
          <p:cNvSpPr>
            <a:spLocks noGrp="1"/>
          </p:cNvSpPr>
          <p:nvPr>
            <p:ph type="sldNum" sz="quarter" idx="12"/>
          </p:nvPr>
        </p:nvSpPr>
        <p:spPr/>
        <p:txBody>
          <a:bodyPr/>
          <a:lstStyle/>
          <a:p>
            <a:fld id="{EA75069C-827C-4C9B-81E4-1D661DD0F359}" type="slidenum">
              <a:rPr lang="it-IT" smtClean="0"/>
              <a:t>‹N›</a:t>
            </a:fld>
            <a:endParaRPr lang="it-IT"/>
          </a:p>
        </p:txBody>
      </p:sp>
    </p:spTree>
    <p:extLst>
      <p:ext uri="{BB962C8B-B14F-4D97-AF65-F5344CB8AC3E}">
        <p14:creationId xmlns:p14="http://schemas.microsoft.com/office/powerpoint/2010/main" val="4275981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D5A5FBE-6E4C-F143-C353-3B9F9817AD66}"/>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9889EE0-C22F-0DC5-D5F8-2F20EC3A6C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E26B53CF-371A-393D-F02D-98AB529D8E8A}"/>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07E66D66-AD17-6698-5580-634400E0B2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F564645C-F3EA-68D4-1D56-8989341349E6}"/>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AEA3EC89-CDEB-5E51-BA95-0600AD42EE9F}"/>
              </a:ext>
            </a:extLst>
          </p:cNvPr>
          <p:cNvSpPr>
            <a:spLocks noGrp="1"/>
          </p:cNvSpPr>
          <p:nvPr>
            <p:ph type="dt" sz="half" idx="10"/>
          </p:nvPr>
        </p:nvSpPr>
        <p:spPr/>
        <p:txBody>
          <a:bodyPr/>
          <a:lstStyle/>
          <a:p>
            <a:endParaRPr lang="it-IT"/>
          </a:p>
        </p:txBody>
      </p:sp>
      <p:sp>
        <p:nvSpPr>
          <p:cNvPr id="8" name="Segnaposto piè di pagina 7">
            <a:extLst>
              <a:ext uri="{FF2B5EF4-FFF2-40B4-BE49-F238E27FC236}">
                <a16:creationId xmlns:a16="http://schemas.microsoft.com/office/drawing/2014/main" xmlns="" id="{9A02377B-C547-4009-2805-0657385303A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5F2A023C-DFC1-E0CE-4A94-75564167957A}"/>
              </a:ext>
            </a:extLst>
          </p:cNvPr>
          <p:cNvSpPr>
            <a:spLocks noGrp="1"/>
          </p:cNvSpPr>
          <p:nvPr>
            <p:ph type="sldNum" sz="quarter" idx="12"/>
          </p:nvPr>
        </p:nvSpPr>
        <p:spPr/>
        <p:txBody>
          <a:bodyPr/>
          <a:lstStyle/>
          <a:p>
            <a:fld id="{EA75069C-827C-4C9B-81E4-1D661DD0F359}" type="slidenum">
              <a:rPr lang="it-IT" smtClean="0"/>
              <a:t>‹N›</a:t>
            </a:fld>
            <a:endParaRPr lang="it-IT"/>
          </a:p>
        </p:txBody>
      </p:sp>
    </p:spTree>
    <p:extLst>
      <p:ext uri="{BB962C8B-B14F-4D97-AF65-F5344CB8AC3E}">
        <p14:creationId xmlns:p14="http://schemas.microsoft.com/office/powerpoint/2010/main" val="2560524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3E9298-9CB0-7694-82DD-B601279C487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F2C1A52-96F7-77CA-366C-CA2338B12C92}"/>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xmlns="" id="{25C5EBF1-26C4-847A-D00E-028CA1F4CDF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B39D7386-BA99-FDA5-F210-28FE15A29EEB}"/>
              </a:ext>
            </a:extLst>
          </p:cNvPr>
          <p:cNvSpPr>
            <a:spLocks noGrp="1"/>
          </p:cNvSpPr>
          <p:nvPr>
            <p:ph type="sldNum" sz="quarter" idx="12"/>
          </p:nvPr>
        </p:nvSpPr>
        <p:spPr/>
        <p:txBody>
          <a:bodyPr/>
          <a:lstStyle/>
          <a:p>
            <a:fld id="{EA75069C-827C-4C9B-81E4-1D661DD0F359}" type="slidenum">
              <a:rPr lang="it-IT" smtClean="0"/>
              <a:t>‹N›</a:t>
            </a:fld>
            <a:endParaRPr lang="it-IT"/>
          </a:p>
        </p:txBody>
      </p:sp>
    </p:spTree>
    <p:extLst>
      <p:ext uri="{BB962C8B-B14F-4D97-AF65-F5344CB8AC3E}">
        <p14:creationId xmlns:p14="http://schemas.microsoft.com/office/powerpoint/2010/main" val="1310506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DA25D6C4-3019-52BC-391E-2A5B1621CD3B}"/>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xmlns="" id="{9A948B02-81D6-890A-59F6-A6BA7257A5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8D561C1-23B5-BB4D-413D-8627DA96C3D4}"/>
              </a:ext>
            </a:extLst>
          </p:cNvPr>
          <p:cNvSpPr>
            <a:spLocks noGrp="1"/>
          </p:cNvSpPr>
          <p:nvPr>
            <p:ph type="sldNum" sz="quarter" idx="12"/>
          </p:nvPr>
        </p:nvSpPr>
        <p:spPr/>
        <p:txBody>
          <a:bodyPr/>
          <a:lstStyle/>
          <a:p>
            <a:fld id="{EA75069C-827C-4C9B-81E4-1D661DD0F359}" type="slidenum">
              <a:rPr lang="it-IT" smtClean="0"/>
              <a:t>‹N›</a:t>
            </a:fld>
            <a:endParaRPr lang="it-IT"/>
          </a:p>
        </p:txBody>
      </p:sp>
    </p:spTree>
    <p:extLst>
      <p:ext uri="{BB962C8B-B14F-4D97-AF65-F5344CB8AC3E}">
        <p14:creationId xmlns:p14="http://schemas.microsoft.com/office/powerpoint/2010/main" val="2918969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C07A45-7690-77A3-54AB-0DDC8744E0D7}"/>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3B00A88-0565-E6AD-862D-5FF4CB01E1E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B1E8B64D-5A10-609A-DF00-4168A1911DA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3F0F994F-C063-CD20-8853-602E1BAE12B4}"/>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xmlns="" id="{3522B7CB-D533-D88F-2127-2C04D278DC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0960010-B5DC-B7FF-FBD1-2051470A20BA}"/>
              </a:ext>
            </a:extLst>
          </p:cNvPr>
          <p:cNvSpPr>
            <a:spLocks noGrp="1"/>
          </p:cNvSpPr>
          <p:nvPr>
            <p:ph type="sldNum" sz="quarter" idx="12"/>
          </p:nvPr>
        </p:nvSpPr>
        <p:spPr/>
        <p:txBody>
          <a:bodyPr/>
          <a:lstStyle/>
          <a:p>
            <a:fld id="{EA75069C-827C-4C9B-81E4-1D661DD0F359}" type="slidenum">
              <a:rPr lang="it-IT" smtClean="0"/>
              <a:t>‹N›</a:t>
            </a:fld>
            <a:endParaRPr lang="it-IT"/>
          </a:p>
        </p:txBody>
      </p:sp>
    </p:spTree>
    <p:extLst>
      <p:ext uri="{BB962C8B-B14F-4D97-AF65-F5344CB8AC3E}">
        <p14:creationId xmlns:p14="http://schemas.microsoft.com/office/powerpoint/2010/main" val="229429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59615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F6C3F0E-80E7-5F03-6367-4C85191EB171}"/>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AB7E2B9F-6DA0-2548-06CC-219D03F744C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xmlns="" id="{3DC9918B-53A4-1A09-A76C-F30B342B01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4A35EF65-35EB-3832-5776-3E98A9255EDD}"/>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xmlns="" id="{08CF5303-640D-5173-48CD-C8949EC22F4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7ED4E53-2F59-C90C-0D13-06D55884A5BF}"/>
              </a:ext>
            </a:extLst>
          </p:cNvPr>
          <p:cNvSpPr>
            <a:spLocks noGrp="1"/>
          </p:cNvSpPr>
          <p:nvPr>
            <p:ph type="sldNum" sz="quarter" idx="12"/>
          </p:nvPr>
        </p:nvSpPr>
        <p:spPr/>
        <p:txBody>
          <a:bodyPr/>
          <a:lstStyle/>
          <a:p>
            <a:fld id="{EA75069C-827C-4C9B-81E4-1D661DD0F359}" type="slidenum">
              <a:rPr lang="it-IT" smtClean="0"/>
              <a:t>‹N›</a:t>
            </a:fld>
            <a:endParaRPr lang="it-IT"/>
          </a:p>
        </p:txBody>
      </p:sp>
    </p:spTree>
    <p:extLst>
      <p:ext uri="{BB962C8B-B14F-4D97-AF65-F5344CB8AC3E}">
        <p14:creationId xmlns:p14="http://schemas.microsoft.com/office/powerpoint/2010/main" val="3526025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763B8B4-62FE-BAD0-1145-8D0213CD35C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AFC3DBD-19EB-D918-E3FD-45F7EFFC406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EC7CD13-8ADB-1DE2-A0FA-89264E359BDE}"/>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xmlns="" id="{AC03DEAC-3A6D-0DB6-EBB2-BE6E00FEF3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054B19C-990C-CDB2-AFC9-712339428393}"/>
              </a:ext>
            </a:extLst>
          </p:cNvPr>
          <p:cNvSpPr>
            <a:spLocks noGrp="1"/>
          </p:cNvSpPr>
          <p:nvPr>
            <p:ph type="sldNum" sz="quarter" idx="12"/>
          </p:nvPr>
        </p:nvSpPr>
        <p:spPr/>
        <p:txBody>
          <a:bodyPr/>
          <a:lstStyle/>
          <a:p>
            <a:fld id="{EA75069C-827C-4C9B-81E4-1D661DD0F359}" type="slidenum">
              <a:rPr lang="it-IT" smtClean="0"/>
              <a:t>‹N›</a:t>
            </a:fld>
            <a:endParaRPr lang="it-IT"/>
          </a:p>
        </p:txBody>
      </p:sp>
    </p:spTree>
    <p:extLst>
      <p:ext uri="{BB962C8B-B14F-4D97-AF65-F5344CB8AC3E}">
        <p14:creationId xmlns:p14="http://schemas.microsoft.com/office/powerpoint/2010/main" val="1367976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FC0EB67E-5BE3-DD96-2F11-0B3AA01B3608}"/>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52894FC-A746-E0CA-54B6-E6108913B611}"/>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C9EB01C-06B4-71EA-07CF-5B7D71ED671B}"/>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xmlns="" id="{F04C3486-8C89-1A97-B85B-1A9D7D9D19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9EB6563-2042-3033-C97A-17B955C68183}"/>
              </a:ext>
            </a:extLst>
          </p:cNvPr>
          <p:cNvSpPr>
            <a:spLocks noGrp="1"/>
          </p:cNvSpPr>
          <p:nvPr>
            <p:ph type="sldNum" sz="quarter" idx="12"/>
          </p:nvPr>
        </p:nvSpPr>
        <p:spPr/>
        <p:txBody>
          <a:bodyPr/>
          <a:lstStyle/>
          <a:p>
            <a:fld id="{EA75069C-827C-4C9B-81E4-1D661DD0F359}" type="slidenum">
              <a:rPr lang="it-IT" smtClean="0"/>
              <a:t>‹N›</a:t>
            </a:fld>
            <a:endParaRPr lang="it-IT"/>
          </a:p>
        </p:txBody>
      </p:sp>
    </p:spTree>
    <p:extLst>
      <p:ext uri="{BB962C8B-B14F-4D97-AF65-F5344CB8AC3E}">
        <p14:creationId xmlns:p14="http://schemas.microsoft.com/office/powerpoint/2010/main" val="342253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1063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0475" cy="4224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8675" y="1981200"/>
            <a:ext cx="3800475" cy="4224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75774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3133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98708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83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57832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382166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1027" name="Text Box 2"/>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1028" name="Rectangle 3"/>
          <p:cNvSpPr>
            <a:spLocks noGrp="1" noChangeArrowheads="1"/>
          </p:cNvSpPr>
          <p:nvPr>
            <p:ph type="title"/>
          </p:nvPr>
        </p:nvSpPr>
        <p:spPr bwMode="auto">
          <a:xfrm>
            <a:off x="685800" y="463550"/>
            <a:ext cx="7753350" cy="142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t>Fai clic per modificare il formato del testo del titolo</a:t>
            </a:r>
          </a:p>
        </p:txBody>
      </p:sp>
      <p:sp>
        <p:nvSpPr>
          <p:cNvPr id="1029" name="Rectangle 4"/>
          <p:cNvSpPr>
            <a:spLocks noGrp="1" noChangeArrowheads="1"/>
          </p:cNvSpPr>
          <p:nvPr>
            <p:ph type="body" idx="1"/>
          </p:nvPr>
        </p:nvSpPr>
        <p:spPr bwMode="auto">
          <a:xfrm>
            <a:off x="685800" y="1981200"/>
            <a:ext cx="7753350" cy="422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t>Fai clic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49263" rtl="0" eaLnBrk="1" fontAlgn="base" hangingPunct="1">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anose="02020603050405020304" pitchFamily="18" charset="0"/>
        <a:defRPr sz="2400" b="1" i="1"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DEA4EB85-0D5C-B6F4-4312-C259B9A8A4E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31359AA6-7195-FBA3-1C33-88366EC552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3955105-745B-DB70-42E5-6C7774E81FF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5" name="Segnaposto piè di pagina 4">
            <a:extLst>
              <a:ext uri="{FF2B5EF4-FFF2-40B4-BE49-F238E27FC236}">
                <a16:creationId xmlns:a16="http://schemas.microsoft.com/office/drawing/2014/main" xmlns="" id="{70EC3B39-5ECA-F40F-A23A-33DAD579D54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1BDC387D-FD4A-8009-F7D3-8BB0293E14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75069C-827C-4C9B-81E4-1D661DD0F359}" type="slidenum">
              <a:rPr lang="it-IT" smtClean="0"/>
              <a:t>‹N›</a:t>
            </a:fld>
            <a:endParaRPr lang="it-IT"/>
          </a:p>
        </p:txBody>
      </p:sp>
    </p:spTree>
    <p:extLst>
      <p:ext uri="{BB962C8B-B14F-4D97-AF65-F5344CB8AC3E}">
        <p14:creationId xmlns:p14="http://schemas.microsoft.com/office/powerpoint/2010/main" val="38799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it.wikipedia.org/wiki/A%C3%A9rospatiale" TargetMode="External"/><Relationship Id="rId3" Type="http://schemas.openxmlformats.org/officeDocument/2006/relationships/hyperlink" Target="https://it.wikipedia.org/wiki/Elicottero_utility" TargetMode="External"/><Relationship Id="rId7" Type="http://schemas.openxmlformats.org/officeDocument/2006/relationships/hyperlink" Target="https://it.wikipedia.org/wiki/Sud-Aviation"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it.wikipedia.org/wiki/Francia" TargetMode="External"/><Relationship Id="rId11" Type="http://schemas.openxmlformats.org/officeDocument/2006/relationships/hyperlink" Target="https://it.wikipedia.org/wiki/Sud-Aviation_SA_316_Alouette_III#cite_note-Niccoli-3" TargetMode="External"/><Relationship Id="rId5" Type="http://schemas.openxmlformats.org/officeDocument/2006/relationships/hyperlink" Target="https://it.wikipedia.org/wiki/Rotore_(aeronautica)" TargetMode="External"/><Relationship Id="rId10" Type="http://schemas.openxmlformats.org/officeDocument/2006/relationships/hyperlink" Target="https://it.wikipedia.org/wiki/Sud-Aviation_SA_316_Alouette_III#cite_note-Apostolo-4" TargetMode="External"/><Relationship Id="rId4" Type="http://schemas.openxmlformats.org/officeDocument/2006/relationships/hyperlink" Target="https://it.wikipedia.org/wiki/Turboalbero" TargetMode="External"/><Relationship Id="rId9"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emf"/></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5C15CC0-1CAC-107C-D0A0-27A0C1680F14}"/>
              </a:ext>
            </a:extLst>
          </p:cNvPr>
          <p:cNvSpPr>
            <a:spLocks noGrp="1"/>
          </p:cNvSpPr>
          <p:nvPr>
            <p:ph type="ctrTitle"/>
          </p:nvPr>
        </p:nvSpPr>
        <p:spPr>
          <a:xfrm>
            <a:off x="507174" y="5200879"/>
            <a:ext cx="6061835" cy="802111"/>
          </a:xfrm>
        </p:spPr>
        <p:txBody>
          <a:bodyPr anchor="ctr">
            <a:normAutofit/>
          </a:bodyPr>
          <a:lstStyle/>
          <a:p>
            <a:pPr algn="r"/>
            <a:r>
              <a:rPr lang="it-IT" sz="3200" b="1" dirty="0">
                <a:latin typeface="Arial" panose="020B0604020202020204" pitchFamily="34" charset="0"/>
                <a:cs typeface="Arial" panose="020B0604020202020204" pitchFamily="34" charset="0"/>
              </a:rPr>
              <a:t>Progetto e industrializzazione</a:t>
            </a:r>
          </a:p>
        </p:txBody>
      </p:sp>
      <p:sp>
        <p:nvSpPr>
          <p:cNvPr id="3" name="Sottotitolo 2">
            <a:extLst>
              <a:ext uri="{FF2B5EF4-FFF2-40B4-BE49-F238E27FC236}">
                <a16:creationId xmlns:a16="http://schemas.microsoft.com/office/drawing/2014/main" xmlns="" id="{BB81400F-D8C9-4C7F-2D31-3A67B6C8FE6D}"/>
              </a:ext>
            </a:extLst>
          </p:cNvPr>
          <p:cNvSpPr>
            <a:spLocks noGrp="1"/>
          </p:cNvSpPr>
          <p:nvPr>
            <p:ph type="subTitle" idx="1"/>
          </p:nvPr>
        </p:nvSpPr>
        <p:spPr>
          <a:xfrm>
            <a:off x="6651810" y="5200879"/>
            <a:ext cx="2009589" cy="802111"/>
          </a:xfrm>
        </p:spPr>
        <p:txBody>
          <a:bodyPr anchor="ctr">
            <a:normAutofit/>
          </a:bodyPr>
          <a:lstStyle/>
          <a:p>
            <a:pPr algn="l"/>
            <a:r>
              <a:rPr lang="it-IT" sz="1400" b="1" dirty="0">
                <a:latin typeface="Arial" panose="020B0604020202020204" pitchFamily="34" charset="0"/>
                <a:cs typeface="Arial" panose="020B0604020202020204" pitchFamily="34" charset="0"/>
              </a:rPr>
              <a:t>2 TECNOLOGIA MECCANICA</a:t>
            </a:r>
          </a:p>
          <a:p>
            <a:pPr algn="l"/>
            <a:r>
              <a:rPr lang="it-IT" sz="1400" b="1" dirty="0">
                <a:latin typeface="Arial" panose="020B0604020202020204" pitchFamily="34" charset="0"/>
                <a:cs typeface="Arial" panose="020B0604020202020204" pitchFamily="34" charset="0"/>
              </a:rPr>
              <a:t>CAPITOLO 1 </a:t>
            </a:r>
          </a:p>
        </p:txBody>
      </p:sp>
      <p:sp>
        <p:nvSpPr>
          <p:cNvPr id="120" name="Rectangle 119">
            <a:extLst>
              <a:ext uri="{FF2B5EF4-FFF2-40B4-BE49-F238E27FC236}">
                <a16:creationId xmlns:a16="http://schemas.microsoft.com/office/drawing/2014/main" xmlns="" id="{26882C51-76F9-4F99-997D-31FA6242A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2594" y="629042"/>
            <a:ext cx="912912"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Elemento grafico 9" descr="Brainstorming con riempimento a tinta unita">
            <a:extLst>
              <a:ext uri="{FF2B5EF4-FFF2-40B4-BE49-F238E27FC236}">
                <a16:creationId xmlns:a16="http://schemas.microsoft.com/office/drawing/2014/main" xmlns="" id="{46020FFA-40C4-11A4-D89B-27B99F5D44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8340" y="692331"/>
            <a:ext cx="732958" cy="732958"/>
          </a:xfrm>
          <a:prstGeom prst="rect">
            <a:avLst/>
          </a:prstGeom>
        </p:spPr>
      </p:pic>
      <p:sp>
        <p:nvSpPr>
          <p:cNvPr id="122" name="Right Triangle 121">
            <a:extLst>
              <a:ext uri="{FF2B5EF4-FFF2-40B4-BE49-F238E27FC236}">
                <a16:creationId xmlns:a16="http://schemas.microsoft.com/office/drawing/2014/main" xmlns="" id="{61FFFC16-86E2-4B9A-BC6D-213DC26547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82762" y="635538"/>
            <a:ext cx="510306"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xmlns="" id="{DD3524E0-C87C-4F38-9FC7-E969C15A79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664157" y="1286480"/>
            <a:ext cx="1371600" cy="1767583"/>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Right Triangle 125">
            <a:extLst>
              <a:ext uri="{FF2B5EF4-FFF2-40B4-BE49-F238E27FC236}">
                <a16:creationId xmlns:a16="http://schemas.microsoft.com/office/drawing/2014/main" xmlns="" id="{F1ED1DF4-DDDE-4464-8ABC-ED1F633CCE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6937" y="1477941"/>
            <a:ext cx="819195"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xmlns="" id="{E7E01BF7-4F45-4B6D-82BF-5A5DB30A62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155" y="2856071"/>
            <a:ext cx="1755055" cy="1911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ight Triangle 129">
            <a:extLst>
              <a:ext uri="{FF2B5EF4-FFF2-40B4-BE49-F238E27FC236}">
                <a16:creationId xmlns:a16="http://schemas.microsoft.com/office/drawing/2014/main" xmlns="" id="{F2FC5C7B-261A-4268-BA85-C29488A8BE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869003" y="3046551"/>
            <a:ext cx="1911096" cy="148535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xmlns="" id="{5CB4E315-91F2-4710-B866-B119037ED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9326" y="673132"/>
            <a:ext cx="1485354" cy="21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ight Triangle 133">
            <a:extLst>
              <a:ext uri="{FF2B5EF4-FFF2-40B4-BE49-F238E27FC236}">
                <a16:creationId xmlns:a16="http://schemas.microsoft.com/office/drawing/2014/main" xmlns="" id="{569BABC0-B0CC-4E7B-838A-F6E644779E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6306789" y="938982"/>
            <a:ext cx="1399032" cy="862971"/>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135">
            <a:extLst>
              <a:ext uri="{FF2B5EF4-FFF2-40B4-BE49-F238E27FC236}">
                <a16:creationId xmlns:a16="http://schemas.microsoft.com/office/drawing/2014/main" xmlns="" id="{DCBE1B01-A27C-45C2-ADA4-AA13C3AC1F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6137" y="2850674"/>
            <a:ext cx="2037108"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ight Triangle 137">
            <a:extLst>
              <a:ext uri="{FF2B5EF4-FFF2-40B4-BE49-F238E27FC236}">
                <a16:creationId xmlns:a16="http://schemas.microsoft.com/office/drawing/2014/main" xmlns="" id="{BE7E1DAA-43FB-4446-A354-9283DE668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684615" y="3387678"/>
            <a:ext cx="1911096" cy="825563"/>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xmlns="" id="{F6FE5468-759E-4E83-828A-5587C7F588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24083" y="1485831"/>
            <a:ext cx="1902899"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Elemento grafico 68" descr="Intelligenza artificiale con riempimento a tinta unita">
            <a:extLst>
              <a:ext uri="{FF2B5EF4-FFF2-40B4-BE49-F238E27FC236}">
                <a16:creationId xmlns:a16="http://schemas.microsoft.com/office/drawing/2014/main" xmlns="" id="{BF4F8FD6-498E-7DFE-B1C1-162E051215E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62505" y="1639389"/>
            <a:ext cx="1044829" cy="1044829"/>
          </a:xfrm>
          <a:prstGeom prst="rect">
            <a:avLst/>
          </a:prstGeom>
        </p:spPr>
      </p:pic>
      <p:pic>
        <p:nvPicPr>
          <p:cNvPr id="9" name="Elemento grafico 8" descr="Aeroplano con riempimento a tinta unita">
            <a:extLst>
              <a:ext uri="{FF2B5EF4-FFF2-40B4-BE49-F238E27FC236}">
                <a16:creationId xmlns:a16="http://schemas.microsoft.com/office/drawing/2014/main" xmlns="" id="{3C115232-76E0-6713-DD1A-E61B9AB9801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33569" y="865328"/>
            <a:ext cx="1581964" cy="1581964"/>
          </a:xfrm>
          <a:prstGeom prst="rect">
            <a:avLst/>
          </a:prstGeom>
        </p:spPr>
      </p:pic>
      <p:sp>
        <p:nvSpPr>
          <p:cNvPr id="142" name="Rectangle 141">
            <a:extLst>
              <a:ext uri="{FF2B5EF4-FFF2-40B4-BE49-F238E27FC236}">
                <a16:creationId xmlns:a16="http://schemas.microsoft.com/office/drawing/2014/main" xmlns="" id="{99FE99BC-5F7D-47C3-AA1E-16D7DBDBD1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67453" y="2069831"/>
            <a:ext cx="2092391" cy="263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lemento grafico 4" descr="Progetto con riempimento a tinta unita">
            <a:extLst>
              <a:ext uri="{FF2B5EF4-FFF2-40B4-BE49-F238E27FC236}">
                <a16:creationId xmlns:a16="http://schemas.microsoft.com/office/drawing/2014/main" xmlns="" id="{59E8E628-391F-9F0E-FE19-55D0A9E8FC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86387" y="3218381"/>
            <a:ext cx="1488332" cy="1488332"/>
          </a:xfrm>
          <a:prstGeom prst="rect">
            <a:avLst/>
          </a:prstGeom>
        </p:spPr>
      </p:pic>
      <p:sp>
        <p:nvSpPr>
          <p:cNvPr id="149" name="Right Triangle 143">
            <a:extLst>
              <a:ext uri="{FF2B5EF4-FFF2-40B4-BE49-F238E27FC236}">
                <a16:creationId xmlns:a16="http://schemas.microsoft.com/office/drawing/2014/main" xmlns="" id="{27400BAF-FCE6-4296-8A0E-9B595ADC09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324600" y="4724529"/>
            <a:ext cx="244200" cy="4066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Elemento grafico 5" descr="Convertibile con riempimento a tinta unita">
            <a:extLst>
              <a:ext uri="{FF2B5EF4-FFF2-40B4-BE49-F238E27FC236}">
                <a16:creationId xmlns:a16="http://schemas.microsoft.com/office/drawing/2014/main" xmlns="" id="{B0232E89-E832-878E-5826-707808689E2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846383" y="2684218"/>
            <a:ext cx="1466749" cy="1466749"/>
          </a:xfrm>
          <a:prstGeom prst="rect">
            <a:avLst/>
          </a:prstGeom>
        </p:spPr>
      </p:pic>
      <p:pic>
        <p:nvPicPr>
          <p:cNvPr id="7" name="Elemento grafico 6" descr="Produzione con riempimento a tinta unita">
            <a:extLst>
              <a:ext uri="{FF2B5EF4-FFF2-40B4-BE49-F238E27FC236}">
                <a16:creationId xmlns:a16="http://schemas.microsoft.com/office/drawing/2014/main" xmlns="" id="{192A54C5-0F08-50C1-E28C-01C194BF217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460511" y="3157348"/>
            <a:ext cx="1263759" cy="1263759"/>
          </a:xfrm>
          <a:prstGeom prst="rect">
            <a:avLst/>
          </a:prstGeom>
        </p:spPr>
      </p:pic>
      <p:sp>
        <p:nvSpPr>
          <p:cNvPr id="4" name="Segnaposto numero diapositiva 3">
            <a:extLst>
              <a:ext uri="{FF2B5EF4-FFF2-40B4-BE49-F238E27FC236}">
                <a16:creationId xmlns:a16="http://schemas.microsoft.com/office/drawing/2014/main" xmlns="" id="{AD7E2A25-AADA-9F91-A222-6BD619AF7F55}"/>
              </a:ext>
            </a:extLst>
          </p:cNvPr>
          <p:cNvSpPr>
            <a:spLocks noGrp="1"/>
          </p:cNvSpPr>
          <p:nvPr>
            <p:ph type="sldNum" sz="quarter" idx="12"/>
          </p:nvPr>
        </p:nvSpPr>
        <p:spPr/>
        <p:txBody>
          <a:bodyPr/>
          <a:lstStyle/>
          <a:p>
            <a:fld id="{EA75069C-827C-4C9B-81E4-1D661DD0F359}" type="slidenum">
              <a:rPr lang="it-IT" smtClean="0"/>
              <a:t>1</a:t>
            </a:fld>
            <a:endParaRPr lang="it-IT"/>
          </a:p>
        </p:txBody>
      </p:sp>
    </p:spTree>
    <p:extLst>
      <p:ext uri="{BB962C8B-B14F-4D97-AF65-F5344CB8AC3E}">
        <p14:creationId xmlns:p14="http://schemas.microsoft.com/office/powerpoint/2010/main" val="2077735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cBhvr additive="base">
                                        <p:cTn id="23" dur="500" fill="hold"/>
                                        <p:tgtEl>
                                          <p:spTgt spid="140"/>
                                        </p:tgtEl>
                                        <p:attrNameLst>
                                          <p:attrName>ppt_x</p:attrName>
                                        </p:attrNameLst>
                                      </p:cBhvr>
                                      <p:tavLst>
                                        <p:tav tm="0">
                                          <p:val>
                                            <p:strVal val="#ppt_x"/>
                                          </p:val>
                                        </p:tav>
                                        <p:tav tm="100000">
                                          <p:val>
                                            <p:strVal val="#ppt_x"/>
                                          </p:val>
                                        </p:tav>
                                      </p:tavLst>
                                    </p:anim>
                                    <p:anim calcmode="lin" valueType="num">
                                      <p:cBhvr additive="base">
                                        <p:cTn id="24"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r>
              <a:rPr lang="it-IT" sz="1600" dirty="0">
                <a:solidFill>
                  <a:srgbClr val="FF0000"/>
                </a:solidFill>
              </a:rPr>
              <a:t>IL PROTOTIPO</a:t>
            </a:r>
            <a:endParaRPr lang="it-IT" sz="1500" b="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19459"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latin typeface="Arial" panose="020B0604020202020204" pitchFamily="34" charset="0"/>
                <a:cs typeface="Arial" panose="020B0604020202020204" pitchFamily="34" charset="0"/>
              </a:rPr>
              <a:t>I prototipi sviluppati in serie limitata vengono testati sia sotto il profilo della </a:t>
            </a:r>
            <a:r>
              <a:rPr lang="it-IT" sz="2000" b="0" i="0" dirty="0">
                <a:solidFill>
                  <a:srgbClr val="FF0000"/>
                </a:solidFill>
                <a:latin typeface="Arial" panose="020B0604020202020204" pitchFamily="34" charset="0"/>
                <a:cs typeface="Arial" panose="020B0604020202020204" pitchFamily="34" charset="0"/>
              </a:rPr>
              <a:t>qualità e dell’affidabilità</a:t>
            </a:r>
            <a:r>
              <a:rPr lang="it-IT" sz="2000" b="0" i="0" dirty="0">
                <a:latin typeface="Arial" panose="020B0604020202020204" pitchFamily="34" charset="0"/>
                <a:cs typeface="Arial" panose="020B0604020202020204" pitchFamily="34" charset="0"/>
              </a:rPr>
              <a:t>, verificando che siano in grado di rispettare la normativa di riferimento, sia per quel che attiene il rispetto delle funzionalità richieste dal cliente, attraverso un riscontro con le specifiche finali. </a:t>
            </a:r>
          </a:p>
          <a:p>
            <a:pPr algn="just"/>
            <a:endParaRPr lang="it-IT" sz="2000" b="0" i="0" dirty="0">
              <a:latin typeface="Arial" panose="020B0604020202020204" pitchFamily="34" charset="0"/>
              <a:cs typeface="Arial" panose="020B0604020202020204" pitchFamily="34" charset="0"/>
            </a:endParaRPr>
          </a:p>
          <a:p>
            <a:pPr algn="just"/>
            <a:r>
              <a:rPr lang="it-IT" sz="2000" b="0" i="0" dirty="0">
                <a:solidFill>
                  <a:srgbClr val="002060"/>
                </a:solidFill>
                <a:latin typeface="Arial" panose="020B0604020202020204" pitchFamily="34" charset="0"/>
                <a:cs typeface="Arial" panose="020B0604020202020204" pitchFamily="34" charset="0"/>
              </a:rPr>
              <a:t>Il risultato finale è rappresentato dal prototipo certificato (se e solo se risponde a tutti i requisiti). Così, dopo questi esami, è possibile avviare la produzione del prodotto. In questa fase si utilizzano strumenti come il </a:t>
            </a:r>
            <a:r>
              <a:rPr lang="it-IT" sz="2000" b="0" dirty="0">
                <a:solidFill>
                  <a:srgbClr val="002060"/>
                </a:solidFill>
                <a:latin typeface="Arial" panose="020B0604020202020204" pitchFamily="34" charset="0"/>
                <a:cs typeface="Arial" panose="020B0604020202020204" pitchFamily="34" charset="0"/>
              </a:rPr>
              <a:t>Computer </a:t>
            </a:r>
            <a:r>
              <a:rPr lang="it-IT" sz="2000" b="0" dirty="0" err="1">
                <a:solidFill>
                  <a:srgbClr val="002060"/>
                </a:solidFill>
                <a:latin typeface="Arial" panose="020B0604020202020204" pitchFamily="34" charset="0"/>
                <a:cs typeface="Arial" panose="020B0604020202020204" pitchFamily="34" charset="0"/>
              </a:rPr>
              <a:t>Aided</a:t>
            </a:r>
            <a:r>
              <a:rPr lang="it-IT" sz="2000" b="0" dirty="0">
                <a:solidFill>
                  <a:srgbClr val="002060"/>
                </a:solidFill>
                <a:latin typeface="Arial" panose="020B0604020202020204" pitchFamily="34" charset="0"/>
                <a:cs typeface="Arial" panose="020B0604020202020204" pitchFamily="34" charset="0"/>
              </a:rPr>
              <a:t> </a:t>
            </a:r>
            <a:r>
              <a:rPr lang="it-IT" sz="2000" b="0" dirty="0" err="1">
                <a:solidFill>
                  <a:srgbClr val="002060"/>
                </a:solidFill>
                <a:latin typeface="Arial" panose="020B0604020202020204" pitchFamily="34" charset="0"/>
                <a:cs typeface="Arial" panose="020B0604020202020204" pitchFamily="34" charset="0"/>
              </a:rPr>
              <a:t>Testing</a:t>
            </a:r>
            <a:r>
              <a:rPr lang="it-IT" sz="2000" b="0" dirty="0">
                <a:solidFill>
                  <a:srgbClr val="002060"/>
                </a:solidFill>
                <a:latin typeface="Arial" panose="020B0604020202020204" pitchFamily="34" charset="0"/>
                <a:cs typeface="Arial" panose="020B0604020202020204" pitchFamily="34" charset="0"/>
              </a:rPr>
              <a:t> (CAT).</a:t>
            </a:r>
          </a:p>
          <a:p>
            <a:pPr algn="just"/>
            <a:endParaRPr lang="it-IT" sz="2000" b="0" i="0" dirty="0">
              <a:latin typeface="Arial" panose="020B0604020202020204" pitchFamily="34" charset="0"/>
              <a:cs typeface="Arial" panose="020B0604020202020204" pitchFamily="34" charset="0"/>
            </a:endParaRPr>
          </a:p>
          <a:p>
            <a:pPr algn="just"/>
            <a:r>
              <a:rPr lang="it-IT" sz="2000" b="0" i="0" dirty="0">
                <a:latin typeface="Arial" panose="020B0604020202020204" pitchFamily="34" charset="0"/>
                <a:cs typeface="Arial" panose="020B0604020202020204" pitchFamily="34" charset="0"/>
              </a:rPr>
              <a:t>Ad omologazione avvenuta e a produzione avviata, si inserisce un nuovo criterio quello del </a:t>
            </a:r>
            <a:r>
              <a:rPr lang="it-IT" sz="2000" b="0" i="0" dirty="0">
                <a:solidFill>
                  <a:srgbClr val="FF0000"/>
                </a:solidFill>
                <a:latin typeface="Arial" panose="020B0604020202020204" pitchFamily="34" charset="0"/>
                <a:cs typeface="Arial" panose="020B0604020202020204" pitchFamily="34" charset="0"/>
              </a:rPr>
              <a:t>controllo qualità </a:t>
            </a:r>
            <a:r>
              <a:rPr lang="it-IT" sz="2000" b="0" i="0" dirty="0">
                <a:latin typeface="Arial" panose="020B0604020202020204" pitchFamily="34" charset="0"/>
                <a:cs typeface="Arial" panose="020B0604020202020204" pitchFamily="34" charset="0"/>
              </a:rPr>
              <a:t>che comprende tutte le procedure, le prove e gli accertamenti perché sia mantenuta la qualità del prodotto. </a:t>
            </a:r>
          </a:p>
          <a:p>
            <a:pPr algn="just"/>
            <a:endParaRPr lang="it-IT" sz="2000" b="0" i="0" dirty="0">
              <a:latin typeface="Arial" panose="020B0604020202020204" pitchFamily="34" charset="0"/>
              <a:cs typeface="Arial" panose="020B0604020202020204" pitchFamily="34" charset="0"/>
            </a:endParaRPr>
          </a:p>
          <a:p>
            <a:pPr algn="just"/>
            <a:r>
              <a:rPr lang="it-IT" sz="2000" b="0" i="0" dirty="0">
                <a:latin typeface="Arial" panose="020B0604020202020204" pitchFamily="34" charset="0"/>
                <a:cs typeface="Arial" panose="020B0604020202020204" pitchFamily="34" charset="0"/>
              </a:rPr>
              <a:t>I responsabili della qualità esercitano la loro azione in ogni fase della lavorazione del prodotto e anche sul prodotto finito, </a:t>
            </a:r>
            <a:r>
              <a:rPr lang="it-IT" sz="2000" b="0" i="0" dirty="0">
                <a:solidFill>
                  <a:srgbClr val="FF0000"/>
                </a:solidFill>
                <a:latin typeface="Arial" panose="020B0604020202020204" pitchFamily="34" charset="0"/>
                <a:cs typeface="Arial" panose="020B0604020202020204" pitchFamily="34" charset="0"/>
              </a:rPr>
              <a:t>collaudo</a:t>
            </a:r>
            <a:r>
              <a:rPr lang="it-IT" sz="2000" b="0" i="0" dirty="0">
                <a:latin typeface="Arial" panose="020B0604020202020204" pitchFamily="34" charset="0"/>
                <a:cs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 calcmode="lin" valueType="num">
                                      <p:cBhvr additive="base">
                                        <p:cTn id="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anim calcmode="lin" valueType="num">
                                      <p:cBhvr additive="base">
                                        <p:cTn id="13"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anim calcmode="lin" valueType="num">
                                      <p:cBhvr additive="base">
                                        <p:cTn id="19"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r>
              <a:rPr lang="it-IT" sz="1500" dirty="0">
                <a:solidFill>
                  <a:srgbClr val="FF0000"/>
                </a:solidFill>
                <a:ea typeface="Microsoft YaHei" panose="020B0503020204020204" pitchFamily="34" charset="-122"/>
              </a:rPr>
              <a:t>INDUSTRIA AEROSPAZIALE</a:t>
            </a: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spcBef>
                <a:spcPct val="0"/>
              </a:spcBef>
              <a:buClrTx/>
              <a:buFontTx/>
              <a:buNone/>
            </a:pPr>
            <a:endParaRPr lang="it-IT" b="0" i="0">
              <a:solidFill>
                <a:srgbClr val="0000CC"/>
              </a:solidFill>
              <a:ea typeface="Microsoft YaHei" panose="020B0503020204020204" pitchFamily="34" charset="-122"/>
            </a:endParaRPr>
          </a:p>
        </p:txBody>
      </p:sp>
      <p:sp>
        <p:nvSpPr>
          <p:cNvPr id="2" name="Rettangolo 1"/>
          <p:cNvSpPr/>
          <p:nvPr/>
        </p:nvSpPr>
        <p:spPr>
          <a:xfrm>
            <a:off x="340991" y="620688"/>
            <a:ext cx="8496944" cy="6709529"/>
          </a:xfrm>
          <a:prstGeom prst="rect">
            <a:avLst/>
          </a:prstGeom>
        </p:spPr>
        <p:txBody>
          <a:bodyPr wrap="square">
            <a:spAutoFit/>
          </a:bodyPr>
          <a:lstStyle/>
          <a:p>
            <a:pPr algn="just">
              <a:spcAft>
                <a:spcPts val="0"/>
              </a:spcAft>
            </a:pPr>
            <a:r>
              <a:rPr lang="it-IT"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Dato che le tecnologie dell’esplorazione spaziale sono strettamente connesse a quelle dell’aviazione si usa la dizione “</a:t>
            </a:r>
            <a:r>
              <a:rPr lang="it-IT"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Industria aerospaziale</a:t>
            </a:r>
            <a:r>
              <a:rPr lang="it-IT"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al posto di “Industria aeronautica” e si è diffusa la consuetudine di riunire tutte le attività aeronautiche, spaziali e militari in un unico comparto “</a:t>
            </a:r>
            <a:r>
              <a:rPr lang="it-IT"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aerospazio e difesa</a:t>
            </a:r>
            <a:r>
              <a:rPr lang="it-IT"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come confermano i dati forniti dalle principali associazioni internazionali e nazionali di categoria, precisamente:</a:t>
            </a:r>
          </a:p>
          <a:p>
            <a:pPr algn="just">
              <a:spcAft>
                <a:spcPts val="0"/>
              </a:spcAft>
            </a:pPr>
            <a:endParaRPr lang="it-IT"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anose="05000000000000000000" pitchFamily="2" charset="2"/>
              <a:buChar char=""/>
            </a:pPr>
            <a:r>
              <a:rPr lang="it-IT"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la Statunitense AIA (</a:t>
            </a:r>
            <a:r>
              <a:rPr lang="it-IT" sz="20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Aerospace</a:t>
            </a:r>
            <a:r>
              <a:rPr lang="it-IT" sz="20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it-IT" sz="20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Industries</a:t>
            </a:r>
            <a:r>
              <a:rPr lang="it-IT" sz="20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it-IT" sz="20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Association</a:t>
            </a:r>
            <a:r>
              <a:rPr lang="it-IT"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lvl="0" algn="just">
              <a:spcAft>
                <a:spcPts val="0"/>
              </a:spcAft>
            </a:pPr>
            <a:endParaRPr lang="it-IT" sz="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anose="05000000000000000000" pitchFamily="2" charset="2"/>
              <a:buChar char=""/>
            </a:pPr>
            <a:r>
              <a:rPr lang="it-IT"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l’Europea ASD (</a:t>
            </a:r>
            <a:r>
              <a:rPr lang="it-IT"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Aerospace</a:t>
            </a:r>
            <a:r>
              <a:rPr lang="it-IT"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Defense </a:t>
            </a:r>
            <a:r>
              <a:rPr lang="it-IT"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industries</a:t>
            </a:r>
            <a:r>
              <a:rPr lang="it-IT"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it-IT" sz="20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Association</a:t>
            </a:r>
            <a:r>
              <a:rPr lang="it-IT"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Europe)</a:t>
            </a:r>
          </a:p>
          <a:p>
            <a:pPr lvl="0" algn="just">
              <a:spcAft>
                <a:spcPts val="0"/>
              </a:spcAft>
            </a:pPr>
            <a:endParaRPr lang="it-IT"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anose="05000000000000000000" pitchFamily="2" charset="2"/>
              <a:buChar char=""/>
            </a:pPr>
            <a:r>
              <a:rPr lang="it-IT"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l’Italiana AIAD (Federazione Aziende Italiane per l’Aerospazio, la Difesa e la Sicurezza)</a:t>
            </a:r>
          </a:p>
          <a:p>
            <a:pPr lvl="0" algn="just">
              <a:spcAft>
                <a:spcPts val="0"/>
              </a:spcAft>
            </a:pPr>
            <a:endParaRPr lang="it-IT" sz="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it-IT" sz="1800" dirty="0">
                <a:solidFill>
                  <a:schemeClr val="tx1"/>
                </a:solidFill>
                <a:latin typeface="Arial" panose="020B0604020202020204" pitchFamily="34" charset="0"/>
                <a:cs typeface="Arial" panose="020B0604020202020204" pitchFamily="34" charset="0"/>
              </a:rPr>
              <a:t>L’industria Aerospaziale si occupa della progettazione, produzione, commercializzazione e manutenzione di:</a:t>
            </a:r>
          </a:p>
          <a:p>
            <a:pPr algn="just"/>
            <a:endParaRPr lang="it-IT" sz="800" dirty="0">
              <a:solidFill>
                <a:schemeClr val="tx1"/>
              </a:solidFill>
              <a:latin typeface="Arial" panose="020B0604020202020204" pitchFamily="34" charset="0"/>
              <a:cs typeface="Arial" panose="020B0604020202020204" pitchFamily="34" charset="0"/>
            </a:endParaRPr>
          </a:p>
          <a:p>
            <a:pPr lvl="0" algn="just"/>
            <a:r>
              <a:rPr lang="it-IT" sz="1800" b="1" dirty="0">
                <a:solidFill>
                  <a:srgbClr val="FF0000"/>
                </a:solidFill>
                <a:latin typeface="Arial" panose="020B0604020202020204" pitchFamily="34" charset="0"/>
                <a:cs typeface="Arial" panose="020B0604020202020204" pitchFamily="34" charset="0"/>
              </a:rPr>
              <a:t>Aeromobili </a:t>
            </a:r>
            <a:r>
              <a:rPr lang="it-IT" sz="1800" dirty="0">
                <a:solidFill>
                  <a:srgbClr val="002060"/>
                </a:solidFill>
                <a:latin typeface="Arial" panose="020B0604020202020204" pitchFamily="34" charset="0"/>
                <a:cs typeface="Arial" panose="020B0604020202020204" pitchFamily="34" charset="0"/>
              </a:rPr>
              <a:t>(aeroplani, elicotteri, droni, missili)</a:t>
            </a:r>
          </a:p>
          <a:p>
            <a:pPr lvl="0" algn="just"/>
            <a:endParaRPr lang="it-IT" sz="800" dirty="0">
              <a:solidFill>
                <a:schemeClr val="tx1"/>
              </a:solidFill>
              <a:latin typeface="Arial" panose="020B0604020202020204" pitchFamily="34" charset="0"/>
              <a:cs typeface="Arial" panose="020B0604020202020204" pitchFamily="34" charset="0"/>
            </a:endParaRPr>
          </a:p>
          <a:p>
            <a:pPr lvl="0" algn="just"/>
            <a:r>
              <a:rPr lang="it-IT" sz="1800" b="1" dirty="0">
                <a:solidFill>
                  <a:srgbClr val="FF0000"/>
                </a:solidFill>
                <a:latin typeface="Arial" panose="020B0604020202020204" pitchFamily="34" charset="0"/>
                <a:cs typeface="Arial" panose="020B0604020202020204" pitchFamily="34" charset="0"/>
              </a:rPr>
              <a:t>Veicoli spaziali</a:t>
            </a:r>
            <a:r>
              <a:rPr lang="it-IT" sz="1800" dirty="0">
                <a:solidFill>
                  <a:srgbClr val="FF0000"/>
                </a:solidFill>
                <a:latin typeface="Arial" panose="020B0604020202020204" pitchFamily="34" charset="0"/>
                <a:cs typeface="Arial" panose="020B0604020202020204" pitchFamily="34" charset="0"/>
              </a:rPr>
              <a:t> </a:t>
            </a:r>
            <a:r>
              <a:rPr lang="it-IT" sz="1800" dirty="0">
                <a:solidFill>
                  <a:schemeClr val="tx1"/>
                </a:solidFill>
                <a:latin typeface="Arial" panose="020B0604020202020204" pitchFamily="34" charset="0"/>
                <a:cs typeface="Arial" panose="020B0604020202020204" pitchFamily="34" charset="0"/>
              </a:rPr>
              <a:t>(sonde, navicelle spaziali con equipaggio, stazioni spaziali e satelliti artificiali)</a:t>
            </a:r>
          </a:p>
          <a:p>
            <a:pPr lvl="0" algn="just"/>
            <a:endParaRPr lang="it-IT" sz="800" dirty="0">
              <a:solidFill>
                <a:schemeClr val="tx1"/>
              </a:solidFill>
              <a:latin typeface="Arial" panose="020B0604020202020204" pitchFamily="34" charset="0"/>
              <a:cs typeface="Arial" panose="020B0604020202020204" pitchFamily="34" charset="0"/>
            </a:endParaRPr>
          </a:p>
          <a:p>
            <a:pPr lvl="0" algn="just"/>
            <a:r>
              <a:rPr lang="it-IT" sz="1800" b="1" dirty="0">
                <a:solidFill>
                  <a:srgbClr val="FF0000"/>
                </a:solidFill>
                <a:latin typeface="Arial" panose="020B0604020202020204" pitchFamily="34" charset="0"/>
                <a:cs typeface="Arial" panose="020B0604020202020204" pitchFamily="34" charset="0"/>
              </a:rPr>
              <a:t>Attrezzature associate</a:t>
            </a:r>
            <a:r>
              <a:rPr lang="it-IT" sz="1800" dirty="0">
                <a:solidFill>
                  <a:srgbClr val="FF0000"/>
                </a:solidFill>
                <a:latin typeface="Arial" panose="020B0604020202020204" pitchFamily="34" charset="0"/>
                <a:cs typeface="Arial" panose="020B0604020202020204" pitchFamily="34" charset="0"/>
              </a:rPr>
              <a:t> </a:t>
            </a:r>
            <a:r>
              <a:rPr lang="it-IT" sz="1800" dirty="0">
                <a:solidFill>
                  <a:srgbClr val="002060"/>
                </a:solidFill>
                <a:latin typeface="Arial" panose="020B0604020202020204" pitchFamily="34" charset="0"/>
                <a:cs typeface="Arial" panose="020B0604020202020204" pitchFamily="34" charset="0"/>
              </a:rPr>
              <a:t>(rampe di lancio, propulsione, sistemi di navigazione)</a:t>
            </a:r>
          </a:p>
          <a:p>
            <a:pPr algn="just"/>
            <a:r>
              <a:rPr lang="it-IT" sz="1800" dirty="0">
                <a:solidFill>
                  <a:schemeClr val="tx1"/>
                </a:solidFill>
                <a:latin typeface="Arial" panose="020B0604020202020204" pitchFamily="34" charset="0"/>
                <a:cs typeface="Arial" panose="020B0604020202020204" pitchFamily="34" charset="0"/>
              </a:rPr>
              <a:t> </a:t>
            </a:r>
          </a:p>
          <a:p>
            <a:pPr lvl="0" algn="just">
              <a:spcAft>
                <a:spcPts val="0"/>
              </a:spcAft>
            </a:pPr>
            <a:endParaRPr lang="it-IT"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 calcmode="lin" valueType="num">
                                      <p:cBhvr additive="base">
                                        <p:cTn id="3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 calcmode="lin" valueType="num">
                                      <p:cBhvr additive="base">
                                        <p:cTn id="4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r>
              <a:rPr lang="it-IT" sz="1500" dirty="0">
                <a:solidFill>
                  <a:srgbClr val="FF0000"/>
                </a:solidFill>
                <a:ea typeface="Microsoft YaHei" panose="020B0503020204020204" pitchFamily="34" charset="-122"/>
              </a:rPr>
              <a:t>INDUSTRIA AEROSPAZIALE</a:t>
            </a: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27066" y="712731"/>
            <a:ext cx="8797022" cy="4179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latin typeface="Arial" panose="020B0604020202020204" pitchFamily="34" charset="0"/>
                <a:cs typeface="Arial" panose="020B0604020202020204" pitchFamily="34" charset="0"/>
              </a:rPr>
              <a:t>L'industria che costruisce strutture (per aerei ed elicotteri) è un’industria di </a:t>
            </a:r>
            <a:r>
              <a:rPr lang="it-IT" sz="2000" b="0" i="0" dirty="0">
                <a:solidFill>
                  <a:srgbClr val="FF0000"/>
                </a:solidFill>
                <a:latin typeface="Arial" panose="020B0604020202020204" pitchFamily="34" charset="0"/>
                <a:cs typeface="Arial" panose="020B0604020202020204" pitchFamily="34" charset="0"/>
              </a:rPr>
              <a:t>piccola serie</a:t>
            </a:r>
            <a:r>
              <a:rPr lang="it-IT" sz="2000" b="0" i="0" dirty="0">
                <a:latin typeface="Arial" panose="020B0604020202020204" pitchFamily="34" charset="0"/>
                <a:cs typeface="Arial" panose="020B0604020202020204" pitchFamily="34" charset="0"/>
              </a:rPr>
              <a:t>; il numero di velivoli di un dato tipo di aeromobile è dell'ordine del centinaio; quindi, il ritmo di fabbricazione va da </a:t>
            </a:r>
            <a:r>
              <a:rPr lang="it-IT" sz="2000" b="0" i="0" dirty="0">
                <a:solidFill>
                  <a:srgbClr val="FF0000"/>
                </a:solidFill>
                <a:latin typeface="Arial" panose="020B0604020202020204" pitchFamily="34" charset="0"/>
                <a:cs typeface="Arial" panose="020B0604020202020204" pitchFamily="34" charset="0"/>
              </a:rPr>
              <a:t>1 a 5 al mese</a:t>
            </a:r>
            <a:r>
              <a:rPr lang="it-IT" sz="2000" b="0" i="0" dirty="0">
                <a:latin typeface="Arial" panose="020B0604020202020204" pitchFamily="34" charset="0"/>
                <a:cs typeface="Arial" panose="020B0604020202020204" pitchFamily="34" charset="0"/>
              </a:rPr>
              <a:t>.</a:t>
            </a:r>
          </a:p>
          <a:p>
            <a:pPr algn="just"/>
            <a:r>
              <a:rPr lang="it-IT" sz="2000" b="0" i="0" dirty="0">
                <a:solidFill>
                  <a:srgbClr val="002060"/>
                </a:solidFill>
                <a:latin typeface="Arial" panose="020B0604020202020204" pitchFamily="34" charset="0"/>
                <a:cs typeface="Arial" panose="020B0604020202020204" pitchFamily="34" charset="0"/>
              </a:rPr>
              <a:t>L' industria costruttrice di motori è invece di </a:t>
            </a:r>
            <a:r>
              <a:rPr lang="it-IT" sz="2000" b="0" i="0" dirty="0">
                <a:solidFill>
                  <a:srgbClr val="FF0000"/>
                </a:solidFill>
                <a:latin typeface="Arial" panose="020B0604020202020204" pitchFamily="34" charset="0"/>
                <a:cs typeface="Arial" panose="020B0604020202020204" pitchFamily="34" charset="0"/>
              </a:rPr>
              <a:t>media serie</a:t>
            </a:r>
            <a:r>
              <a:rPr lang="it-IT" sz="2000" b="0" i="0" dirty="0">
                <a:solidFill>
                  <a:srgbClr val="002060"/>
                </a:solidFill>
                <a:latin typeface="Arial" panose="020B0604020202020204" pitchFamily="34" charset="0"/>
                <a:cs typeface="Arial" panose="020B0604020202020204" pitchFamily="34" charset="0"/>
              </a:rPr>
              <a:t>; infatti, il numero di motori per tipo è dell'ordine del migliaio dato che in genere ogni velivolo ha più di un motore, possono essere ricambiati più volte, e inoltre un tipo di motore può essere montato su velivoli diversi; il ritmo di produzione va </a:t>
            </a:r>
            <a:r>
              <a:rPr lang="it-IT" sz="2000" b="0" i="0" dirty="0">
                <a:solidFill>
                  <a:srgbClr val="FF0000"/>
                </a:solidFill>
                <a:latin typeface="Arial" panose="020B0604020202020204" pitchFamily="34" charset="0"/>
                <a:cs typeface="Arial" panose="020B0604020202020204" pitchFamily="34" charset="0"/>
              </a:rPr>
              <a:t>da 5 a 50 motori al mese.  </a:t>
            </a:r>
          </a:p>
          <a:p>
            <a:pPr algn="just"/>
            <a:r>
              <a:rPr lang="it-IT" sz="2000" b="0" i="0" dirty="0">
                <a:latin typeface="Arial" panose="020B0604020202020204" pitchFamily="34" charset="0"/>
                <a:cs typeface="Arial" panose="020B0604020202020204" pitchFamily="34" charset="0"/>
              </a:rPr>
              <a:t>All'interno del motore a getto vi sono numerose palette del compressore e della turbina, per cui la fabbricazione di tali palette può considerarsi di </a:t>
            </a:r>
            <a:r>
              <a:rPr lang="it-IT" sz="2000" b="0" i="0" dirty="0">
                <a:solidFill>
                  <a:srgbClr val="FF0000"/>
                </a:solidFill>
                <a:latin typeface="Arial" panose="020B0604020202020204" pitchFamily="34" charset="0"/>
                <a:cs typeface="Arial" panose="020B0604020202020204" pitchFamily="34" charset="0"/>
              </a:rPr>
              <a:t>grande serie</a:t>
            </a:r>
          </a:p>
          <a:p>
            <a:pPr algn="just"/>
            <a:endPar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a:p>
            <a:pPr algn="just"/>
            <a:endPar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a:p>
            <a:pPr algn="just"/>
            <a:endPar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a:p>
            <a:pPr algn="just"/>
            <a:endPar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a:p>
            <a:pPr algn="just"/>
            <a:endPar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a:p>
            <a:pPr algn="just"/>
            <a:r>
              <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rPr>
              <a:t>          </a:t>
            </a:r>
            <a:r>
              <a:rPr lang="it-IT" sz="1800" b="0" i="0" dirty="0">
                <a:solidFill>
                  <a:srgbClr val="FF0000"/>
                </a:solidFill>
                <a:latin typeface="Arial" panose="020B0604020202020204" pitchFamily="34" charset="0"/>
                <a:ea typeface="Microsoft YaHei" panose="020B0503020204020204" pitchFamily="34" charset="-122"/>
                <a:cs typeface="Arial" panose="020B0604020202020204" pitchFamily="34" charset="0"/>
              </a:rPr>
              <a:t>Struttura alare                                 Turboreattore                     Palette Turbina</a:t>
            </a:r>
          </a:p>
        </p:txBody>
      </p:sp>
      <p:pic>
        <p:nvPicPr>
          <p:cNvPr id="58370" name="Picture 2" descr="Visualizza immagine di 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96" y="4581129"/>
            <a:ext cx="2726163" cy="1728192"/>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Visualizza immagine di 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0558" y="4581127"/>
            <a:ext cx="2689794" cy="1728193"/>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Visualizza immagine di 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0334" y="5067854"/>
            <a:ext cx="1138090" cy="124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5468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8370"/>
                                        </p:tgtEl>
                                        <p:attrNameLst>
                                          <p:attrName>style.visibility</p:attrName>
                                        </p:attrNameLst>
                                      </p:cBhvr>
                                      <p:to>
                                        <p:strVal val="visible"/>
                                      </p:to>
                                    </p:set>
                                    <p:animEffect transition="in" filter="fade">
                                      <p:cBhvr>
                                        <p:cTn id="19" dur="1000"/>
                                        <p:tgtEl>
                                          <p:spTgt spid="58370"/>
                                        </p:tgtEl>
                                      </p:cBhvr>
                                    </p:animEffect>
                                    <p:anim calcmode="lin" valueType="num">
                                      <p:cBhvr>
                                        <p:cTn id="20" dur="1000" fill="hold"/>
                                        <p:tgtEl>
                                          <p:spTgt spid="58370"/>
                                        </p:tgtEl>
                                        <p:attrNameLst>
                                          <p:attrName>ppt_x</p:attrName>
                                        </p:attrNameLst>
                                      </p:cBhvr>
                                      <p:tavLst>
                                        <p:tav tm="0">
                                          <p:val>
                                            <p:strVal val="#ppt_x"/>
                                          </p:val>
                                        </p:tav>
                                        <p:tav tm="100000">
                                          <p:val>
                                            <p:strVal val="#ppt_x"/>
                                          </p:val>
                                        </p:tav>
                                      </p:tavLst>
                                    </p:anim>
                                    <p:anim calcmode="lin" valueType="num">
                                      <p:cBhvr>
                                        <p:cTn id="21" dur="1000" fill="hold"/>
                                        <p:tgtEl>
                                          <p:spTgt spid="5837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8372"/>
                                        </p:tgtEl>
                                        <p:attrNameLst>
                                          <p:attrName>style.visibility</p:attrName>
                                        </p:attrNameLst>
                                      </p:cBhvr>
                                      <p:to>
                                        <p:strVal val="visible"/>
                                      </p:to>
                                    </p:set>
                                    <p:animEffect transition="in" filter="fade">
                                      <p:cBhvr>
                                        <p:cTn id="26" dur="1000"/>
                                        <p:tgtEl>
                                          <p:spTgt spid="58372"/>
                                        </p:tgtEl>
                                      </p:cBhvr>
                                    </p:animEffect>
                                    <p:anim calcmode="lin" valueType="num">
                                      <p:cBhvr>
                                        <p:cTn id="27" dur="1000" fill="hold"/>
                                        <p:tgtEl>
                                          <p:spTgt spid="58372"/>
                                        </p:tgtEl>
                                        <p:attrNameLst>
                                          <p:attrName>ppt_x</p:attrName>
                                        </p:attrNameLst>
                                      </p:cBhvr>
                                      <p:tavLst>
                                        <p:tav tm="0">
                                          <p:val>
                                            <p:strVal val="#ppt_x"/>
                                          </p:val>
                                        </p:tav>
                                        <p:tav tm="100000">
                                          <p:val>
                                            <p:strVal val="#ppt_x"/>
                                          </p:val>
                                        </p:tav>
                                      </p:tavLst>
                                    </p:anim>
                                    <p:anim calcmode="lin" valueType="num">
                                      <p:cBhvr>
                                        <p:cTn id="28" dur="1000" fill="hold"/>
                                        <p:tgtEl>
                                          <p:spTgt spid="5837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8374"/>
                                        </p:tgtEl>
                                        <p:attrNameLst>
                                          <p:attrName>style.visibility</p:attrName>
                                        </p:attrNameLst>
                                      </p:cBhvr>
                                      <p:to>
                                        <p:strVal val="visible"/>
                                      </p:to>
                                    </p:set>
                                    <p:animEffect transition="in" filter="fade">
                                      <p:cBhvr>
                                        <p:cTn id="33" dur="1000"/>
                                        <p:tgtEl>
                                          <p:spTgt spid="58374"/>
                                        </p:tgtEl>
                                      </p:cBhvr>
                                    </p:animEffect>
                                    <p:anim calcmode="lin" valueType="num">
                                      <p:cBhvr>
                                        <p:cTn id="34" dur="1000" fill="hold"/>
                                        <p:tgtEl>
                                          <p:spTgt spid="58374"/>
                                        </p:tgtEl>
                                        <p:attrNameLst>
                                          <p:attrName>ppt_x</p:attrName>
                                        </p:attrNameLst>
                                      </p:cBhvr>
                                      <p:tavLst>
                                        <p:tav tm="0">
                                          <p:val>
                                            <p:strVal val="#ppt_x"/>
                                          </p:val>
                                        </p:tav>
                                        <p:tav tm="100000">
                                          <p:val>
                                            <p:strVal val="#ppt_x"/>
                                          </p:val>
                                        </p:tav>
                                      </p:tavLst>
                                    </p:anim>
                                    <p:anim calcmode="lin" valueType="num">
                                      <p:cBhvr>
                                        <p:cTn id="35" dur="1000" fill="hold"/>
                                        <p:tgtEl>
                                          <p:spTgt spid="5837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1507">
                                            <p:txEl>
                                              <p:pRg st="8" end="8"/>
                                            </p:txEl>
                                          </p:spTgt>
                                        </p:tgtEl>
                                        <p:attrNameLst>
                                          <p:attrName>style.visibility</p:attrName>
                                        </p:attrNameLst>
                                      </p:cBhvr>
                                      <p:to>
                                        <p:strVal val="visible"/>
                                      </p:to>
                                    </p:set>
                                    <p:anim calcmode="lin" valueType="num">
                                      <p:cBhvr additive="base">
                                        <p:cTn id="40"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r>
              <a:rPr lang="it-IT" sz="1500" dirty="0">
                <a:solidFill>
                  <a:srgbClr val="FF0000"/>
                </a:solidFill>
                <a:ea typeface="Microsoft YaHei" panose="020B0503020204020204" pitchFamily="34" charset="-122"/>
              </a:rPr>
              <a:t>INDUSTRIA AEROSPAZIALE</a:t>
            </a: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0321353" y="10741802"/>
            <a:ext cx="4134984" cy="268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spcBef>
                <a:spcPct val="0"/>
              </a:spcBef>
              <a:buClrTx/>
              <a:buFontTx/>
              <a:buNone/>
            </a:pPr>
            <a:endParaRPr lang="it-IT" b="0" i="0">
              <a:solidFill>
                <a:srgbClr val="0000CC"/>
              </a:solidFill>
              <a:ea typeface="Microsoft YaHei" panose="020B0503020204020204" pitchFamily="34" charset="-122"/>
            </a:endParaRPr>
          </a:p>
        </p:txBody>
      </p:sp>
      <p:sp>
        <p:nvSpPr>
          <p:cNvPr id="2" name="Rettangolo 1"/>
          <p:cNvSpPr/>
          <p:nvPr/>
        </p:nvSpPr>
        <p:spPr>
          <a:xfrm>
            <a:off x="147638" y="822325"/>
            <a:ext cx="8783638" cy="2246769"/>
          </a:xfrm>
          <a:prstGeom prst="rect">
            <a:avLst/>
          </a:prstGeom>
        </p:spPr>
        <p:txBody>
          <a:bodyPr wrap="square">
            <a:spAutoFit/>
          </a:bodyPr>
          <a:lstStyle/>
          <a:p>
            <a:pPr algn="just"/>
            <a:r>
              <a:rPr lang="it-IT"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Molte aziende producono strumenti tecnici e componenti come astronavi e satelliti. </a:t>
            </a:r>
          </a:p>
          <a:p>
            <a:pPr algn="just"/>
            <a:endParaRPr lang="it-IT" sz="2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it-IT" sz="2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Le più note società coinvolte nei programmi spaziali sono </a:t>
            </a:r>
            <a:r>
              <a:rPr lang="it-IT" sz="2000" i="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Boeing, Airbus, Lockheed Martin, e </a:t>
            </a:r>
            <a:r>
              <a:rPr lang="it-IT" sz="2000" i="1"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Nortrop</a:t>
            </a:r>
            <a:r>
              <a:rPr lang="it-IT" sz="2000" i="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2000" i="1"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Grumman</a:t>
            </a:r>
            <a:r>
              <a:rPr lang="it-IT" sz="2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e sono impegnate in altre aree dell’aerospazio, come la costruzione di aerei, ma le più note in assoluto sono la </a:t>
            </a:r>
            <a:r>
              <a:rPr lang="it-IT" sz="20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NASA</a:t>
            </a:r>
            <a:r>
              <a:rPr lang="it-IT" sz="2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e </a:t>
            </a:r>
            <a:r>
              <a:rPr lang="it-IT" sz="2000" b="1" i="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SpaceX</a:t>
            </a:r>
            <a:endParaRPr lang="it-IT" sz="2000" b="1" i="1" dirty="0">
              <a:solidFill>
                <a:srgbClr val="FF0000"/>
              </a:solidFill>
            </a:endParaRPr>
          </a:p>
        </p:txBody>
      </p:sp>
      <p:pic>
        <p:nvPicPr>
          <p:cNvPr id="56322" name="Picture 2" descr="Visualizza immagine di 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545984"/>
            <a:ext cx="3436751" cy="2857277"/>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Visualizza immagine di 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3861048"/>
            <a:ext cx="3563442" cy="222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3489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2"/>
                                        </p:tgtEl>
                                        <p:attrNameLst>
                                          <p:attrName>style.visibility</p:attrName>
                                        </p:attrNameLst>
                                      </p:cBhvr>
                                      <p:to>
                                        <p:strVal val="visible"/>
                                      </p:to>
                                    </p:set>
                                    <p:anim calcmode="lin" valueType="num">
                                      <p:cBhvr additive="base">
                                        <p:cTn id="13" dur="500" fill="hold"/>
                                        <p:tgtEl>
                                          <p:spTgt spid="56322"/>
                                        </p:tgtEl>
                                        <p:attrNameLst>
                                          <p:attrName>ppt_x</p:attrName>
                                        </p:attrNameLst>
                                      </p:cBhvr>
                                      <p:tavLst>
                                        <p:tav tm="0">
                                          <p:val>
                                            <p:strVal val="#ppt_x"/>
                                          </p:val>
                                        </p:tav>
                                        <p:tav tm="100000">
                                          <p:val>
                                            <p:strVal val="#ppt_x"/>
                                          </p:val>
                                        </p:tav>
                                      </p:tavLst>
                                    </p:anim>
                                    <p:anim calcmode="lin" valueType="num">
                                      <p:cBhvr additive="base">
                                        <p:cTn id="14" dur="500" fill="hold"/>
                                        <p:tgtEl>
                                          <p:spTgt spid="563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4"/>
                                        </p:tgtEl>
                                        <p:attrNameLst>
                                          <p:attrName>style.visibility</p:attrName>
                                        </p:attrNameLst>
                                      </p:cBhvr>
                                      <p:to>
                                        <p:strVal val="visible"/>
                                      </p:to>
                                    </p:set>
                                    <p:anim calcmode="lin" valueType="num">
                                      <p:cBhvr additive="base">
                                        <p:cTn id="19" dur="500" fill="hold"/>
                                        <p:tgtEl>
                                          <p:spTgt spid="56324"/>
                                        </p:tgtEl>
                                        <p:attrNameLst>
                                          <p:attrName>ppt_x</p:attrName>
                                        </p:attrNameLst>
                                      </p:cBhvr>
                                      <p:tavLst>
                                        <p:tav tm="0">
                                          <p:val>
                                            <p:strVal val="#ppt_x"/>
                                          </p:val>
                                        </p:tav>
                                        <p:tav tm="100000">
                                          <p:val>
                                            <p:strVal val="#ppt_x"/>
                                          </p:val>
                                        </p:tav>
                                      </p:tavLst>
                                    </p:anim>
                                    <p:anim calcmode="lin" valueType="num">
                                      <p:cBhvr additive="base">
                                        <p:cTn id="20"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r>
              <a:rPr lang="it-IT" sz="1500" dirty="0">
                <a:solidFill>
                  <a:srgbClr val="FF0000"/>
                </a:solidFill>
                <a:ea typeface="Microsoft YaHei" panose="020B0503020204020204" pitchFamily="34" charset="-122"/>
              </a:rPr>
              <a:t>INDUSTRIA AEROSPAZIALE</a:t>
            </a: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spcBef>
                <a:spcPct val="0"/>
              </a:spcBef>
              <a:buClrTx/>
              <a:buFontTx/>
              <a:buNone/>
            </a:pPr>
            <a:r>
              <a:rPr lang="it-IT" sz="2000" b="0" i="0" dirty="0">
                <a:latin typeface="Arial" panose="020B0604020202020204" pitchFamily="34" charset="0"/>
                <a:cs typeface="Arial" panose="020B0604020202020204" pitchFamily="34" charset="0"/>
              </a:rPr>
              <a:t>In particolare, la </a:t>
            </a:r>
            <a:r>
              <a:rPr lang="it-IT" sz="2000" b="0" dirty="0" err="1">
                <a:solidFill>
                  <a:srgbClr val="FF0000"/>
                </a:solidFill>
                <a:latin typeface="Arial" panose="020B0604020202020204" pitchFamily="34" charset="0"/>
                <a:cs typeface="Arial" panose="020B0604020202020204" pitchFamily="34" charset="0"/>
              </a:rPr>
              <a:t>SpaceX</a:t>
            </a:r>
            <a:r>
              <a:rPr lang="it-IT" sz="2000" b="0" i="0" dirty="0">
                <a:latin typeface="Arial" panose="020B0604020202020204" pitchFamily="34" charset="0"/>
                <a:cs typeface="Arial" panose="020B0604020202020204" pitchFamily="34" charset="0"/>
              </a:rPr>
              <a:t> di </a:t>
            </a:r>
            <a:r>
              <a:rPr lang="it-IT" sz="2000" b="0" i="0" dirty="0" err="1">
                <a:latin typeface="Arial" panose="020B0604020202020204" pitchFamily="34" charset="0"/>
                <a:cs typeface="Arial" panose="020B0604020202020204" pitchFamily="34" charset="0"/>
              </a:rPr>
              <a:t>Elon</a:t>
            </a:r>
            <a:r>
              <a:rPr lang="it-IT" sz="2000" b="0" i="0" dirty="0">
                <a:latin typeface="Arial" panose="020B0604020202020204" pitchFamily="34" charset="0"/>
                <a:cs typeface="Arial" panose="020B0604020202020204" pitchFamily="34" charset="0"/>
              </a:rPr>
              <a:t> </a:t>
            </a:r>
            <a:r>
              <a:rPr lang="it-IT" sz="2000" b="0" i="0" dirty="0" err="1">
                <a:latin typeface="Arial" panose="020B0604020202020204" pitchFamily="34" charset="0"/>
                <a:cs typeface="Arial" panose="020B0604020202020204" pitchFamily="34" charset="0"/>
              </a:rPr>
              <a:t>Musk</a:t>
            </a:r>
            <a:r>
              <a:rPr lang="it-IT" sz="2000" b="0" i="0" dirty="0">
                <a:latin typeface="Arial" panose="020B0604020202020204" pitchFamily="34" charset="0"/>
                <a:cs typeface="Arial" panose="020B0604020202020204" pitchFamily="34" charset="0"/>
              </a:rPr>
              <a:t> è attualmente all’avanguardia nella produzione della navicella </a:t>
            </a:r>
            <a:r>
              <a:rPr lang="it-IT" sz="2000" b="0" dirty="0" err="1">
                <a:solidFill>
                  <a:srgbClr val="FF0000"/>
                </a:solidFill>
                <a:latin typeface="Arial" panose="020B0604020202020204" pitchFamily="34" charset="0"/>
                <a:cs typeface="Arial" panose="020B0604020202020204" pitchFamily="34" charset="0"/>
              </a:rPr>
              <a:t>Crew</a:t>
            </a:r>
            <a:r>
              <a:rPr lang="it-IT" sz="2000" b="0" dirty="0">
                <a:solidFill>
                  <a:srgbClr val="FF0000"/>
                </a:solidFill>
                <a:latin typeface="Arial" panose="020B0604020202020204" pitchFamily="34" charset="0"/>
                <a:cs typeface="Arial" panose="020B0604020202020204" pitchFamily="34" charset="0"/>
              </a:rPr>
              <a:t> Dragon </a:t>
            </a:r>
            <a:r>
              <a:rPr lang="it-IT" sz="2000" b="0" i="0" dirty="0">
                <a:latin typeface="Arial" panose="020B0604020202020204" pitchFamily="34" charset="0"/>
                <a:cs typeface="Arial" panose="020B0604020202020204" pitchFamily="34" charset="0"/>
              </a:rPr>
              <a:t>e del missile </a:t>
            </a:r>
            <a:r>
              <a:rPr lang="it-IT" sz="2000" b="0" dirty="0" err="1">
                <a:solidFill>
                  <a:srgbClr val="FF0000"/>
                </a:solidFill>
                <a:latin typeface="Arial" panose="020B0604020202020204" pitchFamily="34" charset="0"/>
                <a:cs typeface="Arial" panose="020B0604020202020204" pitchFamily="34" charset="0"/>
              </a:rPr>
              <a:t>Falcon</a:t>
            </a:r>
            <a:r>
              <a:rPr lang="it-IT" sz="2000" b="0" dirty="0">
                <a:solidFill>
                  <a:srgbClr val="FF0000"/>
                </a:solidFill>
                <a:latin typeface="Arial" panose="020B0604020202020204" pitchFamily="34" charset="0"/>
                <a:cs typeface="Arial" panose="020B0604020202020204" pitchFamily="34" charset="0"/>
              </a:rPr>
              <a:t> 9</a:t>
            </a:r>
            <a:r>
              <a:rPr lang="it-IT" sz="2000" b="0" i="0" dirty="0">
                <a:latin typeface="Arial" panose="020B0604020202020204" pitchFamily="34" charset="0"/>
                <a:cs typeface="Arial" panose="020B0604020202020204" pitchFamily="34" charset="0"/>
              </a:rPr>
              <a:t> completamente riutilizzabili, con i quali garantisce il trasporto di astronauti sulla Stazione Spaziale Internazionale ISS</a:t>
            </a:r>
            <a:r>
              <a:rPr lang="it-IT" dirty="0"/>
              <a:t>. </a:t>
            </a:r>
          </a:p>
          <a:p>
            <a:pPr algn="just">
              <a:spcBef>
                <a:spcPct val="0"/>
              </a:spcBef>
              <a:buClrTx/>
              <a:buFontTx/>
              <a:buNone/>
            </a:pPr>
            <a:endParaRPr lang="it-IT" b="0" i="0" dirty="0">
              <a:solidFill>
                <a:srgbClr val="0000CC"/>
              </a:solidFill>
              <a:ea typeface="Microsoft YaHei" panose="020B0503020204020204" pitchFamily="34" charset="-122"/>
            </a:endParaRPr>
          </a:p>
          <a:p>
            <a:pPr algn="just">
              <a:spcBef>
                <a:spcPct val="0"/>
              </a:spcBef>
              <a:buClrTx/>
              <a:buFontTx/>
              <a:buNone/>
            </a:pPr>
            <a:endParaRPr lang="it-IT" b="0" i="0" dirty="0">
              <a:solidFill>
                <a:srgbClr val="0000CC"/>
              </a:solidFill>
              <a:ea typeface="Microsoft YaHei" panose="020B0503020204020204" pitchFamily="34" charset="-122"/>
            </a:endParaRPr>
          </a:p>
          <a:p>
            <a:pPr algn="just">
              <a:spcBef>
                <a:spcPct val="0"/>
              </a:spcBef>
              <a:buClrTx/>
              <a:buFontTx/>
              <a:buNone/>
            </a:pPr>
            <a:endParaRPr lang="it-IT" b="0" i="0" dirty="0">
              <a:solidFill>
                <a:srgbClr val="0000CC"/>
              </a:solidFill>
              <a:ea typeface="Microsoft YaHei" panose="020B0503020204020204" pitchFamily="34" charset="-122"/>
            </a:endParaRPr>
          </a:p>
          <a:p>
            <a:pPr algn="just">
              <a:spcBef>
                <a:spcPct val="0"/>
              </a:spcBef>
              <a:buClrTx/>
              <a:buFontTx/>
              <a:buNone/>
            </a:pPr>
            <a:endParaRPr lang="it-IT" b="0" i="0" dirty="0">
              <a:solidFill>
                <a:srgbClr val="0000CC"/>
              </a:solidFill>
              <a:ea typeface="Microsoft YaHei" panose="020B0503020204020204" pitchFamily="34" charset="-122"/>
            </a:endParaRPr>
          </a:p>
          <a:p>
            <a:pPr algn="just">
              <a:spcBef>
                <a:spcPct val="0"/>
              </a:spcBef>
              <a:buClrTx/>
              <a:buFontTx/>
              <a:buNone/>
            </a:pPr>
            <a:endParaRPr lang="it-IT" b="0" i="0" dirty="0">
              <a:solidFill>
                <a:srgbClr val="0000CC"/>
              </a:solidFill>
              <a:ea typeface="Microsoft YaHei" panose="020B0503020204020204" pitchFamily="34" charset="-122"/>
            </a:endParaRPr>
          </a:p>
          <a:p>
            <a:pPr algn="just">
              <a:spcBef>
                <a:spcPct val="0"/>
              </a:spcBef>
              <a:buClrTx/>
              <a:buFontTx/>
              <a:buNone/>
            </a:pPr>
            <a:endParaRPr lang="it-IT" b="0" i="0" dirty="0">
              <a:solidFill>
                <a:srgbClr val="0000CC"/>
              </a:solidFill>
              <a:ea typeface="Microsoft YaHei" panose="020B0503020204020204" pitchFamily="34" charset="-122"/>
            </a:endParaRPr>
          </a:p>
          <a:p>
            <a:pPr algn="just">
              <a:spcBef>
                <a:spcPct val="0"/>
              </a:spcBef>
              <a:buClrTx/>
              <a:buFontTx/>
              <a:buNone/>
            </a:pPr>
            <a:endParaRPr lang="it-IT" b="0" i="0" dirty="0">
              <a:solidFill>
                <a:srgbClr val="0000CC"/>
              </a:solidFill>
              <a:ea typeface="Microsoft YaHei" panose="020B0503020204020204" pitchFamily="34" charset="-122"/>
            </a:endParaRPr>
          </a:p>
          <a:p>
            <a:pPr algn="just">
              <a:spcBef>
                <a:spcPct val="0"/>
              </a:spcBef>
              <a:buClrTx/>
              <a:buFontTx/>
              <a:buNone/>
            </a:pPr>
            <a:endParaRPr lang="it-IT" b="0" i="0" dirty="0">
              <a:solidFill>
                <a:srgbClr val="0000CC"/>
              </a:solidFill>
              <a:ea typeface="Microsoft YaHei" panose="020B0503020204020204" pitchFamily="34" charset="-122"/>
            </a:endParaRPr>
          </a:p>
          <a:p>
            <a:pPr algn="just">
              <a:spcBef>
                <a:spcPct val="0"/>
              </a:spcBef>
              <a:buClrTx/>
              <a:buFontTx/>
              <a:buNone/>
            </a:pPr>
            <a:endParaRPr lang="it-IT" b="0" i="0" dirty="0">
              <a:solidFill>
                <a:srgbClr val="0000CC"/>
              </a:solidFill>
              <a:ea typeface="Microsoft YaHei" panose="020B0503020204020204" pitchFamily="34" charset="-122"/>
            </a:endParaRPr>
          </a:p>
          <a:p>
            <a:pPr algn="just">
              <a:spcBef>
                <a:spcPct val="0"/>
              </a:spcBef>
              <a:buClrTx/>
              <a:buFontTx/>
              <a:buNone/>
            </a:pPr>
            <a:endParaRPr lang="it-IT" b="0" i="0" dirty="0">
              <a:solidFill>
                <a:srgbClr val="0000CC"/>
              </a:solidFill>
              <a:ea typeface="Microsoft YaHei" panose="020B0503020204020204" pitchFamily="34" charset="-122"/>
            </a:endParaRPr>
          </a:p>
          <a:p>
            <a:pPr algn="just">
              <a:spcBef>
                <a:spcPct val="0"/>
              </a:spcBef>
              <a:buClrTx/>
              <a:buFontTx/>
              <a:buNone/>
            </a:pPr>
            <a:endParaRPr lang="it-IT" b="0" i="0" dirty="0">
              <a:solidFill>
                <a:srgbClr val="0000CC"/>
              </a:solidFill>
              <a:ea typeface="Microsoft YaHei" panose="020B0503020204020204" pitchFamily="34" charset="-122"/>
            </a:endParaRPr>
          </a:p>
          <a:p>
            <a:pPr algn="just">
              <a:spcBef>
                <a:spcPct val="0"/>
              </a:spcBef>
              <a:buClrTx/>
              <a:buFontTx/>
              <a:buNone/>
            </a:pPr>
            <a:r>
              <a:rPr lang="it-IT" sz="1800" b="0" dirty="0">
                <a:solidFill>
                  <a:srgbClr val="0000CC"/>
                </a:solidFill>
                <a:ea typeface="Microsoft YaHei" panose="020B0503020204020204" pitchFamily="34" charset="-122"/>
              </a:rPr>
              <a:t>                Astronave </a:t>
            </a:r>
            <a:r>
              <a:rPr lang="it-IT" sz="1800" b="0" dirty="0" err="1">
                <a:solidFill>
                  <a:srgbClr val="0000CC"/>
                </a:solidFill>
                <a:ea typeface="Microsoft YaHei" panose="020B0503020204020204" pitchFamily="34" charset="-122"/>
              </a:rPr>
              <a:t>Crew</a:t>
            </a:r>
            <a:r>
              <a:rPr lang="it-IT" sz="1800" b="0" dirty="0">
                <a:solidFill>
                  <a:srgbClr val="0000CC"/>
                </a:solidFill>
                <a:ea typeface="Microsoft YaHei" panose="020B0503020204020204" pitchFamily="34" charset="-122"/>
              </a:rPr>
              <a:t> Dragon</a:t>
            </a:r>
          </a:p>
          <a:p>
            <a:pPr algn="just">
              <a:spcBef>
                <a:spcPct val="0"/>
              </a:spcBef>
              <a:buClrTx/>
              <a:buFontTx/>
              <a:buNone/>
            </a:pPr>
            <a:r>
              <a:rPr lang="it-IT" sz="1800" b="0" dirty="0">
                <a:solidFill>
                  <a:srgbClr val="0000CC"/>
                </a:solidFill>
                <a:ea typeface="Microsoft YaHei" panose="020B0503020204020204" pitchFamily="34" charset="-122"/>
              </a:rPr>
              <a:t>                                                                                                            Missile </a:t>
            </a:r>
            <a:r>
              <a:rPr lang="it-IT" sz="1800" b="0" dirty="0" err="1">
                <a:solidFill>
                  <a:srgbClr val="0000CC"/>
                </a:solidFill>
                <a:ea typeface="Microsoft YaHei" panose="020B0503020204020204" pitchFamily="34" charset="-122"/>
              </a:rPr>
              <a:t>Falcon</a:t>
            </a:r>
            <a:r>
              <a:rPr lang="it-IT" sz="1800" b="0" dirty="0">
                <a:solidFill>
                  <a:srgbClr val="0000CC"/>
                </a:solidFill>
                <a:ea typeface="Microsoft YaHei" panose="020B0503020204020204" pitchFamily="34" charset="-122"/>
              </a:rPr>
              <a:t> 9</a:t>
            </a:r>
          </a:p>
        </p:txBody>
      </p:sp>
      <p:pic>
        <p:nvPicPr>
          <p:cNvPr id="4" name="Immagine 3" descr="Immagine che contiene testo, apparecchio&#10;&#10;Descrizione generata automaticamente"/>
          <p:cNvPicPr/>
          <p:nvPr/>
        </p:nvPicPr>
        <p:blipFill>
          <a:blip r:embed="rId3">
            <a:extLst>
              <a:ext uri="{28A0092B-C50C-407E-A947-70E740481C1C}">
                <a14:useLocalDpi xmlns:a14="http://schemas.microsoft.com/office/drawing/2010/main" val="0"/>
              </a:ext>
            </a:extLst>
          </a:blip>
          <a:stretch>
            <a:fillRect/>
          </a:stretch>
        </p:blipFill>
        <p:spPr>
          <a:xfrm>
            <a:off x="179388" y="2636912"/>
            <a:ext cx="5184700" cy="3384376"/>
          </a:xfrm>
          <a:prstGeom prst="rect">
            <a:avLst/>
          </a:prstGeom>
        </p:spPr>
      </p:pic>
      <p:pic>
        <p:nvPicPr>
          <p:cNvPr id="54274" name="Picture 2" descr="Visualizza immagine di 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974269"/>
            <a:ext cx="2942023" cy="441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305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4"/>
                                        </p:tgtEl>
                                        <p:attrNameLst>
                                          <p:attrName>style.visibility</p:attrName>
                                        </p:attrNameLst>
                                      </p:cBhvr>
                                      <p:to>
                                        <p:strVal val="visible"/>
                                      </p:to>
                                    </p:set>
                                    <p:anim calcmode="lin" valueType="num">
                                      <p:cBhvr additive="base">
                                        <p:cTn id="13" dur="500" fill="hold"/>
                                        <p:tgtEl>
                                          <p:spTgt spid="54274"/>
                                        </p:tgtEl>
                                        <p:attrNameLst>
                                          <p:attrName>ppt_x</p:attrName>
                                        </p:attrNameLst>
                                      </p:cBhvr>
                                      <p:tavLst>
                                        <p:tav tm="0">
                                          <p:val>
                                            <p:strVal val="#ppt_x"/>
                                          </p:val>
                                        </p:tav>
                                        <p:tav tm="100000">
                                          <p:val>
                                            <p:strVal val="#ppt_x"/>
                                          </p:val>
                                        </p:tav>
                                      </p:tavLst>
                                    </p:anim>
                                    <p:anim calcmode="lin" valueType="num">
                                      <p:cBhvr additive="base">
                                        <p:cTn id="14"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12" end="12"/>
                                            </p:txEl>
                                          </p:spTgt>
                                        </p:tgtEl>
                                        <p:attrNameLst>
                                          <p:attrName>style.visibility</p:attrName>
                                        </p:attrNameLst>
                                      </p:cBhvr>
                                      <p:to>
                                        <p:strVal val="visible"/>
                                      </p:to>
                                    </p:set>
                                    <p:anim calcmode="lin" valueType="num">
                                      <p:cBhvr additive="base">
                                        <p:cTn id="19" dur="500" fill="hold"/>
                                        <p:tgtEl>
                                          <p:spTgt spid="21507">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13" end="13"/>
                                            </p:txEl>
                                          </p:spTgt>
                                        </p:tgtEl>
                                        <p:attrNameLst>
                                          <p:attrName>style.visibility</p:attrName>
                                        </p:attrNameLst>
                                      </p:cBhvr>
                                      <p:to>
                                        <p:strVal val="visible"/>
                                      </p:to>
                                    </p:set>
                                    <p:anim calcmode="lin" valueType="num">
                                      <p:cBhvr additive="base">
                                        <p:cTn id="25" dur="500" fill="hold"/>
                                        <p:tgtEl>
                                          <p:spTgt spid="21507">
                                            <p:txEl>
                                              <p:pRg st="13" end="1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a:ea typeface="Microsoft YaHei" panose="020B0503020204020204" pitchFamily="34" charset="-122"/>
              </a:rPr>
              <a:t> </a:t>
            </a:r>
            <a:r>
              <a:rPr lang="it-IT" sz="1500" b="0">
                <a:ea typeface="Microsoft YaHei" panose="020B0503020204020204" pitchFamily="34" charset="-122"/>
              </a:rPr>
              <a:t>Ing. Elisa Cappelletto – Ing. Maurizio Bassani                                 MMSP – Volume 1 – Modulo II  - Capitolo 1 </a:t>
            </a:r>
          </a:p>
          <a:p>
            <a:pPr algn="ctr">
              <a:spcBef>
                <a:spcPct val="0"/>
              </a:spcBef>
              <a:buClrTx/>
              <a:buFontTx/>
              <a:buNone/>
            </a:pPr>
            <a:r>
              <a:rPr lang="it-IT" sz="1500" b="0">
                <a:ea typeface="Microsoft YaHei" panose="020B0503020204020204" pitchFamily="34" charset="-122"/>
              </a:rPr>
              <a:t>INDUSTRIA AEROSPAZIALE</a:t>
            </a: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p:txBody>
      </p:sp>
      <p:sp>
        <p:nvSpPr>
          <p:cNvPr id="21507"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spcBef>
                <a:spcPct val="0"/>
              </a:spcBef>
              <a:buClrTx/>
              <a:buFontTx/>
              <a:buNone/>
            </a:pPr>
            <a:r>
              <a:rPr lang="it-IT" sz="2000" b="0" i="0" dirty="0">
                <a:latin typeface="Arial" panose="020B0604020202020204" pitchFamily="34" charset="0"/>
                <a:cs typeface="Arial" panose="020B0604020202020204" pitchFamily="34" charset="0"/>
              </a:rPr>
              <a:t>La NASA, invece, produce il gigantesco </a:t>
            </a:r>
            <a:r>
              <a:rPr lang="it-IT" sz="2000" b="0" i="0" dirty="0">
                <a:solidFill>
                  <a:srgbClr val="FF0000"/>
                </a:solidFill>
                <a:latin typeface="Arial" panose="020B0604020202020204" pitchFamily="34" charset="0"/>
                <a:cs typeface="Arial" panose="020B0604020202020204" pitchFamily="34" charset="0"/>
              </a:rPr>
              <a:t>missile SLS </a:t>
            </a:r>
            <a:r>
              <a:rPr lang="it-IT" sz="2000" b="0" i="0" dirty="0">
                <a:latin typeface="Arial" panose="020B0604020202020204" pitchFamily="34" charset="0"/>
                <a:cs typeface="Arial" panose="020B0604020202020204" pitchFamily="34" charset="0"/>
              </a:rPr>
              <a:t>e la navicella</a:t>
            </a:r>
            <a:r>
              <a:rPr lang="it-IT" sz="2000" b="0" i="0" dirty="0">
                <a:solidFill>
                  <a:srgbClr val="FF0000"/>
                </a:solidFill>
                <a:latin typeface="Arial" panose="020B0604020202020204" pitchFamily="34" charset="0"/>
                <a:cs typeface="Arial" panose="020B0604020202020204" pitchFamily="34" charset="0"/>
              </a:rPr>
              <a:t> Orion </a:t>
            </a:r>
            <a:r>
              <a:rPr lang="it-IT" sz="2000" b="0" i="0" dirty="0">
                <a:latin typeface="Arial" panose="020B0604020202020204" pitchFamily="34" charset="0"/>
                <a:cs typeface="Arial" panose="020B0604020202020204" pitchFamily="34" charset="0"/>
              </a:rPr>
              <a:t>per riportare l’uomo sulla Luna nell’ambito delle missioni </a:t>
            </a:r>
            <a:r>
              <a:rPr lang="it-IT" sz="2000" b="0" i="0" dirty="0" err="1">
                <a:latin typeface="Arial" panose="020B0604020202020204" pitchFamily="34" charset="0"/>
                <a:cs typeface="Arial" panose="020B0604020202020204" pitchFamily="34" charset="0"/>
              </a:rPr>
              <a:t>Artemis</a:t>
            </a:r>
            <a:r>
              <a:rPr lang="it-IT" sz="2000" b="0" i="0" dirty="0">
                <a:latin typeface="Arial" panose="020B0604020202020204" pitchFamily="34" charset="0"/>
                <a:cs typeface="Arial" panose="020B0604020202020204" pitchFamily="34" charset="0"/>
              </a:rPr>
              <a:t>.</a:t>
            </a: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r>
              <a:rPr lang="it-IT" sz="2000" b="0" dirty="0">
                <a:solidFill>
                  <a:srgbClr val="0000CC"/>
                </a:solidFill>
                <a:latin typeface="Arial" panose="020B0604020202020204" pitchFamily="34" charset="0"/>
                <a:ea typeface="Microsoft YaHei" panose="020B0503020204020204" pitchFamily="34" charset="-122"/>
                <a:cs typeface="Arial" panose="020B0604020202020204" pitchFamily="34" charset="0"/>
              </a:rPr>
              <a:t>Modulo di comando astronave ORION</a:t>
            </a: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r>
              <a:rPr lang="it-IT" sz="2000" b="0" dirty="0">
                <a:solidFill>
                  <a:srgbClr val="0000CC"/>
                </a:solidFill>
                <a:latin typeface="Arial" panose="020B0604020202020204" pitchFamily="34" charset="0"/>
                <a:ea typeface="Microsoft YaHei" panose="020B0503020204020204" pitchFamily="34" charset="-122"/>
                <a:cs typeface="Arial" panose="020B0604020202020204" pitchFamily="34" charset="0"/>
              </a:rPr>
              <a:t>                                                                                        Missile SLS</a:t>
            </a:r>
          </a:p>
          <a:p>
            <a:pPr algn="just">
              <a:spcBef>
                <a:spcPct val="0"/>
              </a:spcBef>
              <a:buClrTx/>
              <a:buFontTx/>
              <a:buNone/>
            </a:pPr>
            <a:endPar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4" name="Immagine 3" descr="Immagine che contiene testo, apparecchio&#10;&#10;Descrizione generata automaticamente"/>
          <p:cNvPicPr/>
          <p:nvPr/>
        </p:nvPicPr>
        <p:blipFill>
          <a:blip r:embed="rId3">
            <a:extLst>
              <a:ext uri="{28A0092B-C50C-407E-A947-70E740481C1C}">
                <a14:useLocalDpi xmlns:a14="http://schemas.microsoft.com/office/drawing/2010/main" val="0"/>
              </a:ext>
            </a:extLst>
          </a:blip>
          <a:stretch>
            <a:fillRect/>
          </a:stretch>
        </p:blipFill>
        <p:spPr>
          <a:xfrm>
            <a:off x="179388" y="2348880"/>
            <a:ext cx="4968676" cy="2808312"/>
          </a:xfrm>
          <a:prstGeom prst="rect">
            <a:avLst/>
          </a:prstGeom>
        </p:spPr>
      </p:pic>
      <p:pic>
        <p:nvPicPr>
          <p:cNvPr id="64514" name="Picture 2" descr="Visualizza immagine di 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446212"/>
            <a:ext cx="3563442" cy="482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5063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514"/>
                                        </p:tgtEl>
                                        <p:attrNameLst>
                                          <p:attrName>style.visibility</p:attrName>
                                        </p:attrNameLst>
                                      </p:cBhvr>
                                      <p:to>
                                        <p:strVal val="visible"/>
                                      </p:to>
                                    </p:set>
                                    <p:anim calcmode="lin" valueType="num">
                                      <p:cBhvr additive="base">
                                        <p:cTn id="13" dur="500" fill="hold"/>
                                        <p:tgtEl>
                                          <p:spTgt spid="64514"/>
                                        </p:tgtEl>
                                        <p:attrNameLst>
                                          <p:attrName>ppt_x</p:attrName>
                                        </p:attrNameLst>
                                      </p:cBhvr>
                                      <p:tavLst>
                                        <p:tav tm="0">
                                          <p:val>
                                            <p:strVal val="#ppt_x"/>
                                          </p:val>
                                        </p:tav>
                                        <p:tav tm="100000">
                                          <p:val>
                                            <p:strVal val="#ppt_x"/>
                                          </p:val>
                                        </p:tav>
                                      </p:tavLst>
                                    </p:anim>
                                    <p:anim calcmode="lin" valueType="num">
                                      <p:cBhvr additive="base">
                                        <p:cTn id="14" dur="500" fill="hold"/>
                                        <p:tgtEl>
                                          <p:spTgt spid="645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14" end="14"/>
                                            </p:txEl>
                                          </p:spTgt>
                                        </p:tgtEl>
                                        <p:attrNameLst>
                                          <p:attrName>style.visibility</p:attrName>
                                        </p:attrNameLst>
                                      </p:cBhvr>
                                      <p:to>
                                        <p:strVal val="visible"/>
                                      </p:to>
                                    </p:set>
                                    <p:anim calcmode="lin" valueType="num">
                                      <p:cBhvr additive="base">
                                        <p:cTn id="19" dur="500" fill="hold"/>
                                        <p:tgtEl>
                                          <p:spTgt spid="21507">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17" end="17"/>
                                            </p:txEl>
                                          </p:spTgt>
                                        </p:tgtEl>
                                        <p:attrNameLst>
                                          <p:attrName>style.visibility</p:attrName>
                                        </p:attrNameLst>
                                      </p:cBhvr>
                                      <p:to>
                                        <p:strVal val="visible"/>
                                      </p:to>
                                    </p:set>
                                    <p:anim calcmode="lin" valueType="num">
                                      <p:cBhvr additive="base">
                                        <p:cTn id="25" dur="500" fill="hold"/>
                                        <p:tgtEl>
                                          <p:spTgt spid="21507">
                                            <p:txEl>
                                              <p:pRg st="17" end="1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35077"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1500" dirty="0">
              <a:solidFill>
                <a:srgbClr val="FF0000"/>
              </a:solidFill>
              <a:ea typeface="Microsoft YaHei" panose="020B0503020204020204" pitchFamily="34" charset="-122"/>
            </a:endParaRPr>
          </a:p>
          <a:p>
            <a:pPr algn="ctr">
              <a:spcBef>
                <a:spcPct val="0"/>
              </a:spcBef>
              <a:buClrTx/>
              <a:buFontTx/>
              <a:buNone/>
            </a:pPr>
            <a:r>
              <a:rPr lang="it-IT" sz="1500" dirty="0">
                <a:solidFill>
                  <a:srgbClr val="FF0000"/>
                </a:solidFill>
                <a:ea typeface="Microsoft YaHei" panose="020B0503020204020204" pitchFamily="34" charset="-122"/>
              </a:rPr>
              <a:t>AFFIDABILITA’, DISPONIBILITA’ E MANUTENIBILITA’ </a:t>
            </a: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71505" y="93851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spcBef>
                <a:spcPct val="0"/>
              </a:spcBef>
              <a:buClrTx/>
              <a:buFontTx/>
              <a:buNone/>
            </a:pPr>
            <a:r>
              <a:rPr lang="it-IT" sz="2000" b="0" i="0" dirty="0">
                <a:latin typeface="Arial" panose="020B0604020202020204" pitchFamily="34" charset="0"/>
                <a:cs typeface="Arial" panose="020B0604020202020204" pitchFamily="34" charset="0"/>
              </a:rPr>
              <a:t>Aerei, motori, elicotteri, navicelle spaziali, sono costituiti da numerosi componenti realizzati in materiali diversi, che devono svolgere una missione nota a priori e di cui si conoscono le caratteristiche i termini di tempi, prestazioni e costi. </a:t>
            </a:r>
          </a:p>
          <a:p>
            <a:pPr algn="just">
              <a:spcBef>
                <a:spcPct val="0"/>
              </a:spcBef>
              <a:buClrTx/>
              <a:buFontTx/>
              <a:buNone/>
            </a:pPr>
            <a:endParaRPr lang="it-IT" sz="2000" b="0" i="0" dirty="0">
              <a:latin typeface="Arial" panose="020B0604020202020204" pitchFamily="34" charset="0"/>
              <a:cs typeface="Arial" panose="020B0604020202020204" pitchFamily="34" charset="0"/>
            </a:endParaRPr>
          </a:p>
          <a:p>
            <a:pPr algn="just">
              <a:spcBef>
                <a:spcPct val="0"/>
              </a:spcBef>
              <a:buClrTx/>
              <a:buFontTx/>
              <a:buNone/>
            </a:pPr>
            <a:r>
              <a:rPr lang="it-IT" sz="2000" b="0" i="0" dirty="0">
                <a:solidFill>
                  <a:srgbClr val="002060"/>
                </a:solidFill>
                <a:latin typeface="Arial" panose="020B0604020202020204" pitchFamily="34" charset="0"/>
                <a:cs typeface="Arial" panose="020B0604020202020204" pitchFamily="34" charset="0"/>
              </a:rPr>
              <a:t>Il loro funzionamento, basato sulla continua interazione tra i sottosistemi che li compongono, non è tuttavia continuo nel tempo a causa delle inevitabili anomalie che insorgono nel corso della vita utile e che possono essere causati da svariati fattori umani e ambientali. </a:t>
            </a:r>
          </a:p>
          <a:p>
            <a:pPr algn="just">
              <a:spcBef>
                <a:spcPct val="0"/>
              </a:spcBef>
              <a:buClrTx/>
              <a:buFontTx/>
              <a:buNone/>
            </a:pPr>
            <a:endParaRPr lang="it-IT" sz="2000" b="0" i="0" dirty="0">
              <a:latin typeface="Arial" panose="020B0604020202020204" pitchFamily="34" charset="0"/>
              <a:cs typeface="Arial" panose="020B0604020202020204" pitchFamily="34" charset="0"/>
            </a:endParaRPr>
          </a:p>
          <a:p>
            <a:pPr algn="just">
              <a:spcBef>
                <a:spcPct val="0"/>
              </a:spcBef>
              <a:buClrTx/>
              <a:buFontTx/>
              <a:buNone/>
            </a:pPr>
            <a:r>
              <a:rPr lang="it-IT" sz="2000" b="0" i="0" dirty="0">
                <a:latin typeface="Arial" panose="020B0604020202020204" pitchFamily="34" charset="0"/>
                <a:cs typeface="Arial" panose="020B0604020202020204" pitchFamily="34" charset="0"/>
              </a:rPr>
              <a:t>In questo contesto si inseriscono i concetti di </a:t>
            </a:r>
          </a:p>
          <a:p>
            <a:pPr algn="just">
              <a:spcBef>
                <a:spcPct val="0"/>
              </a:spcBef>
              <a:buClrTx/>
              <a:buFontTx/>
              <a:buNone/>
            </a:pPr>
            <a:endParaRPr lang="it-IT" sz="2000" b="0" i="0" dirty="0">
              <a:latin typeface="Arial" panose="020B0604020202020204" pitchFamily="34" charset="0"/>
              <a:cs typeface="Arial" panose="020B0604020202020204" pitchFamily="34" charset="0"/>
            </a:endParaRPr>
          </a:p>
          <a:p>
            <a:pPr algn="ctr">
              <a:spcBef>
                <a:spcPct val="0"/>
              </a:spcBef>
              <a:buClrTx/>
              <a:buFontTx/>
              <a:buNone/>
            </a:pPr>
            <a:r>
              <a:rPr lang="it-IT" dirty="0">
                <a:solidFill>
                  <a:srgbClr val="FF0000"/>
                </a:solidFill>
                <a:latin typeface="Arial" panose="020B0604020202020204" pitchFamily="34" charset="0"/>
                <a:cs typeface="Arial" panose="020B0604020202020204" pitchFamily="34" charset="0"/>
              </a:rPr>
              <a:t>AFFIDABILITA’</a:t>
            </a:r>
          </a:p>
          <a:p>
            <a:pPr algn="ctr">
              <a:spcBef>
                <a:spcPct val="0"/>
              </a:spcBef>
              <a:buClrTx/>
              <a:buFontTx/>
              <a:buNone/>
            </a:pPr>
            <a:endParaRPr lang="it-IT" dirty="0">
              <a:solidFill>
                <a:srgbClr val="FF0000"/>
              </a:solidFill>
              <a:latin typeface="Arial" panose="020B0604020202020204" pitchFamily="34" charset="0"/>
              <a:cs typeface="Arial" panose="020B0604020202020204" pitchFamily="34" charset="0"/>
            </a:endParaRPr>
          </a:p>
          <a:p>
            <a:pPr algn="ctr">
              <a:spcBef>
                <a:spcPct val="0"/>
              </a:spcBef>
              <a:buClrTx/>
              <a:buFontTx/>
              <a:buNone/>
            </a:pPr>
            <a:r>
              <a:rPr lang="it-IT" dirty="0">
                <a:solidFill>
                  <a:srgbClr val="FF0000"/>
                </a:solidFill>
                <a:latin typeface="Arial" panose="020B0604020202020204" pitchFamily="34" charset="0"/>
                <a:cs typeface="Arial" panose="020B0604020202020204" pitchFamily="34" charset="0"/>
              </a:rPr>
              <a:t>DISPONIBILITA’ </a:t>
            </a:r>
          </a:p>
          <a:p>
            <a:pPr algn="ctr">
              <a:spcBef>
                <a:spcPct val="0"/>
              </a:spcBef>
              <a:buClrTx/>
              <a:buFontTx/>
              <a:buNone/>
            </a:pPr>
            <a:endParaRPr lang="it-IT" dirty="0">
              <a:solidFill>
                <a:srgbClr val="FF0000"/>
              </a:solidFill>
              <a:latin typeface="Arial" panose="020B0604020202020204" pitchFamily="34" charset="0"/>
              <a:cs typeface="Arial" panose="020B0604020202020204" pitchFamily="34" charset="0"/>
            </a:endParaRPr>
          </a:p>
          <a:p>
            <a:pPr algn="ctr">
              <a:spcBef>
                <a:spcPct val="0"/>
              </a:spcBef>
              <a:buClrTx/>
              <a:buFontTx/>
              <a:buNone/>
            </a:pPr>
            <a:r>
              <a:rPr lang="it-IT" dirty="0">
                <a:solidFill>
                  <a:srgbClr val="FF0000"/>
                </a:solidFill>
                <a:latin typeface="Arial" panose="020B0604020202020204" pitchFamily="34" charset="0"/>
                <a:ea typeface="Microsoft YaHei" panose="020B0503020204020204" pitchFamily="34" charset="-122"/>
                <a:cs typeface="Arial" panose="020B0604020202020204" pitchFamily="34" charset="0"/>
              </a:rPr>
              <a:t>MANUTENIBILITA’</a:t>
            </a:r>
          </a:p>
        </p:txBody>
      </p:sp>
    </p:spTree>
    <p:extLst>
      <p:ext uri="{BB962C8B-B14F-4D97-AF65-F5344CB8AC3E}">
        <p14:creationId xmlns:p14="http://schemas.microsoft.com/office/powerpoint/2010/main" val="30661500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calcmode="lin" valueType="num">
                                      <p:cBhvr additive="base">
                                        <p:cTn id="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anim calcmode="lin" valueType="num">
                                      <p:cBhvr additive="base">
                                        <p:cTn id="13"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anim calcmode="lin" valueType="num">
                                      <p:cBhvr additive="base">
                                        <p:cTn id="1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8" end="8"/>
                                            </p:txEl>
                                          </p:spTgt>
                                        </p:tgtEl>
                                        <p:attrNameLst>
                                          <p:attrName>style.visibility</p:attrName>
                                        </p:attrNameLst>
                                      </p:cBhvr>
                                      <p:to>
                                        <p:strVal val="visible"/>
                                      </p:to>
                                    </p:set>
                                    <p:anim calcmode="lin" valueType="num">
                                      <p:cBhvr additive="base">
                                        <p:cTn id="25"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10" end="10"/>
                                            </p:txEl>
                                          </p:spTgt>
                                        </p:tgtEl>
                                        <p:attrNameLst>
                                          <p:attrName>style.visibility</p:attrName>
                                        </p:attrNameLst>
                                      </p:cBhvr>
                                      <p:to>
                                        <p:strVal val="visible"/>
                                      </p:to>
                                    </p:set>
                                    <p:anim calcmode="lin" valueType="num">
                                      <p:cBhvr additive="base">
                                        <p:cTn id="31"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84138" y="413544"/>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1500" dirty="0">
              <a:solidFill>
                <a:srgbClr val="002060"/>
              </a:solidFill>
              <a:ea typeface="Microsoft YaHei" panose="020B0503020204020204" pitchFamily="34" charset="-122"/>
            </a:endParaRPr>
          </a:p>
          <a:p>
            <a:pPr algn="ctr">
              <a:spcBef>
                <a:spcPct val="0"/>
              </a:spcBef>
              <a:buClrTx/>
              <a:buFontTx/>
              <a:buNone/>
            </a:pPr>
            <a:r>
              <a:rPr lang="it-IT" sz="1500" dirty="0">
                <a:solidFill>
                  <a:srgbClr val="002060"/>
                </a:solidFill>
                <a:ea typeface="Microsoft YaHei" panose="020B0503020204020204" pitchFamily="34" charset="-122"/>
              </a:rPr>
              <a:t>AFFIDABILITA’ (RELIABILITY norma UNI EN 13306)</a:t>
            </a: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6146" name="Text Box 2"/>
          <p:cNvSpPr txBox="1">
            <a:spLocks noChangeArrowheads="1"/>
          </p:cNvSpPr>
          <p:nvPr/>
        </p:nvSpPr>
        <p:spPr bwMode="auto">
          <a:xfrm>
            <a:off x="84138" y="955675"/>
            <a:ext cx="8915400" cy="240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spcBef>
                <a:spcPct val="0"/>
              </a:spcBef>
              <a:buClrTx/>
              <a:buFontTx/>
              <a:buNone/>
            </a:pPr>
            <a:r>
              <a:rPr lang="it-IT" sz="2000" b="0" i="0" dirty="0">
                <a:latin typeface="Arial" panose="020B0604020202020204" pitchFamily="34" charset="0"/>
                <a:ea typeface="Microsoft YaHei" panose="020B0503020204020204" pitchFamily="34" charset="-122"/>
                <a:cs typeface="Arial" panose="020B0604020202020204" pitchFamily="34" charset="0"/>
              </a:rPr>
              <a:t>Si definisce </a:t>
            </a:r>
            <a:r>
              <a:rPr lang="it-IT" sz="2000" i="0" dirty="0">
                <a:solidFill>
                  <a:srgbClr val="0000CC"/>
                </a:solidFill>
                <a:latin typeface="Arial" panose="020B0604020202020204" pitchFamily="34" charset="0"/>
                <a:ea typeface="Microsoft YaHei" panose="020B0503020204020204" pitchFamily="34" charset="-122"/>
                <a:cs typeface="Arial" panose="020B0604020202020204" pitchFamily="34" charset="0"/>
              </a:rPr>
              <a:t>affidabilità</a:t>
            </a:r>
            <a:r>
              <a:rPr lang="it-IT" sz="2000" b="0" i="0" dirty="0">
                <a:latin typeface="Arial" panose="020B0604020202020204" pitchFamily="34" charset="0"/>
                <a:ea typeface="Microsoft YaHei" panose="020B0503020204020204" pitchFamily="34" charset="-122"/>
                <a:cs typeface="Arial" panose="020B0604020202020204" pitchFamily="34" charset="0"/>
              </a:rPr>
              <a:t> la valutazione dell’efficienza di un prodotto nel tempo in rapporto al funzionamento.</a:t>
            </a:r>
          </a:p>
        </p:txBody>
      </p:sp>
      <p:sp>
        <p:nvSpPr>
          <p:cNvPr id="6147" name="Text Box 3"/>
          <p:cNvSpPr txBox="1">
            <a:spLocks noChangeArrowheads="1"/>
          </p:cNvSpPr>
          <p:nvPr/>
        </p:nvSpPr>
        <p:spPr bwMode="auto">
          <a:xfrm>
            <a:off x="72396" y="1772816"/>
            <a:ext cx="8786813" cy="228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spcBef>
                <a:spcPct val="0"/>
              </a:spcBef>
              <a:buClrTx/>
              <a:buFontTx/>
              <a:buNone/>
            </a:pPr>
            <a:r>
              <a:rPr lang="it-IT" sz="2000" b="0" i="0" dirty="0">
                <a:latin typeface="Arial" panose="020B0604020202020204" pitchFamily="34" charset="0"/>
                <a:ea typeface="Microsoft YaHei" panose="020B0503020204020204" pitchFamily="34" charset="-122"/>
                <a:cs typeface="Arial" panose="020B0604020202020204" pitchFamily="34" charset="0"/>
              </a:rPr>
              <a:t>In termini matematici l’affidabilità è </a:t>
            </a:r>
            <a:r>
              <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rPr>
              <a:t>il rapporto tra il numero di velivoli ancora efficienti dopo un certo periodo di servizio in condizioni prefissate e il numero totale di essi nella flotta.</a:t>
            </a:r>
            <a:r>
              <a:rPr lang="it-IT" sz="2000" b="0" i="0" dirty="0">
                <a:latin typeface="Arial" panose="020B0604020202020204" pitchFamily="34" charset="0"/>
                <a:ea typeface="Microsoft YaHei" panose="020B0503020204020204" pitchFamily="34" charset="-122"/>
                <a:cs typeface="Arial" panose="020B0604020202020204" pitchFamily="34" charset="0"/>
              </a:rPr>
              <a:t> </a:t>
            </a:r>
          </a:p>
          <a:p>
            <a:pPr algn="just">
              <a:spcBef>
                <a:spcPct val="0"/>
              </a:spcBef>
              <a:buClrTx/>
              <a:buFontTx/>
              <a:buNone/>
            </a:pPr>
            <a:endParaRPr lang="it-IT" sz="2000" b="0" i="0" dirty="0">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r>
              <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rPr>
              <a:t>L’affidabilità è quindi la probabilità di avere un funzionamento soddisfacente dopo un certo periodo d’uso. </a:t>
            </a:r>
          </a:p>
        </p:txBody>
      </p:sp>
      <mc:AlternateContent xmlns:mc="http://schemas.openxmlformats.org/markup-compatibility/2006" xmlns:a14="http://schemas.microsoft.com/office/drawing/2010/main">
        <mc:Choice Requires="a14">
          <p:sp>
            <p:nvSpPr>
              <p:cNvPr id="2" name="Rettangolo 1"/>
              <p:cNvSpPr/>
              <p:nvPr/>
            </p:nvSpPr>
            <p:spPr>
              <a:xfrm>
                <a:off x="84137" y="3717032"/>
                <a:ext cx="8775071" cy="2422458"/>
              </a:xfrm>
              <a:prstGeom prst="rect">
                <a:avLst/>
              </a:prstGeom>
            </p:spPr>
            <p:txBody>
              <a:bodyPr wrap="square">
                <a:spAutoFit/>
              </a:bodyPr>
              <a:lstStyle/>
              <a:p>
                <a:pPr algn="just">
                  <a:spcAft>
                    <a:spcPts val="0"/>
                  </a:spcAft>
                </a:pPr>
                <a:r>
                  <a:rPr lang="it-IT" sz="1800" dirty="0">
                    <a:solidFill>
                      <a:schemeClr val="tx1"/>
                    </a:solidFill>
                    <a:latin typeface="Arial" panose="020B0604020202020204" pitchFamily="34" charset="0"/>
                    <a:ea typeface="Times New Roman" panose="02020603050405020304" pitchFamily="18" charset="0"/>
                    <a:cs typeface="Arial" panose="020B0604020202020204" pitchFamily="34" charset="0"/>
                  </a:rPr>
                  <a:t>Disponendo di N componenti di cui n difettosi, si può definire la probabilità di guasto come: </a:t>
                </a:r>
                <a:endParaRPr lang="it-IT"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14:m>
                  <m:oMathPara xmlns:m="http://schemas.openxmlformats.org/officeDocument/2006/math">
                    <m:oMathParaPr>
                      <m:jc m:val="centerGroup"/>
                    </m:oMathParaPr>
                    <m:oMath xmlns:m="http://schemas.openxmlformats.org/officeDocument/2006/math">
                      <m: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t>𝑝</m:t>
                      </m:r>
                      <m: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t>=</m:t>
                      </m:r>
                      <m:f>
                        <m:fPr>
                          <m:ctrlP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ctrlPr>
                        </m:fPr>
                        <m:num>
                          <m: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t>𝑛</m:t>
                          </m:r>
                        </m:num>
                        <m:den>
                          <m: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t>𝑁</m:t>
                          </m:r>
                        </m:den>
                      </m:f>
                    </m:oMath>
                  </m:oMathPara>
                </a14:m>
                <a:endParaRPr lang="it-IT"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it-IT"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 p è la probabilità di guasto, si può dire che 1 – p è la probabilità che il guasto non si verifichi. Da ciò si può definire </a:t>
                </a:r>
                <a:r>
                  <a:rPr lang="it-IT"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l’affidabilità R funzione del tempo come</a:t>
                </a:r>
                <a:r>
                  <a:rPr lang="it-IT"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14:m>
                  <m:oMathPara xmlns:m="http://schemas.openxmlformats.org/officeDocument/2006/math">
                    <m:oMathParaPr>
                      <m:jc m:val="centerGroup"/>
                    </m:oMathParaPr>
                    <m:oMath xmlns:m="http://schemas.openxmlformats.org/officeDocument/2006/math">
                      <m: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t>𝑅</m:t>
                      </m:r>
                      <m:d>
                        <m:dPr>
                          <m:ctrlP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ctrlPr>
                        </m:dPr>
                        <m:e>
                          <m: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t>𝑡</m:t>
                          </m:r>
                        </m:e>
                      </m:d>
                      <m: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t>=1−</m:t>
                      </m:r>
                      <m:f>
                        <m:fPr>
                          <m:ctrlP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ctrlPr>
                        </m:fPr>
                        <m:num>
                          <m: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t>𝑛</m:t>
                          </m:r>
                        </m:num>
                        <m:den>
                          <m:r>
                            <a:rPr lang="it-IT" sz="1800" i="1">
                              <a:solidFill>
                                <a:schemeClr val="tx1"/>
                              </a:solidFill>
                              <a:effectLst/>
                              <a:latin typeface="Cambria Math" panose="02040503050406030204" pitchFamily="18" charset="0"/>
                              <a:ea typeface="Times New Roman" panose="02020603050405020304" pitchFamily="18" charset="0"/>
                              <a:cs typeface="Nirmala UI" panose="020B0502040204020203" pitchFamily="34" charset="0"/>
                            </a:rPr>
                            <m:t>𝑁</m:t>
                          </m:r>
                        </m:den>
                      </m:f>
                    </m:oMath>
                  </m:oMathPara>
                </a14:m>
                <a:endParaRPr lang="it-IT"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ttangolo 1"/>
              <p:cNvSpPr>
                <a:spLocks noRot="1" noChangeAspect="1" noMove="1" noResize="1" noEditPoints="1" noAdjustHandles="1" noChangeArrowheads="1" noChangeShapeType="1" noTextEdit="1"/>
              </p:cNvSpPr>
              <p:nvPr/>
            </p:nvSpPr>
            <p:spPr>
              <a:xfrm>
                <a:off x="84137" y="3717032"/>
                <a:ext cx="8775071" cy="2422458"/>
              </a:xfrm>
              <a:prstGeom prst="rect">
                <a:avLst/>
              </a:prstGeom>
              <a:blipFill rotWithShape="0">
                <a:blip r:embed="rId3"/>
                <a:stretch>
                  <a:fillRect l="-625" t="-1511" r="-556"/>
                </a:stretch>
              </a:blipFill>
            </p:spPr>
            <p:txBody>
              <a:bodyPr/>
              <a:lstStyle/>
              <a:p>
                <a:r>
                  <a:rPr lang="it-IT">
                    <a:noFill/>
                  </a:rPr>
                  <a:t> </a:t>
                </a:r>
              </a:p>
            </p:txBody>
          </p:sp>
        </mc:Fallback>
      </mc:AlternateContent>
    </p:spTree>
    <p:extLst>
      <p:ext uri="{BB962C8B-B14F-4D97-AF65-F5344CB8AC3E}">
        <p14:creationId xmlns:p14="http://schemas.microsoft.com/office/powerpoint/2010/main" val="66049837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6146">
                                            <p:txEl>
                                              <p:pRg st="0" end="0"/>
                                            </p:txEl>
                                          </p:spTgt>
                                        </p:tgtEl>
                                        <p:attrNameLst>
                                          <p:attrName>style.visibility</p:attrName>
                                        </p:attrNameLst>
                                      </p:cBhvr>
                                      <p:to>
                                        <p:strVal val="visible"/>
                                      </p:to>
                                    </p:set>
                                    <p:animEffect transition="in" filter="dissolve">
                                      <p:cBhvr additive="repl">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6147">
                                            <p:txEl>
                                              <p:pRg st="0" end="0"/>
                                            </p:txEl>
                                          </p:spTgt>
                                        </p:tgtEl>
                                        <p:attrNameLst>
                                          <p:attrName>style.visibility</p:attrName>
                                        </p:attrNameLst>
                                      </p:cBhvr>
                                      <p:to>
                                        <p:strVal val="visible"/>
                                      </p:to>
                                    </p:set>
                                    <p:animEffect transition="in" filter="dissolve">
                                      <p:cBhvr additive="repl">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6147">
                                            <p:txEl>
                                              <p:pRg st="2" end="2"/>
                                            </p:txEl>
                                          </p:spTgt>
                                        </p:tgtEl>
                                        <p:attrNameLst>
                                          <p:attrName>style.visibility</p:attrName>
                                        </p:attrNameLst>
                                      </p:cBhvr>
                                      <p:to>
                                        <p:strVal val="visible"/>
                                      </p:to>
                                    </p:set>
                                    <p:animEffect transition="in" filter="dissolve">
                                      <p:cBhvr additive="repl">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down)">
                                      <p:cBhvr>
                                        <p:cTn id="28" dur="500"/>
                                        <p:tgtEl>
                                          <p:spTgt spid="2">
                                            <p:txEl>
                                              <p:pRg st="2" end="2"/>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down)">
                                      <p:cBhvr>
                                        <p:cTn id="31" dur="500"/>
                                        <p:tgtEl>
                                          <p:spTgt spid="2">
                                            <p:txEl>
                                              <p:pRg st="3" end="3"/>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down)">
                                      <p:cBhvr>
                                        <p:cTn id="3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9509"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1600" dirty="0"/>
          </a:p>
          <a:p>
            <a:pPr algn="ctr">
              <a:spcBef>
                <a:spcPct val="0"/>
              </a:spcBef>
              <a:buClrTx/>
              <a:buFontTx/>
              <a:buNone/>
            </a:pPr>
            <a:r>
              <a:rPr lang="it-IT" sz="1600" dirty="0">
                <a:solidFill>
                  <a:schemeClr val="accent6"/>
                </a:solidFill>
              </a:rPr>
              <a:t>DISPONIBILITÁ (AVAILABILITY): (norma UNI 9910) </a:t>
            </a:r>
            <a:endParaRPr lang="it-IT" sz="1500" b="0" dirty="0">
              <a:solidFill>
                <a:schemeClr val="accent6"/>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21507"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3465A4"/>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lvl="0" algn="just"/>
                <a:endParaRPr lang="it-IT" sz="2000" b="0" i="0" dirty="0">
                  <a:latin typeface="Arial" panose="020B0604020202020204" pitchFamily="34" charset="0"/>
                  <a:cs typeface="Arial" panose="020B0604020202020204" pitchFamily="34" charset="0"/>
                </a:endParaRPr>
              </a:p>
              <a:p>
                <a:pPr lvl="0" algn="just"/>
                <a:r>
                  <a:rPr lang="it-IT" sz="2000" b="0" i="0" dirty="0">
                    <a:latin typeface="Arial" panose="020B0604020202020204" pitchFamily="34" charset="0"/>
                    <a:cs typeface="Arial" panose="020B0604020202020204" pitchFamily="34" charset="0"/>
                  </a:rPr>
                  <a:t>Si definisce </a:t>
                </a:r>
                <a:r>
                  <a:rPr lang="it-IT" sz="2000" i="0" dirty="0">
                    <a:solidFill>
                      <a:srgbClr val="FF0000"/>
                    </a:solidFill>
                    <a:latin typeface="Arial" panose="020B0604020202020204" pitchFamily="34" charset="0"/>
                    <a:cs typeface="Arial" panose="020B0604020202020204" pitchFamily="34" charset="0"/>
                  </a:rPr>
                  <a:t>Disponibilità</a:t>
                </a:r>
                <a:r>
                  <a:rPr lang="it-IT" sz="2000" b="0" i="0" dirty="0">
                    <a:latin typeface="Arial" panose="020B0604020202020204" pitchFamily="34" charset="0"/>
                    <a:cs typeface="Arial" panose="020B0604020202020204" pitchFamily="34" charset="0"/>
                  </a:rPr>
                  <a:t> l’attitudine di un sistema/componente ad essere in uno stato atto a funzionare come e quando richiesto, in determinate condizioni, partendo dal presupposto che siano fornite le risorse esterne necessarie.</a:t>
                </a:r>
              </a:p>
              <a:p>
                <a:pPr algn="just"/>
                <a:r>
                  <a:rPr lang="it-IT" sz="2000" b="0" i="0" dirty="0">
                    <a:solidFill>
                      <a:schemeClr val="accent6"/>
                    </a:solidFill>
                    <a:latin typeface="Arial" panose="020B0604020202020204" pitchFamily="34" charset="0"/>
                    <a:cs typeface="Arial" panose="020B0604020202020204" pitchFamily="34" charset="0"/>
                  </a:rPr>
                  <a:t>La disponibilità di una macchina può anche essere definita come la percentuale di tempo di buon funzionamento rispetto al tempo totale in cui è richiesto il funzionamento stesso. </a:t>
                </a:r>
              </a:p>
              <a:p>
                <a:pPr algn="just"/>
                <a:endParaRPr lang="it-IT" sz="2000" b="0" i="0" dirty="0">
                  <a:latin typeface="Arial" panose="020B0604020202020204" pitchFamily="34" charset="0"/>
                  <a:cs typeface="Arial" panose="020B0604020202020204" pitchFamily="34" charset="0"/>
                </a:endParaRPr>
              </a:p>
              <a:p>
                <a:pPr algn="just"/>
                <a:r>
                  <a:rPr lang="it-IT" sz="2000" b="0" i="0" dirty="0">
                    <a:latin typeface="Arial" panose="020B0604020202020204" pitchFamily="34" charset="0"/>
                    <a:cs typeface="Arial" panose="020B0604020202020204" pitchFamily="34" charset="0"/>
                  </a:rPr>
                  <a:t>Detti UT (</a:t>
                </a:r>
                <a:r>
                  <a:rPr lang="it-IT" sz="2000" b="0" dirty="0">
                    <a:latin typeface="Arial" panose="020B0604020202020204" pitchFamily="34" charset="0"/>
                    <a:cs typeface="Arial" panose="020B0604020202020204" pitchFamily="34" charset="0"/>
                  </a:rPr>
                  <a:t>Up Time</a:t>
                </a:r>
                <a:r>
                  <a:rPr lang="it-IT" sz="2000" b="0" i="0" dirty="0">
                    <a:latin typeface="Arial" panose="020B0604020202020204" pitchFamily="34" charset="0"/>
                    <a:cs typeface="Arial" panose="020B0604020202020204" pitchFamily="34" charset="0"/>
                  </a:rPr>
                  <a:t>) in tempo in cui il sistema è disponibile e non in avaria e DT (</a:t>
                </a:r>
                <a:r>
                  <a:rPr lang="it-IT" sz="2000" b="0" dirty="0">
                    <a:latin typeface="Arial" panose="020B0604020202020204" pitchFamily="34" charset="0"/>
                    <a:cs typeface="Arial" panose="020B0604020202020204" pitchFamily="34" charset="0"/>
                  </a:rPr>
                  <a:t>Down Time</a:t>
                </a:r>
                <a:r>
                  <a:rPr lang="it-IT" sz="2000" b="0" i="0" dirty="0">
                    <a:latin typeface="Arial" panose="020B0604020202020204" pitchFamily="34" charset="0"/>
                    <a:cs typeface="Arial" panose="020B0604020202020204" pitchFamily="34" charset="0"/>
                  </a:rPr>
                  <a:t>) il tempo in cui la macchina è ferma, si può calcolare la disponibilità A (in percentuale) come:</a:t>
                </a:r>
              </a:p>
              <a:p>
                <a:pPr algn="just"/>
                <a:endParaRPr lang="it-IT" sz="2000" b="0" i="0" dirty="0">
                  <a:latin typeface="Arial" panose="020B0604020202020204" pitchFamily="34"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m:rPr>
                          <m:sty m:val="p"/>
                        </m:rPr>
                        <a:rPr lang="it-IT" sz="2000" b="0" i="0">
                          <a:latin typeface="Cambria Math" panose="02040503050406030204" pitchFamily="18" charset="0"/>
                        </a:rPr>
                        <m:t>A</m:t>
                      </m:r>
                      <m:r>
                        <a:rPr lang="it-IT" sz="2000" b="0" i="0">
                          <a:latin typeface="Cambria Math" panose="02040503050406030204" pitchFamily="18" charset="0"/>
                        </a:rPr>
                        <m:t>=</m:t>
                      </m:r>
                      <m:f>
                        <m:fPr>
                          <m:ctrlPr>
                            <a:rPr lang="it-IT" sz="2000" b="0" i="1">
                              <a:latin typeface="Cambria Math" panose="02040503050406030204" pitchFamily="18" charset="0"/>
                            </a:rPr>
                          </m:ctrlPr>
                        </m:fPr>
                        <m:num>
                          <m:r>
                            <m:rPr>
                              <m:sty m:val="p"/>
                            </m:rPr>
                            <a:rPr lang="it-IT" sz="2000" b="0" i="0">
                              <a:latin typeface="Cambria Math" panose="02040503050406030204" pitchFamily="18" charset="0"/>
                            </a:rPr>
                            <m:t>UT</m:t>
                          </m:r>
                        </m:num>
                        <m:den>
                          <m:r>
                            <m:rPr>
                              <m:sty m:val="p"/>
                            </m:rPr>
                            <a:rPr lang="it-IT" sz="2000" b="0" i="0">
                              <a:latin typeface="Cambria Math" panose="02040503050406030204" pitchFamily="18" charset="0"/>
                            </a:rPr>
                            <m:t>UT</m:t>
                          </m:r>
                          <m:r>
                            <a:rPr lang="it-IT" sz="2000" b="0" i="0">
                              <a:latin typeface="Cambria Math" panose="02040503050406030204" pitchFamily="18" charset="0"/>
                            </a:rPr>
                            <m:t>+</m:t>
                          </m:r>
                          <m:r>
                            <m:rPr>
                              <m:sty m:val="p"/>
                            </m:rPr>
                            <a:rPr lang="it-IT" sz="2000" b="0" i="0">
                              <a:latin typeface="Cambria Math" panose="02040503050406030204" pitchFamily="18" charset="0"/>
                            </a:rPr>
                            <m:t>DT</m:t>
                          </m:r>
                        </m:den>
                      </m:f>
                    </m:oMath>
                  </m:oMathPara>
                </a14:m>
                <a:endParaRPr lang="it-IT" sz="2000" b="0" i="0" dirty="0">
                  <a:latin typeface="Arial" panose="020B0604020202020204" pitchFamily="34" charset="0"/>
                  <a:cs typeface="Arial" panose="020B0604020202020204" pitchFamily="34" charset="0"/>
                </a:endParaRPr>
              </a:p>
            </p:txBody>
          </p:sp>
        </mc:Choice>
        <mc:Fallback xmlns="">
          <p:sp>
            <p:nvSpPr>
              <p:cNvPr id="21507" name="Text Box 2"/>
              <p:cNvSpPr txBox="1">
                <a:spLocks noRot="1" noChangeAspect="1" noMove="1" noResize="1" noEditPoints="1" noAdjustHandles="1" noChangeArrowheads="1" noChangeShapeType="1" noTextEdit="1"/>
              </p:cNvSpPr>
              <p:nvPr/>
            </p:nvSpPr>
            <p:spPr bwMode="auto">
              <a:xfrm>
                <a:off x="215900" y="768350"/>
                <a:ext cx="8815388" cy="4479925"/>
              </a:xfrm>
              <a:prstGeom prst="rect">
                <a:avLst/>
              </a:prstGeom>
              <a:blipFill>
                <a:blip r:embed="rId3"/>
                <a:stretch>
                  <a:fillRect l="-691" r="-691" b="-1374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it-IT">
                    <a:noFill/>
                  </a:rPr>
                  <a:t> </a:t>
                </a:r>
              </a:p>
            </p:txBody>
          </p:sp>
        </mc:Fallback>
      </mc:AlternateContent>
    </p:spTree>
    <p:extLst>
      <p:ext uri="{BB962C8B-B14F-4D97-AF65-F5344CB8AC3E}">
        <p14:creationId xmlns:p14="http://schemas.microsoft.com/office/powerpoint/2010/main" val="1421731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calcmode="lin" valueType="num">
                                      <p:cBhvr additive="base">
                                        <p:cTn id="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anim calcmode="lin" valueType="num">
                                      <p:cBhvr additive="base">
                                        <p:cTn id="13"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507">
                                            <p:txEl>
                                              <p:pRg st="6" end="6"/>
                                            </p:txEl>
                                          </p:spTgt>
                                        </p:tgtEl>
                                        <p:attrNameLst>
                                          <p:attrName>style.visibility</p:attrName>
                                        </p:attrNameLst>
                                      </p:cBhvr>
                                      <p:to>
                                        <p:strVal val="visible"/>
                                      </p:to>
                                    </p:set>
                                    <p:anim calcmode="lin" valueType="num">
                                      <p:cBhvr additive="base">
                                        <p:cTn id="17"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07504" y="332656"/>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1600" dirty="0"/>
          </a:p>
          <a:p>
            <a:pPr algn="ctr">
              <a:spcBef>
                <a:spcPct val="0"/>
              </a:spcBef>
              <a:buClrTx/>
              <a:buFontTx/>
              <a:buNone/>
            </a:pPr>
            <a:r>
              <a:rPr lang="it-IT" sz="1600" dirty="0"/>
              <a:t>MANUTENIBILITÁ (MAINTAINABILITY): </a:t>
            </a: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spcBef>
                <a:spcPct val="0"/>
              </a:spcBef>
              <a:buClrTx/>
              <a:buFontTx/>
              <a:buNone/>
            </a:pPr>
            <a:endParaRPr lang="it-IT" b="0" i="0">
              <a:solidFill>
                <a:srgbClr val="0000CC"/>
              </a:solidFill>
              <a:ea typeface="Microsoft YaHei" panose="020B0503020204020204" pitchFamily="34" charset="-122"/>
            </a:endParaRPr>
          </a:p>
        </p:txBody>
      </p:sp>
      <p:sp>
        <p:nvSpPr>
          <p:cNvPr id="2" name="Rettangolo 1"/>
          <p:cNvSpPr/>
          <p:nvPr/>
        </p:nvSpPr>
        <p:spPr>
          <a:xfrm>
            <a:off x="212564" y="1010518"/>
            <a:ext cx="8604126" cy="5940088"/>
          </a:xfrm>
          <a:prstGeom prst="rect">
            <a:avLst/>
          </a:prstGeom>
        </p:spPr>
        <p:txBody>
          <a:bodyPr wrap="square">
            <a:spAutoFit/>
          </a:bodyPr>
          <a:lstStyle/>
          <a:p>
            <a:pPr algn="just"/>
            <a:r>
              <a:rPr lang="it-IT" sz="2000" dirty="0">
                <a:solidFill>
                  <a:schemeClr val="accent6"/>
                </a:solidFill>
                <a:latin typeface="Arial" panose="020B0604020202020204" pitchFamily="34" charset="0"/>
                <a:ea typeface="Times New Roman" panose="02020603050405020304" pitchFamily="18" charset="0"/>
                <a:cs typeface="Arial" panose="020B0604020202020204" pitchFamily="34" charset="0"/>
              </a:rPr>
              <a:t>Si definisce </a:t>
            </a:r>
            <a:r>
              <a:rPr lang="it-IT"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Manutenibilità</a:t>
            </a:r>
            <a:r>
              <a:rPr lang="it-IT" sz="2000" dirty="0">
                <a:solidFill>
                  <a:schemeClr val="accent6"/>
                </a:solidFill>
                <a:latin typeface="Arial" panose="020B0604020202020204" pitchFamily="34" charset="0"/>
                <a:ea typeface="Times New Roman" panose="02020603050405020304" pitchFamily="18" charset="0"/>
                <a:cs typeface="Arial" panose="020B0604020202020204" pitchFamily="34" charset="0"/>
              </a:rPr>
              <a:t> l’attitudine di un sistema/componente, in certe condizioni d’uso, ad essere mantenuto o ripristinato in uno stato in cui esso possa eseguire la funzione richiesta, quando la manutenzione è effettuata in date condizioni, e vengono adottate le procedure e le risorse prescritte.</a:t>
            </a: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just"/>
            <a:endParaRPr lang="it-IT" sz="2000" dirty="0">
              <a:solidFill>
                <a:schemeClr val="accent6"/>
              </a:solidFill>
              <a:latin typeface="Arial" panose="020B0604020202020204" pitchFamily="34" charset="0"/>
              <a:cs typeface="Arial" panose="020B0604020202020204" pitchFamily="34" charset="0"/>
            </a:endParaRPr>
          </a:p>
          <a:p>
            <a:pPr algn="ctr"/>
            <a:r>
              <a:rPr lang="it-IT" sz="1800" i="1" dirty="0">
                <a:solidFill>
                  <a:srgbClr val="FF0000"/>
                </a:solidFill>
                <a:latin typeface="Arial" panose="020B0604020202020204" pitchFamily="34" charset="0"/>
                <a:cs typeface="Arial" panose="020B0604020202020204" pitchFamily="34" charset="0"/>
              </a:rPr>
              <a:t>Velivolo di linea in manutenzione</a:t>
            </a: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243" y="2636912"/>
            <a:ext cx="5832648" cy="3798512"/>
          </a:xfrm>
          <a:prstGeom prst="rect">
            <a:avLst/>
          </a:prstGeom>
        </p:spPr>
      </p:pic>
    </p:spTree>
    <p:extLst>
      <p:ext uri="{BB962C8B-B14F-4D97-AF65-F5344CB8AC3E}">
        <p14:creationId xmlns:p14="http://schemas.microsoft.com/office/powerpoint/2010/main" val="29069815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4" end="14"/>
                                            </p:txEl>
                                          </p:spTgt>
                                        </p:tgtEl>
                                        <p:attrNameLst>
                                          <p:attrName>style.visibility</p:attrName>
                                        </p:attrNameLst>
                                      </p:cBhvr>
                                      <p:to>
                                        <p:strVal val="visible"/>
                                      </p:to>
                                    </p:set>
                                    <p:anim calcmode="lin" valueType="num">
                                      <p:cBhvr additive="base">
                                        <p:cTn id="1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a:ea typeface="Microsoft YaHei" panose="020B0503020204020204" pitchFamily="34" charset="-122"/>
              </a:rPr>
              <a:t> </a:t>
            </a:r>
            <a:r>
              <a:rPr lang="it-IT" sz="1500" b="0">
                <a:ea typeface="Microsoft YaHei" panose="020B0503020204020204" pitchFamily="34" charset="-122"/>
              </a:rPr>
              <a:t>Ing. Elisa Cappelletto – Ing. Maurizio Bassani                                 MMSP – Volume 1 – Modulo II  - Capitolo 1 </a:t>
            </a:r>
          </a:p>
          <a:p>
            <a:pPr algn="ctr">
              <a:spcBef>
                <a:spcPct val="0"/>
              </a:spcBef>
              <a:buClrTx/>
              <a:buFontTx/>
              <a:buNone/>
            </a:pPr>
            <a:r>
              <a:rPr lang="it-IT" sz="1500">
                <a:solidFill>
                  <a:srgbClr val="FF0000"/>
                </a:solidFill>
                <a:ea typeface="Microsoft YaHei" panose="020B0503020204020204" pitchFamily="34" charset="-122"/>
              </a:rPr>
              <a:t>PROGETTO E INDUSTRIALIZZAZIONE</a:t>
            </a:r>
          </a:p>
          <a:p>
            <a:pPr algn="ctr">
              <a:spcBef>
                <a:spcPct val="0"/>
              </a:spcBef>
              <a:buClrTx/>
              <a:buFontTx/>
              <a:buNone/>
            </a:pPr>
            <a:endParaRPr lang="it-IT" sz="8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p:txBody>
      </p:sp>
      <p:sp>
        <p:nvSpPr>
          <p:cNvPr id="2"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latin typeface="Arial" panose="020B0604020202020204" pitchFamily="34" charset="0"/>
                <a:cs typeface="Arial" panose="020B0604020202020204" pitchFamily="34" charset="0"/>
              </a:rPr>
              <a:t>Un </a:t>
            </a:r>
            <a:r>
              <a:rPr lang="it-IT" sz="2000" b="0" i="0" dirty="0">
                <a:solidFill>
                  <a:srgbClr val="FF0000"/>
                </a:solidFill>
                <a:latin typeface="Arial" panose="020B0604020202020204" pitchFamily="34" charset="0"/>
                <a:cs typeface="Arial" panose="020B0604020202020204" pitchFamily="34" charset="0"/>
              </a:rPr>
              <a:t>progetto </a:t>
            </a:r>
            <a:r>
              <a:rPr lang="it-IT" sz="2000" b="0" i="0" dirty="0">
                <a:latin typeface="Arial" panose="020B0604020202020204" pitchFamily="34" charset="0"/>
                <a:cs typeface="Arial" panose="020B0604020202020204" pitchFamily="34" charset="0"/>
              </a:rPr>
              <a:t>è una sequenza di attività, uniche, complesse e connesse, finalizzate al raggiungimento di un obiettivo realizzativo specifico svolte entro precisi vincoli di tempo, costo, conformemente alle specifiche/qualità attese.</a:t>
            </a:r>
            <a:endParaRPr lang="it-IT" sz="800" b="0" i="0" dirty="0">
              <a:latin typeface="Arial" panose="020B0604020202020204" pitchFamily="34" charset="0"/>
              <a:cs typeface="Arial" panose="020B0604020202020204" pitchFamily="34" charset="0"/>
            </a:endParaRPr>
          </a:p>
          <a:p>
            <a:pPr algn="just"/>
            <a:r>
              <a:rPr lang="it-IT" sz="2000" b="0" i="0" dirty="0">
                <a:solidFill>
                  <a:schemeClr val="accent2"/>
                </a:solidFill>
                <a:latin typeface="Arial" panose="020B0604020202020204" pitchFamily="34" charset="0"/>
                <a:cs typeface="Arial" panose="020B0604020202020204" pitchFamily="34" charset="0"/>
              </a:rPr>
              <a:t>Il </a:t>
            </a:r>
            <a:r>
              <a:rPr lang="it-IT" sz="2000" b="0" i="0" dirty="0">
                <a:solidFill>
                  <a:srgbClr val="FF0000"/>
                </a:solidFill>
                <a:latin typeface="Arial" panose="020B0604020202020204" pitchFamily="34" charset="0"/>
                <a:cs typeface="Arial" panose="020B0604020202020204" pitchFamily="34" charset="0"/>
              </a:rPr>
              <a:t>prodotto</a:t>
            </a:r>
            <a:r>
              <a:rPr lang="it-IT" sz="2000" b="0" i="0" dirty="0">
                <a:solidFill>
                  <a:schemeClr val="accent2"/>
                </a:solidFill>
                <a:latin typeface="Arial" panose="020B0604020202020204" pitchFamily="34" charset="0"/>
                <a:cs typeface="Arial" panose="020B0604020202020204" pitchFamily="34" charset="0"/>
              </a:rPr>
              <a:t> è l’esito materiale di un processo produttivo e possiede particolari caratteristiche (come il design e il formato) che lo distinguono dal semplice servizio. È un insieme d’utilità o attributi che soddisfano esigenze di vario ordine; in tal senso, la definizione del prodotto integra in sé quella di servizio.</a:t>
            </a:r>
            <a:r>
              <a:rPr lang="it-IT" sz="2000" b="0" i="0" dirty="0">
                <a:latin typeface="Arial" panose="020B0604020202020204" pitchFamily="34" charset="0"/>
                <a:cs typeface="Arial" panose="020B0604020202020204" pitchFamily="34" charset="0"/>
              </a:rPr>
              <a:t> </a:t>
            </a:r>
          </a:p>
          <a:p>
            <a:pPr algn="just"/>
            <a:r>
              <a:rPr lang="it-IT" sz="2000" b="0" i="0" dirty="0">
                <a:latin typeface="Arial" panose="020B0604020202020204" pitchFamily="34" charset="0"/>
                <a:cs typeface="Arial" panose="020B0604020202020204" pitchFamily="34" charset="0"/>
              </a:rPr>
              <a:t>Questa tendenza è giustificata da diverse circostanze:</a:t>
            </a:r>
          </a:p>
          <a:p>
            <a:pPr algn="just"/>
            <a:r>
              <a:rPr lang="it-IT" sz="2000" b="0" i="0" dirty="0">
                <a:solidFill>
                  <a:schemeClr val="accent2"/>
                </a:solidFill>
                <a:latin typeface="Arial" panose="020B0604020202020204" pitchFamily="34" charset="0"/>
                <a:cs typeface="Arial" panose="020B0604020202020204" pitchFamily="34" charset="0"/>
              </a:rPr>
              <a:t>1) le imprese basano sempre più le loro strategie sul servizio al cliente; </a:t>
            </a:r>
          </a:p>
          <a:p>
            <a:pPr algn="just"/>
            <a:r>
              <a:rPr lang="it-IT" sz="2000" b="0" i="0" dirty="0">
                <a:latin typeface="Arial" panose="020B0604020202020204" pitchFamily="34" charset="0"/>
                <a:cs typeface="Arial" panose="020B0604020202020204" pitchFamily="34" charset="0"/>
              </a:rPr>
              <a:t>2) il “settore” dei servizi ha acquisito un’importanza fondamentale nell’economia mondiale;</a:t>
            </a:r>
          </a:p>
          <a:p>
            <a:pPr algn="just"/>
            <a:r>
              <a:rPr lang="it-IT" sz="2000" b="0" i="0" dirty="0">
                <a:solidFill>
                  <a:schemeClr val="accent2"/>
                </a:solidFill>
                <a:latin typeface="Arial" panose="020B0604020202020204" pitchFamily="34" charset="0"/>
                <a:cs typeface="Arial" panose="020B0604020202020204" pitchFamily="34" charset="0"/>
              </a:rPr>
              <a:t>3) i sistemi di servizio caratterizzano sempre più la nostra società oggi</a:t>
            </a:r>
          </a:p>
          <a:p>
            <a:pPr algn="just"/>
            <a:endParaRPr lang="it-IT" sz="2000" b="0" i="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500" dirty="0">
                <a:solidFill>
                  <a:schemeClr val="accent6"/>
                </a:solidFill>
                <a:ea typeface="Microsoft YaHei" panose="020B0503020204020204" pitchFamily="34" charset="-122"/>
              </a:rPr>
              <a:t>REALIABILITY CENTERED MAINTENANCE (RCM)</a:t>
            </a: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36712"/>
            <a:ext cx="8815388" cy="5760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latin typeface="Arial" panose="020B0604020202020204" pitchFamily="34" charset="0"/>
                <a:cs typeface="Arial" panose="020B0604020202020204" pitchFamily="34" charset="0"/>
              </a:rPr>
              <a:t>Il termine </a:t>
            </a:r>
            <a:r>
              <a:rPr lang="it-IT" sz="2000" dirty="0" err="1">
                <a:solidFill>
                  <a:srgbClr val="FF0000"/>
                </a:solidFill>
                <a:latin typeface="Arial" panose="020B0604020202020204" pitchFamily="34" charset="0"/>
                <a:cs typeface="Arial" panose="020B0604020202020204" pitchFamily="34" charset="0"/>
              </a:rPr>
              <a:t>Realiability</a:t>
            </a:r>
            <a:r>
              <a:rPr lang="it-IT" sz="2000" dirty="0">
                <a:solidFill>
                  <a:srgbClr val="FF0000"/>
                </a:solidFill>
                <a:latin typeface="Arial" panose="020B0604020202020204" pitchFamily="34" charset="0"/>
                <a:cs typeface="Arial" panose="020B0604020202020204" pitchFamily="34" charset="0"/>
              </a:rPr>
              <a:t> </a:t>
            </a:r>
            <a:r>
              <a:rPr lang="it-IT" sz="2000" dirty="0" err="1">
                <a:solidFill>
                  <a:srgbClr val="FF0000"/>
                </a:solidFill>
                <a:latin typeface="Arial" panose="020B0604020202020204" pitchFamily="34" charset="0"/>
                <a:cs typeface="Arial" panose="020B0604020202020204" pitchFamily="34" charset="0"/>
              </a:rPr>
              <a:t>Centered</a:t>
            </a:r>
            <a:r>
              <a:rPr lang="it-IT" sz="2000" dirty="0">
                <a:solidFill>
                  <a:srgbClr val="FF0000"/>
                </a:solidFill>
                <a:latin typeface="Arial" panose="020B0604020202020204" pitchFamily="34" charset="0"/>
                <a:cs typeface="Arial" panose="020B0604020202020204" pitchFamily="34" charset="0"/>
              </a:rPr>
              <a:t> </a:t>
            </a:r>
            <a:r>
              <a:rPr lang="it-IT" sz="2000" dirty="0" err="1">
                <a:solidFill>
                  <a:srgbClr val="FF0000"/>
                </a:solidFill>
                <a:latin typeface="Arial" panose="020B0604020202020204" pitchFamily="34" charset="0"/>
                <a:cs typeface="Arial" panose="020B0604020202020204" pitchFamily="34" charset="0"/>
              </a:rPr>
              <a:t>Maintenance</a:t>
            </a:r>
            <a:r>
              <a:rPr lang="it-IT" sz="2000" dirty="0">
                <a:solidFill>
                  <a:srgbClr val="FF0000"/>
                </a:solidFill>
                <a:latin typeface="Arial" panose="020B0604020202020204" pitchFamily="34" charset="0"/>
                <a:cs typeface="Arial" panose="020B0604020202020204" pitchFamily="34" charset="0"/>
              </a:rPr>
              <a:t> (RCM</a:t>
            </a:r>
            <a:r>
              <a:rPr lang="it-IT" sz="2000" i="0" dirty="0">
                <a:solidFill>
                  <a:srgbClr val="FF0000"/>
                </a:solidFill>
                <a:latin typeface="Arial" panose="020B0604020202020204" pitchFamily="34" charset="0"/>
                <a:cs typeface="Arial" panose="020B0604020202020204" pitchFamily="34" charset="0"/>
              </a:rPr>
              <a:t>) </a:t>
            </a:r>
            <a:r>
              <a:rPr lang="it-IT" sz="2000" b="0" i="0" dirty="0">
                <a:latin typeface="Arial" panose="020B0604020202020204" pitchFamily="34" charset="0"/>
                <a:cs typeface="Arial" panose="020B0604020202020204" pitchFamily="34" charset="0"/>
              </a:rPr>
              <a:t>è stato introdotto nel 1978 a partire da uno studio specialistico del settore aeronautico da parte di due ingegneri della </a:t>
            </a:r>
            <a:r>
              <a:rPr lang="it-IT" sz="2000" b="0" dirty="0" err="1">
                <a:latin typeface="Arial" panose="020B0604020202020204" pitchFamily="34" charset="0"/>
                <a:cs typeface="Arial" panose="020B0604020202020204" pitchFamily="34" charset="0"/>
              </a:rPr>
              <a:t>United</a:t>
            </a:r>
            <a:r>
              <a:rPr lang="it-IT" sz="2000" b="0" dirty="0">
                <a:latin typeface="Arial" panose="020B0604020202020204" pitchFamily="34" charset="0"/>
                <a:cs typeface="Arial" panose="020B0604020202020204" pitchFamily="34" charset="0"/>
              </a:rPr>
              <a:t> Airlines </a:t>
            </a:r>
            <a:r>
              <a:rPr lang="it-IT" sz="2000" b="0" i="0" dirty="0">
                <a:latin typeface="Arial" panose="020B0604020202020204" pitchFamily="34" charset="0"/>
                <a:cs typeface="Arial" panose="020B0604020202020204" pitchFamily="34" charset="0"/>
              </a:rPr>
              <a:t>di San Francisco. </a:t>
            </a:r>
          </a:p>
          <a:p>
            <a:pPr algn="just"/>
            <a:r>
              <a:rPr lang="it-IT" sz="2000" b="0" i="0" dirty="0">
                <a:solidFill>
                  <a:schemeClr val="accent6"/>
                </a:solidFill>
                <a:latin typeface="Arial" panose="020B0604020202020204" pitchFamily="34" charset="0"/>
                <a:cs typeface="Arial" panose="020B0604020202020204" pitchFamily="34" charset="0"/>
              </a:rPr>
              <a:t>Tale studio rappresentò un momento di svolta nell’ambito degli studi di affidabilità e manutenzione, infatti nel corso dei trent’anni successivi al secondo conflitto mondiale, c’era la consuetudine di operare negli aeromobili con politiche di manutenzione preventiva ciclica che si concretizzavano, in molti casi, nella revisione con sostituzione periodica dei componenti dei sistemi. </a:t>
            </a:r>
          </a:p>
          <a:p>
            <a:pPr algn="just"/>
            <a:r>
              <a:rPr lang="it-IT" sz="2000" b="0" i="0" dirty="0">
                <a:latin typeface="Arial" panose="020B0604020202020204" pitchFamily="34" charset="0"/>
                <a:cs typeface="Arial" panose="020B0604020202020204" pitchFamily="34" charset="0"/>
              </a:rPr>
              <a:t>Tuttavia, studi approfonditi dimostrarono che tali politiche non aumentavano l’affidabilità dei sistemi, gli intervalli di revisione non risultavano determinanti in modo analitico, le politiche di revisione e sostituzione erano molto costose a fronte di minimi benefici </a:t>
            </a:r>
            <a:r>
              <a:rPr lang="it-IT" sz="2000" b="0" i="0" dirty="0" err="1">
                <a:latin typeface="Arial" panose="020B0604020202020204" pitchFamily="34" charset="0"/>
                <a:cs typeface="Arial" panose="020B0604020202020204" pitchFamily="34" charset="0"/>
              </a:rPr>
              <a:t>affidabilistici</a:t>
            </a:r>
            <a:r>
              <a:rPr lang="it-IT" sz="2000" b="0" i="0" dirty="0">
                <a:latin typeface="Arial" panose="020B0604020202020204" pitchFamily="34" charset="0"/>
                <a:cs typeface="Arial" panose="020B0604020202020204" pitchFamily="34" charset="0"/>
              </a:rPr>
              <a:t>.</a:t>
            </a:r>
          </a:p>
          <a:p>
            <a:pPr algn="just"/>
            <a:r>
              <a:rPr lang="it-IT" sz="2000" b="0" i="0" dirty="0">
                <a:solidFill>
                  <a:srgbClr val="FF0000"/>
                </a:solidFill>
                <a:latin typeface="Arial" panose="020B0604020202020204" pitchFamily="34" charset="0"/>
                <a:cs typeface="Arial" panose="020B0604020202020204" pitchFamily="34" charset="0"/>
              </a:rPr>
              <a:t>La </a:t>
            </a:r>
            <a:r>
              <a:rPr lang="it-IT" sz="2000" b="0" dirty="0" err="1">
                <a:solidFill>
                  <a:schemeClr val="tx2"/>
                </a:solidFill>
                <a:latin typeface="Arial" panose="020B0604020202020204" pitchFamily="34" charset="0"/>
                <a:cs typeface="Arial" panose="020B0604020202020204" pitchFamily="34" charset="0"/>
              </a:rPr>
              <a:t>Realiability</a:t>
            </a:r>
            <a:r>
              <a:rPr lang="it-IT" sz="2000" b="0" dirty="0">
                <a:solidFill>
                  <a:schemeClr val="tx2"/>
                </a:solidFill>
                <a:latin typeface="Arial" panose="020B0604020202020204" pitchFamily="34" charset="0"/>
                <a:cs typeface="Arial" panose="020B0604020202020204" pitchFamily="34" charset="0"/>
              </a:rPr>
              <a:t> </a:t>
            </a:r>
            <a:r>
              <a:rPr lang="it-IT" sz="2000" b="0" dirty="0" err="1">
                <a:solidFill>
                  <a:schemeClr val="tx2"/>
                </a:solidFill>
                <a:latin typeface="Arial" panose="020B0604020202020204" pitchFamily="34" charset="0"/>
                <a:cs typeface="Arial" panose="020B0604020202020204" pitchFamily="34" charset="0"/>
              </a:rPr>
              <a:t>Centered</a:t>
            </a:r>
            <a:r>
              <a:rPr lang="it-IT" sz="2000" b="0" dirty="0">
                <a:solidFill>
                  <a:schemeClr val="tx2"/>
                </a:solidFill>
                <a:latin typeface="Arial" panose="020B0604020202020204" pitchFamily="34" charset="0"/>
                <a:cs typeface="Arial" panose="020B0604020202020204" pitchFamily="34" charset="0"/>
              </a:rPr>
              <a:t> </a:t>
            </a:r>
            <a:r>
              <a:rPr lang="it-IT" sz="2000" b="0" dirty="0" err="1">
                <a:solidFill>
                  <a:schemeClr val="tx2"/>
                </a:solidFill>
                <a:latin typeface="Arial" panose="020B0604020202020204" pitchFamily="34" charset="0"/>
                <a:cs typeface="Arial" panose="020B0604020202020204" pitchFamily="34" charset="0"/>
              </a:rPr>
              <a:t>Maintenance</a:t>
            </a:r>
            <a:r>
              <a:rPr lang="it-IT" sz="2000" b="0" dirty="0">
                <a:solidFill>
                  <a:schemeClr val="tx2"/>
                </a:solidFill>
                <a:latin typeface="Arial" panose="020B0604020202020204" pitchFamily="34" charset="0"/>
                <a:cs typeface="Arial" panose="020B0604020202020204" pitchFamily="34" charset="0"/>
              </a:rPr>
              <a:t> (RCM</a:t>
            </a:r>
            <a:r>
              <a:rPr lang="it-IT" sz="2000" b="0" i="0" dirty="0">
                <a:solidFill>
                  <a:schemeClr val="tx2"/>
                </a:solidFill>
                <a:latin typeface="Arial" panose="020B0604020202020204" pitchFamily="34" charset="0"/>
                <a:cs typeface="Arial" panose="020B0604020202020204" pitchFamily="34" charset="0"/>
              </a:rPr>
              <a:t>) </a:t>
            </a:r>
            <a:r>
              <a:rPr lang="it-IT" sz="2000" b="0" i="0" dirty="0">
                <a:solidFill>
                  <a:srgbClr val="FF0000"/>
                </a:solidFill>
                <a:latin typeface="Arial" panose="020B0604020202020204" pitchFamily="34" charset="0"/>
                <a:cs typeface="Arial" panose="020B0604020202020204" pitchFamily="34" charset="0"/>
              </a:rPr>
              <a:t>è una valutazione sistematica delle funzioni di un sistema (più o meno complesso) e dei relativi modi di guasto, volta a individuare le più efficaci azioni di manutenzione preventiva aventi come priorità la sicurezza del sistema e delle persone.</a:t>
            </a:r>
          </a:p>
          <a:p>
            <a:pPr algn="just"/>
            <a:endParaRPr lang="it-IT" sz="200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993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rPr>
              <a:t>Guasti meccanici, elettrici e informatici</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graphicFrame>
        <p:nvGraphicFramePr>
          <p:cNvPr id="4" name="Diagramma 3"/>
          <p:cNvGraphicFramePr/>
          <p:nvPr>
            <p:extLst>
              <p:ext uri="{D42A27DB-BD31-4B8C-83A1-F6EECF244321}">
                <p14:modId xmlns:p14="http://schemas.microsoft.com/office/powerpoint/2010/main" val="1479577332"/>
              </p:ext>
            </p:extLst>
          </p:nvPr>
        </p:nvGraphicFramePr>
        <p:xfrm>
          <a:off x="395536" y="949741"/>
          <a:ext cx="8396384" cy="5802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22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TIPI DI GUASTO</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1800" b="0" i="0" dirty="0">
                <a:latin typeface="Arial" panose="020B0604020202020204" pitchFamily="34" charset="0"/>
                <a:cs typeface="Arial" panose="020B0604020202020204" pitchFamily="34" charset="0"/>
              </a:rPr>
              <a:t>Se si analizza il comportamento al guasto di apparati o </a:t>
            </a:r>
            <a:r>
              <a:rPr lang="it-IT" sz="1800" b="0" i="0" dirty="0">
                <a:solidFill>
                  <a:schemeClr val="accent6"/>
                </a:solidFill>
                <a:latin typeface="Arial" panose="020B0604020202020204" pitchFamily="34" charset="0"/>
                <a:cs typeface="Arial" panose="020B0604020202020204" pitchFamily="34" charset="0"/>
              </a:rPr>
              <a:t>sistemi complessi </a:t>
            </a:r>
            <a:r>
              <a:rPr lang="it-IT" sz="1800" b="0" i="0" dirty="0">
                <a:latin typeface="Arial" panose="020B0604020202020204" pitchFamily="34" charset="0"/>
                <a:cs typeface="Arial" panose="020B0604020202020204" pitchFamily="34" charset="0"/>
              </a:rPr>
              <a:t>(ossia sistemi composti da numerosi componenti), oppure di una famiglia costituita da un numero elevato di componenti dello stesso tipo, si è osservato che, nel corso della vita operativa, si verificano guasti di tipo non sistematico suddivisibili nel seguente modo: </a:t>
            </a:r>
          </a:p>
        </p:txBody>
      </p:sp>
      <p:graphicFrame>
        <p:nvGraphicFramePr>
          <p:cNvPr id="4" name="Diagramma 3"/>
          <p:cNvGraphicFramePr/>
          <p:nvPr>
            <p:extLst>
              <p:ext uri="{D42A27DB-BD31-4B8C-83A1-F6EECF244321}">
                <p14:modId xmlns:p14="http://schemas.microsoft.com/office/powerpoint/2010/main" val="1341277633"/>
              </p:ext>
            </p:extLst>
          </p:nvPr>
        </p:nvGraphicFramePr>
        <p:xfrm>
          <a:off x="187794" y="2348880"/>
          <a:ext cx="8488662" cy="4377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6871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chemeClr val="accent2"/>
                </a:solidFill>
                <a:ea typeface="Microsoft YaHei" panose="020B0503020204020204" pitchFamily="34" charset="-122"/>
              </a:rPr>
              <a:t>AVARIA E TASSO DI GUASTO</a:t>
            </a:r>
            <a:endParaRPr lang="it-IT" sz="1500" dirty="0">
              <a:solidFill>
                <a:schemeClr val="accent2"/>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21507" name="Text Box 2"/>
              <p:cNvSpPr txBox="1">
                <a:spLocks noChangeArrowheads="1"/>
              </p:cNvSpPr>
              <p:nvPr/>
            </p:nvSpPr>
            <p:spPr bwMode="auto">
              <a:xfrm>
                <a:off x="192556" y="905441"/>
                <a:ext cx="8815388" cy="447992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3465A4"/>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latin typeface="Arial" panose="020B0604020202020204" pitchFamily="34" charset="0"/>
                    <a:cs typeface="Arial" panose="020B0604020202020204" pitchFamily="34" charset="0"/>
                  </a:rPr>
                  <a:t>L’</a:t>
                </a:r>
                <a:r>
                  <a:rPr lang="it-IT" sz="2000" i="0" dirty="0">
                    <a:solidFill>
                      <a:srgbClr val="FF0000"/>
                    </a:solidFill>
                    <a:latin typeface="Arial" panose="020B0604020202020204" pitchFamily="34" charset="0"/>
                    <a:cs typeface="Arial" panose="020B0604020202020204" pitchFamily="34" charset="0"/>
                  </a:rPr>
                  <a:t>avaria</a:t>
                </a:r>
                <a:r>
                  <a:rPr lang="it-IT" sz="2000" b="0" i="0" dirty="0">
                    <a:latin typeface="Arial" panose="020B0604020202020204" pitchFamily="34" charset="0"/>
                    <a:cs typeface="Arial" panose="020B0604020202020204" pitchFamily="34" charset="0"/>
                  </a:rPr>
                  <a:t> è lo stato di un elemento caratterizzato dall’incapacità di svolgere la funzione richiesta dovuta al verificarsi di un guasto. </a:t>
                </a:r>
              </a:p>
              <a:p>
                <a:pPr algn="just"/>
                <a:r>
                  <a:rPr lang="it-IT" sz="2000" b="0" i="0" dirty="0">
                    <a:solidFill>
                      <a:schemeClr val="accent2"/>
                    </a:solidFill>
                    <a:latin typeface="Arial" panose="020B0604020202020204" pitchFamily="34" charset="0"/>
                    <a:cs typeface="Arial" panose="020B0604020202020204" pitchFamily="34" charset="0"/>
                  </a:rPr>
                  <a:t>Il</a:t>
                </a:r>
                <a:r>
                  <a:rPr lang="it-IT" sz="2000" b="0" i="0" dirty="0">
                    <a:latin typeface="Arial" panose="020B0604020202020204" pitchFamily="34" charset="0"/>
                    <a:cs typeface="Arial" panose="020B0604020202020204" pitchFamily="34" charset="0"/>
                  </a:rPr>
                  <a:t> </a:t>
                </a:r>
                <a:r>
                  <a:rPr lang="it-IT" sz="2000" i="0" dirty="0">
                    <a:solidFill>
                      <a:srgbClr val="FF0000"/>
                    </a:solidFill>
                    <a:latin typeface="Arial" panose="020B0604020202020204" pitchFamily="34" charset="0"/>
                    <a:cs typeface="Arial" panose="020B0604020202020204" pitchFamily="34" charset="0"/>
                  </a:rPr>
                  <a:t>tasso di guasto </a:t>
                </a:r>
                <a:r>
                  <a:rPr lang="it-IT" sz="2000" b="0" i="0" dirty="0">
                    <a:solidFill>
                      <a:schemeClr val="accent2"/>
                    </a:solidFill>
                    <a:latin typeface="Arial" panose="020B0604020202020204" pitchFamily="34" charset="0"/>
                    <a:cs typeface="Arial" panose="020B0604020202020204" pitchFamily="34" charset="0"/>
                  </a:rPr>
                  <a:t>λ rappresenta il numero di guasti che un componente, o un dispositivo, subisce nell’unità di tempo. </a:t>
                </a:r>
              </a:p>
              <a:p>
                <a:pPr algn="just"/>
                <a:r>
                  <a:rPr lang="it-IT" sz="2000" b="0" i="0" dirty="0">
                    <a:latin typeface="Arial" panose="020B0604020202020204" pitchFamily="34" charset="0"/>
                    <a:cs typeface="Arial" panose="020B0604020202020204" pitchFamily="34" charset="0"/>
                  </a:rPr>
                  <a:t>Può essere calcolato dividendo il numero dei guasti complessivamente verificatisi in un certo intervallo di tempo per la somma delle ore complessive di funzionamento di tutti i dispositivi considerati.</a:t>
                </a:r>
              </a:p>
              <a:p>
                <a:pPr algn="just"/>
                <a:r>
                  <a:rPr lang="it-IT" sz="1800" b="0" i="0" dirty="0">
                    <a:solidFill>
                      <a:schemeClr val="accent2"/>
                    </a:solidFill>
                    <a:latin typeface="Arial" panose="020B0604020202020204" pitchFamily="34" charset="0"/>
                    <a:cs typeface="Arial" panose="020B0604020202020204" pitchFamily="34" charset="0"/>
                  </a:rPr>
                  <a:t>Nel caso di dispositivi </a:t>
                </a:r>
                <a:r>
                  <a:rPr lang="it-IT" sz="1800" b="0" i="0" dirty="0">
                    <a:solidFill>
                      <a:schemeClr val="tx1"/>
                    </a:solidFill>
                    <a:latin typeface="Arial" panose="020B0604020202020204" pitchFamily="34" charset="0"/>
                    <a:cs typeface="Arial" panose="020B0604020202020204" pitchFamily="34" charset="0"/>
                  </a:rPr>
                  <a:t>pneumatici o elettromeccanici </a:t>
                </a:r>
                <a:r>
                  <a:rPr lang="it-IT" sz="1800" b="0" i="0" dirty="0">
                    <a:solidFill>
                      <a:schemeClr val="accent2"/>
                    </a:solidFill>
                    <a:latin typeface="Arial" panose="020B0604020202020204" pitchFamily="34" charset="0"/>
                    <a:cs typeface="Arial" panose="020B0604020202020204" pitchFamily="34" charset="0"/>
                  </a:rPr>
                  <a:t>(quali contattori, relè, interruttori di posizione, valvole pneumatiche ecc.) </a:t>
                </a:r>
                <a:r>
                  <a:rPr lang="it-IT" sz="1800" b="0" i="0" dirty="0">
                    <a:solidFill>
                      <a:schemeClr val="accent2"/>
                    </a:solidFill>
                    <a:latin typeface="Arial" panose="020B0604020202020204" pitchFamily="34" charset="0"/>
                    <a:cs typeface="Arial" panose="020B0604020202020204" pitchFamily="34" charset="0"/>
                    <a:sym typeface="Symbol" panose="05050102010706020507" pitchFamily="18" charset="2"/>
                  </a:rPr>
                  <a:t></a:t>
                </a:r>
                <a:r>
                  <a:rPr lang="it-IT" sz="1800" b="0" i="0" dirty="0">
                    <a:solidFill>
                      <a:schemeClr val="accent2"/>
                    </a:solidFill>
                    <a:latin typeface="Arial" panose="020B0604020202020204" pitchFamily="34" charset="0"/>
                    <a:cs typeface="Arial" panose="020B0604020202020204" pitchFamily="34" charset="0"/>
                  </a:rPr>
                  <a:t> dipende dalla vita utile (espressa in numero di cicli) e dalla frequenza di utilizzo. Si può utilizzare la seguente formula:</a:t>
                </a:r>
              </a:p>
              <a:p>
                <a:pPr algn="just"/>
                <a:endParaRPr lang="it-IT" sz="800" b="0" i="0" dirty="0">
                  <a:solidFill>
                    <a:schemeClr val="accent2"/>
                  </a:solidFill>
                  <a:latin typeface="Arial" panose="020B0604020202020204" pitchFamily="34"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m:rPr>
                          <m:sty m:val="p"/>
                        </m:rPr>
                        <a:rPr lang="it-IT" sz="1800" b="0" i="0">
                          <a:latin typeface="Cambria Math" panose="02040503050406030204" pitchFamily="18" charset="0"/>
                        </a:rPr>
                        <m:t>λ</m:t>
                      </m:r>
                      <m:r>
                        <a:rPr lang="it-IT" sz="1800" b="0" i="0">
                          <a:latin typeface="Cambria Math" panose="02040503050406030204" pitchFamily="18" charset="0"/>
                        </a:rPr>
                        <m:t>=0,1</m:t>
                      </m:r>
                      <m:f>
                        <m:fPr>
                          <m:ctrlPr>
                            <a:rPr lang="it-IT" sz="1800" b="0" i="1">
                              <a:latin typeface="Cambria Math" panose="02040503050406030204" pitchFamily="18" charset="0"/>
                            </a:rPr>
                          </m:ctrlPr>
                        </m:fPr>
                        <m:num>
                          <m:r>
                            <m:rPr>
                              <m:sty m:val="p"/>
                            </m:rPr>
                            <a:rPr lang="it-IT" sz="1800" b="0" i="0">
                              <a:latin typeface="Cambria Math" panose="02040503050406030204" pitchFamily="18" charset="0"/>
                            </a:rPr>
                            <m:t>C</m:t>
                          </m:r>
                        </m:num>
                        <m:den>
                          <m:sSub>
                            <m:sSubPr>
                              <m:ctrlPr>
                                <a:rPr lang="it-IT" sz="1800" b="0" i="1">
                                  <a:latin typeface="Cambria Math" panose="02040503050406030204" pitchFamily="18" charset="0"/>
                                </a:rPr>
                              </m:ctrlPr>
                            </m:sSubPr>
                            <m:e>
                              <m:r>
                                <m:rPr>
                                  <m:sty m:val="p"/>
                                </m:rPr>
                                <a:rPr lang="it-IT" sz="1800" b="0" i="0">
                                  <a:latin typeface="Cambria Math" panose="02040503050406030204" pitchFamily="18" charset="0"/>
                                </a:rPr>
                                <m:t>B</m:t>
                              </m:r>
                            </m:e>
                            <m:sub>
                              <m:r>
                                <a:rPr lang="it-IT" sz="1800" b="0" i="0">
                                  <a:latin typeface="Cambria Math" panose="02040503050406030204" pitchFamily="18" charset="0"/>
                                </a:rPr>
                                <m:t>10</m:t>
                              </m:r>
                            </m:sub>
                          </m:sSub>
                        </m:den>
                      </m:f>
                    </m:oMath>
                  </m:oMathPara>
                </a14:m>
                <a:endParaRPr lang="it-IT" sz="1800" b="0" i="0" dirty="0">
                  <a:latin typeface="Arial" panose="020B0604020202020204" pitchFamily="34" charset="0"/>
                  <a:cs typeface="Arial" panose="020B0604020202020204" pitchFamily="34" charset="0"/>
                </a:endParaRPr>
              </a:p>
              <a:p>
                <a:pPr algn="just"/>
                <a:r>
                  <a:rPr lang="it-IT" sz="1800" b="0" i="0" dirty="0">
                    <a:solidFill>
                      <a:schemeClr val="accent2"/>
                    </a:solidFill>
                    <a:latin typeface="Arial" panose="020B0604020202020204" pitchFamily="34" charset="0"/>
                    <a:cs typeface="Arial" panose="020B0604020202020204" pitchFamily="34" charset="0"/>
                  </a:rPr>
                  <a:t>dove: </a:t>
                </a:r>
              </a:p>
              <a:p>
                <a:pPr lvl="0" algn="just"/>
                <a:r>
                  <a:rPr lang="it-IT" sz="1800" b="0" i="0" dirty="0">
                    <a:solidFill>
                      <a:schemeClr val="accent2"/>
                    </a:solidFill>
                    <a:latin typeface="Arial" panose="020B0604020202020204" pitchFamily="34" charset="0"/>
                    <a:cs typeface="Arial" panose="020B0604020202020204" pitchFamily="34" charset="0"/>
                    <a:sym typeface="Symbol" panose="05050102010706020507" pitchFamily="18" charset="2"/>
                  </a:rPr>
                  <a:t></a:t>
                </a:r>
                <a:r>
                  <a:rPr lang="it-IT" sz="1800" b="0" i="0" dirty="0">
                    <a:solidFill>
                      <a:schemeClr val="accent2"/>
                    </a:solidFill>
                    <a:latin typeface="Arial" panose="020B0604020202020204" pitchFamily="34" charset="0"/>
                    <a:cs typeface="Arial" panose="020B0604020202020204" pitchFamily="34" charset="0"/>
                  </a:rPr>
                  <a:t> = tasso di guasto del dispositivo </a:t>
                </a:r>
                <a:r>
                  <a:rPr lang="it-IT" sz="1800" dirty="0"/>
                  <a:t>[h</a:t>
                </a:r>
                <a:r>
                  <a:rPr lang="it-IT" sz="1800" baseline="30000" dirty="0"/>
                  <a:t>-1</a:t>
                </a:r>
                <a:r>
                  <a:rPr lang="it-IT" sz="1800" dirty="0"/>
                  <a:t>]; </a:t>
                </a:r>
                <a:endParaRPr lang="it-IT" sz="1800" b="0" i="0" dirty="0">
                  <a:solidFill>
                    <a:schemeClr val="accent2"/>
                  </a:solidFill>
                  <a:latin typeface="Arial" panose="020B0604020202020204" pitchFamily="34" charset="0"/>
                  <a:cs typeface="Arial" panose="020B0604020202020204" pitchFamily="34" charset="0"/>
                </a:endParaRPr>
              </a:p>
              <a:p>
                <a:pPr lvl="0" algn="just"/>
                <a:r>
                  <a:rPr lang="it-IT" sz="1800" b="0" i="0" dirty="0">
                    <a:solidFill>
                      <a:schemeClr val="accent2"/>
                    </a:solidFill>
                    <a:latin typeface="Arial" panose="020B0604020202020204" pitchFamily="34" charset="0"/>
                    <a:cs typeface="Arial" panose="020B0604020202020204" pitchFamily="34" charset="0"/>
                  </a:rPr>
                  <a:t>C = cicli di funzionamento per unità di tempo; </a:t>
                </a:r>
              </a:p>
              <a:p>
                <a:pPr algn="just"/>
                <a:r>
                  <a:rPr lang="it-IT" sz="1800" b="0" i="0" dirty="0">
                    <a:solidFill>
                      <a:schemeClr val="accent2"/>
                    </a:solidFill>
                    <a:latin typeface="Arial" panose="020B0604020202020204" pitchFamily="34" charset="0"/>
                    <a:cs typeface="Arial" panose="020B0604020202020204" pitchFamily="34" charset="0"/>
                  </a:rPr>
                  <a:t>B</a:t>
                </a:r>
                <a:r>
                  <a:rPr lang="it-IT" sz="1800" b="0" i="0" baseline="-25000" dirty="0">
                    <a:solidFill>
                      <a:schemeClr val="accent2"/>
                    </a:solidFill>
                    <a:latin typeface="Arial" panose="020B0604020202020204" pitchFamily="34" charset="0"/>
                    <a:cs typeface="Arial" panose="020B0604020202020204" pitchFamily="34" charset="0"/>
                  </a:rPr>
                  <a:t>10</a:t>
                </a:r>
                <a:r>
                  <a:rPr lang="it-IT" sz="1800" b="0" i="0" dirty="0">
                    <a:solidFill>
                      <a:schemeClr val="accent2"/>
                    </a:solidFill>
                    <a:latin typeface="Arial" panose="020B0604020202020204" pitchFamily="34" charset="0"/>
                    <a:cs typeface="Arial" panose="020B0604020202020204" pitchFamily="34" charset="0"/>
                  </a:rPr>
                  <a:t>= numero di cicli dopo il quale il 10% dei componenti si è guastato</a:t>
                </a:r>
              </a:p>
            </p:txBody>
          </p:sp>
        </mc:Choice>
        <mc:Fallback xmlns="">
          <p:sp>
            <p:nvSpPr>
              <p:cNvPr id="21507" name="Text Box 2"/>
              <p:cNvSpPr txBox="1">
                <a:spLocks noRot="1" noChangeAspect="1" noMove="1" noResize="1" noEditPoints="1" noAdjustHandles="1" noChangeArrowheads="1" noChangeShapeType="1" noTextEdit="1"/>
              </p:cNvSpPr>
              <p:nvPr/>
            </p:nvSpPr>
            <p:spPr bwMode="auto">
              <a:xfrm>
                <a:off x="192556" y="905441"/>
                <a:ext cx="8815388" cy="4479925"/>
              </a:xfrm>
              <a:prstGeom prst="rect">
                <a:avLst/>
              </a:prstGeom>
              <a:blipFill rotWithShape="0">
                <a:blip r:embed="rId3"/>
                <a:stretch>
                  <a:fillRect l="-761" t="-681" r="-692" b="-28202"/>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it-IT">
                    <a:noFill/>
                  </a:rPr>
                  <a:t> </a:t>
                </a:r>
              </a:p>
            </p:txBody>
          </p:sp>
        </mc:Fallback>
      </mc:AlternateContent>
    </p:spTree>
    <p:extLst>
      <p:ext uri="{BB962C8B-B14F-4D97-AF65-F5344CB8AC3E}">
        <p14:creationId xmlns:p14="http://schemas.microsoft.com/office/powerpoint/2010/main" val="13457333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 calcmode="lin" valueType="num">
                                      <p:cBhvr additive="base">
                                        <p:cTn id="25"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 calcmode="lin" valueType="num">
                                      <p:cBhvr additive="base">
                                        <p:cTn id="2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507">
                                            <p:txEl>
                                              <p:pRg st="7" end="7"/>
                                            </p:txEl>
                                          </p:spTgt>
                                        </p:tgtEl>
                                        <p:attrNameLst>
                                          <p:attrName>style.visibility</p:attrName>
                                        </p:attrNameLst>
                                      </p:cBhvr>
                                      <p:to>
                                        <p:strVal val="visible"/>
                                      </p:to>
                                    </p:set>
                                    <p:anim calcmode="lin" valueType="num">
                                      <p:cBhvr additive="base">
                                        <p:cTn id="33"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07">
                                            <p:txEl>
                                              <p:pRg st="8" end="8"/>
                                            </p:txEl>
                                          </p:spTgt>
                                        </p:tgtEl>
                                        <p:attrNameLst>
                                          <p:attrName>style.visibility</p:attrName>
                                        </p:attrNameLst>
                                      </p:cBhvr>
                                      <p:to>
                                        <p:strVal val="visible"/>
                                      </p:to>
                                    </p:set>
                                    <p:anim calcmode="lin" valueType="num">
                                      <p:cBhvr additive="base">
                                        <p:cTn id="37"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507">
                                            <p:txEl>
                                              <p:pRg st="9" end="9"/>
                                            </p:txEl>
                                          </p:spTgt>
                                        </p:tgtEl>
                                        <p:attrNameLst>
                                          <p:attrName>style.visibility</p:attrName>
                                        </p:attrNameLst>
                                      </p:cBhvr>
                                      <p:to>
                                        <p:strVal val="visible"/>
                                      </p:to>
                                    </p:set>
                                    <p:anim calcmode="lin" valueType="num">
                                      <p:cBhvr additive="base">
                                        <p:cTn id="41"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CURVA A VASCA DA BAGNO (Bath </a:t>
            </a:r>
            <a:r>
              <a:rPr lang="it-IT" sz="1600" dirty="0" err="1">
                <a:solidFill>
                  <a:srgbClr val="FF0000"/>
                </a:solidFill>
                <a:ea typeface="Microsoft YaHei" panose="020B0503020204020204" pitchFamily="34" charset="-122"/>
              </a:rPr>
              <a:t>Tub</a:t>
            </a:r>
            <a:r>
              <a:rPr lang="it-IT" sz="1600" dirty="0">
                <a:solidFill>
                  <a:srgbClr val="FF0000"/>
                </a:solidFill>
                <a:ea typeface="Microsoft YaHei" panose="020B0503020204020204" pitchFamily="34" charset="-122"/>
              </a:rPr>
              <a:t> Curve)</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1800" b="0" i="0" dirty="0">
                <a:latin typeface="Arial" panose="020B0604020202020204" pitchFamily="34" charset="0"/>
                <a:cs typeface="Arial" panose="020B0604020202020204" pitchFamily="34" charset="0"/>
              </a:rPr>
              <a:t>L’andamento del tasso di guasto </a:t>
            </a:r>
            <a:r>
              <a:rPr lang="it-IT" sz="1800" b="0" i="0" dirty="0">
                <a:latin typeface="Arial" panose="020B0604020202020204" pitchFamily="34" charset="0"/>
                <a:cs typeface="Arial" panose="020B0604020202020204" pitchFamily="34" charset="0"/>
                <a:sym typeface="Symbol" panose="05050102010706020507" pitchFamily="18" charset="2"/>
              </a:rPr>
              <a:t></a:t>
            </a:r>
            <a:r>
              <a:rPr lang="it-IT" sz="1800" b="0" i="0" dirty="0">
                <a:latin typeface="Arial" panose="020B0604020202020204" pitchFamily="34" charset="0"/>
                <a:cs typeface="Arial" panose="020B0604020202020204" pitchFamily="34" charset="0"/>
              </a:rPr>
              <a:t>(t) può essere rappresentato con una curva che viene chiamata curva a vasca da bagno (</a:t>
            </a:r>
            <a:r>
              <a:rPr lang="it-IT" sz="1800" b="0" dirty="0" err="1">
                <a:latin typeface="Arial" panose="020B0604020202020204" pitchFamily="34" charset="0"/>
                <a:cs typeface="Arial" panose="020B0604020202020204" pitchFamily="34" charset="0"/>
              </a:rPr>
              <a:t>bath</a:t>
            </a:r>
            <a:r>
              <a:rPr lang="it-IT" sz="1800" b="0" dirty="0">
                <a:latin typeface="Arial" panose="020B0604020202020204" pitchFamily="34" charset="0"/>
                <a:cs typeface="Arial" panose="020B0604020202020204" pitchFamily="34" charset="0"/>
              </a:rPr>
              <a:t> </a:t>
            </a:r>
            <a:r>
              <a:rPr lang="it-IT" sz="1800" b="0" dirty="0" err="1">
                <a:latin typeface="Arial" panose="020B0604020202020204" pitchFamily="34" charset="0"/>
                <a:cs typeface="Arial" panose="020B0604020202020204" pitchFamily="34" charset="0"/>
              </a:rPr>
              <a:t>tub</a:t>
            </a:r>
            <a:r>
              <a:rPr lang="it-IT" sz="1800" b="0" dirty="0">
                <a:latin typeface="Arial" panose="020B0604020202020204" pitchFamily="34" charset="0"/>
                <a:cs typeface="Arial" panose="020B0604020202020204" pitchFamily="34" charset="0"/>
              </a:rPr>
              <a:t> curve</a:t>
            </a:r>
            <a:r>
              <a:rPr lang="it-IT" sz="1800" b="0" i="0" dirty="0">
                <a:latin typeface="Arial" panose="020B0604020202020204" pitchFamily="34" charset="0"/>
                <a:cs typeface="Arial" panose="020B0604020202020204" pitchFamily="34" charset="0"/>
              </a:rPr>
              <a:t>) per la particolare forma. </a:t>
            </a:r>
          </a:p>
          <a:p>
            <a:pPr algn="just"/>
            <a:r>
              <a:rPr lang="it-IT" sz="1800" b="0" i="0" dirty="0">
                <a:solidFill>
                  <a:schemeClr val="accent6"/>
                </a:solidFill>
                <a:latin typeface="Arial" panose="020B0604020202020204" pitchFamily="34" charset="0"/>
                <a:cs typeface="Arial" panose="020B0604020202020204" pitchFamily="34" charset="0"/>
              </a:rPr>
              <a:t>Sono riportati in ascissa il tempo operativo a partire dalla messa in servizio del sistema e in ordinata il tasso di guasto solitamente espresso in ore</a:t>
            </a:r>
            <a:r>
              <a:rPr lang="it-IT" sz="2000" b="0" i="0" dirty="0">
                <a:solidFill>
                  <a:schemeClr val="accent6"/>
                </a:solidFill>
                <a:latin typeface="Arial" panose="020B0604020202020204" pitchFamily="34" charset="0"/>
                <a:cs typeface="Arial" panose="020B0604020202020204" pitchFamily="34" charset="0"/>
              </a:rPr>
              <a:t>. </a:t>
            </a:r>
          </a:p>
        </p:txBody>
      </p:sp>
      <p:pic>
        <p:nvPicPr>
          <p:cNvPr id="4" name="Immagine 3"/>
          <p:cNvPicPr/>
          <p:nvPr/>
        </p:nvPicPr>
        <p:blipFill>
          <a:blip r:embed="rId3">
            <a:extLst>
              <a:ext uri="{28A0092B-C50C-407E-A947-70E740481C1C}">
                <a14:useLocalDpi xmlns:a14="http://schemas.microsoft.com/office/drawing/2010/main" val="0"/>
              </a:ext>
            </a:extLst>
          </a:blip>
          <a:stretch>
            <a:fillRect/>
          </a:stretch>
        </p:blipFill>
        <p:spPr>
          <a:xfrm>
            <a:off x="313393" y="2204864"/>
            <a:ext cx="8568952" cy="4409926"/>
          </a:xfrm>
          <a:prstGeom prst="rect">
            <a:avLst/>
          </a:prstGeom>
        </p:spPr>
      </p:pic>
    </p:spTree>
    <p:extLst>
      <p:ext uri="{BB962C8B-B14F-4D97-AF65-F5344CB8AC3E}">
        <p14:creationId xmlns:p14="http://schemas.microsoft.com/office/powerpoint/2010/main" val="6092507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VITA UTILE</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21507" name="Text Box 2"/>
              <p:cNvSpPr txBox="1">
                <a:spLocks noChangeArrowheads="1"/>
              </p:cNvSpPr>
              <p:nvPr/>
            </p:nvSpPr>
            <p:spPr bwMode="auto">
              <a:xfrm>
                <a:off x="187794" y="836712"/>
                <a:ext cx="8815388" cy="447992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3465A4"/>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1800" b="0" i="0" dirty="0">
                    <a:latin typeface="Arial" panose="020B0604020202020204" pitchFamily="34" charset="0"/>
                    <a:cs typeface="Arial" panose="020B0604020202020204" pitchFamily="34" charset="0"/>
                  </a:rPr>
                  <a:t>Nella curva a vasca da bagno, la zona di maggior interesse ai fini dello studio dell’affidabilità è la seconda che si riferisce alla </a:t>
                </a:r>
                <a:r>
                  <a:rPr lang="it-IT" sz="1800" i="0" dirty="0">
                    <a:solidFill>
                      <a:schemeClr val="accent6"/>
                    </a:solidFill>
                    <a:latin typeface="Arial" panose="020B0604020202020204" pitchFamily="34" charset="0"/>
                    <a:cs typeface="Arial" panose="020B0604020202020204" pitchFamily="34" charset="0"/>
                  </a:rPr>
                  <a:t>vita utile</a:t>
                </a:r>
                <a:r>
                  <a:rPr lang="it-IT" sz="1800" b="0" i="0" dirty="0">
                    <a:latin typeface="Arial" panose="020B0604020202020204" pitchFamily="34" charset="0"/>
                    <a:cs typeface="Arial" panose="020B0604020202020204" pitchFamily="34" charset="0"/>
                  </a:rPr>
                  <a:t>. In questa zona, in cui </a:t>
                </a:r>
                <a:r>
                  <a:rPr lang="it-IT" sz="1800" b="0" i="0" dirty="0">
                    <a:latin typeface="Arial" panose="020B0604020202020204" pitchFamily="34" charset="0"/>
                    <a:cs typeface="Arial" panose="020B0604020202020204" pitchFamily="34" charset="0"/>
                    <a:sym typeface="Symbol" panose="05050102010706020507" pitchFamily="18" charset="2"/>
                  </a:rPr>
                  <a:t></a:t>
                </a:r>
                <a:r>
                  <a:rPr lang="it-IT" sz="1800" b="0" i="0" dirty="0">
                    <a:latin typeface="Arial" panose="020B0604020202020204" pitchFamily="34" charset="0"/>
                    <a:cs typeface="Arial" panose="020B0604020202020204" pitchFamily="34" charset="0"/>
                  </a:rPr>
                  <a:t>(t) è costante, </a:t>
                </a:r>
                <a:r>
                  <a:rPr lang="it-IT" sz="1800" i="0" dirty="0">
                    <a:solidFill>
                      <a:schemeClr val="accent6"/>
                    </a:solidFill>
                    <a:latin typeface="Arial" panose="020B0604020202020204" pitchFamily="34" charset="0"/>
                    <a:cs typeface="Arial" panose="020B0604020202020204" pitchFamily="34" charset="0"/>
                  </a:rPr>
                  <a:t>l’affidabilità R(t) </a:t>
                </a:r>
                <a:r>
                  <a:rPr lang="it-IT" sz="1800" b="0" i="0" dirty="0">
                    <a:latin typeface="Arial" panose="020B0604020202020204" pitchFamily="34" charset="0"/>
                    <a:cs typeface="Arial" panose="020B0604020202020204" pitchFamily="34" charset="0"/>
                  </a:rPr>
                  <a:t>può essere espressa con la legge esponenziale negativa:</a:t>
                </a:r>
              </a:p>
              <a:p>
                <a:pPr algn="just"/>
                <a:r>
                  <a:rPr lang="it-IT" sz="1800" b="0" i="0" dirty="0">
                    <a:latin typeface="Arial" panose="020B0604020202020204" pitchFamily="34" charset="0"/>
                    <a:cs typeface="Arial" panose="020B0604020202020204" pitchFamily="34" charset="0"/>
                  </a:rPr>
                  <a:t> </a:t>
                </a:r>
              </a:p>
              <a:p>
                <a:pPr algn="just"/>
                <a14:m>
                  <m:oMathPara xmlns:m="http://schemas.openxmlformats.org/officeDocument/2006/math">
                    <m:oMathParaPr>
                      <m:jc m:val="centerGroup"/>
                    </m:oMathParaPr>
                    <m:oMath xmlns:m="http://schemas.openxmlformats.org/officeDocument/2006/math">
                      <m:r>
                        <m:rPr>
                          <m:sty m:val="p"/>
                        </m:rPr>
                        <a:rPr lang="it-IT" sz="1800" b="0" i="0">
                          <a:latin typeface="Cambria Math" panose="02040503050406030204" pitchFamily="18" charset="0"/>
                        </a:rPr>
                        <m:t>R</m:t>
                      </m:r>
                      <m:d>
                        <m:dPr>
                          <m:ctrlPr>
                            <a:rPr lang="it-IT" sz="1800" b="0" i="1">
                              <a:latin typeface="Cambria Math" panose="02040503050406030204" pitchFamily="18" charset="0"/>
                            </a:rPr>
                          </m:ctrlPr>
                        </m:dPr>
                        <m:e>
                          <m:r>
                            <m:rPr>
                              <m:sty m:val="p"/>
                            </m:rPr>
                            <a:rPr lang="it-IT" sz="1800" b="0" i="0">
                              <a:latin typeface="Cambria Math" panose="02040503050406030204" pitchFamily="18" charset="0"/>
                            </a:rPr>
                            <m:t>t</m:t>
                          </m:r>
                        </m:e>
                      </m:d>
                      <m:r>
                        <a:rPr lang="it-IT" sz="1800" b="0" i="0">
                          <a:latin typeface="Cambria Math" panose="02040503050406030204" pitchFamily="18" charset="0"/>
                        </a:rPr>
                        <m:t>=</m:t>
                      </m:r>
                      <m:sSup>
                        <m:sSupPr>
                          <m:ctrlPr>
                            <a:rPr lang="it-IT" sz="1800" b="0" i="1">
                              <a:latin typeface="Cambria Math" panose="02040503050406030204" pitchFamily="18" charset="0"/>
                            </a:rPr>
                          </m:ctrlPr>
                        </m:sSupPr>
                        <m:e>
                          <m:r>
                            <m:rPr>
                              <m:sty m:val="p"/>
                            </m:rPr>
                            <a:rPr lang="it-IT" sz="1800" b="0" i="0">
                              <a:latin typeface="Cambria Math" panose="02040503050406030204" pitchFamily="18" charset="0"/>
                            </a:rPr>
                            <m:t>e</m:t>
                          </m:r>
                        </m:e>
                        <m:sup>
                          <m:r>
                            <a:rPr lang="it-IT" sz="1800" b="0" i="0">
                              <a:latin typeface="Cambria Math" panose="02040503050406030204" pitchFamily="18" charset="0"/>
                            </a:rPr>
                            <m:t>−</m:t>
                          </m:r>
                          <m:r>
                            <m:rPr>
                              <m:sty m:val="p"/>
                            </m:rPr>
                            <a:rPr lang="it-IT" sz="1800" b="0" i="0">
                              <a:latin typeface="Cambria Math" panose="02040503050406030204" pitchFamily="18" charset="0"/>
                            </a:rPr>
                            <m:t>λ</m:t>
                          </m:r>
                          <m:r>
                            <a:rPr lang="it-IT" sz="1800" b="0" i="0">
                              <a:latin typeface="Cambria Math" panose="02040503050406030204" pitchFamily="18" charset="0"/>
                            </a:rPr>
                            <m:t>∙</m:t>
                          </m:r>
                          <m:r>
                            <m:rPr>
                              <m:sty m:val="p"/>
                            </m:rPr>
                            <a:rPr lang="it-IT" sz="1800" b="0" i="0">
                              <a:latin typeface="Cambria Math" panose="02040503050406030204" pitchFamily="18" charset="0"/>
                            </a:rPr>
                            <m:t>t</m:t>
                          </m:r>
                        </m:sup>
                      </m:sSup>
                    </m:oMath>
                  </m:oMathPara>
                </a14:m>
                <a:endParaRPr lang="it-IT" sz="1800" b="0" i="0" dirty="0">
                  <a:latin typeface="Arial" panose="020B0604020202020204" pitchFamily="34" charset="0"/>
                  <a:cs typeface="Arial" panose="020B0604020202020204" pitchFamily="34" charset="0"/>
                </a:endParaRPr>
              </a:p>
              <a:p>
                <a:pPr algn="just"/>
                <a:r>
                  <a:rPr lang="it-IT" sz="1600" b="0" i="0" dirty="0">
                    <a:solidFill>
                      <a:schemeClr val="accent6"/>
                    </a:solidFill>
                    <a:latin typeface="Arial" panose="020B0604020202020204" pitchFamily="34" charset="0"/>
                    <a:cs typeface="Arial" panose="020B0604020202020204" pitchFamily="34" charset="0"/>
                  </a:rPr>
                  <a:t>dove: </a:t>
                </a:r>
              </a:p>
              <a:p>
                <a:pPr lvl="0" algn="just"/>
                <a:r>
                  <a:rPr lang="it-IT" sz="1600" b="0" i="0" dirty="0">
                    <a:solidFill>
                      <a:schemeClr val="accent6"/>
                    </a:solidFill>
                    <a:latin typeface="Arial" panose="020B0604020202020204" pitchFamily="34" charset="0"/>
                    <a:cs typeface="Arial" panose="020B0604020202020204" pitchFamily="34" charset="0"/>
                  </a:rPr>
                  <a:t>e = 2,718 ed è la base dei logaritmi naturali; </a:t>
                </a:r>
              </a:p>
              <a:p>
                <a:pPr lvl="0" algn="just"/>
                <a:r>
                  <a:rPr lang="it-IT" sz="1600" b="0" i="0" dirty="0">
                    <a:solidFill>
                      <a:schemeClr val="accent6"/>
                    </a:solidFill>
                    <a:latin typeface="Arial" panose="020B0604020202020204" pitchFamily="34" charset="0"/>
                    <a:cs typeface="Arial" panose="020B0604020202020204" pitchFamily="34" charset="0"/>
                  </a:rPr>
                  <a:t>λ indica il tasso di guasto casuale; </a:t>
                </a:r>
              </a:p>
              <a:p>
                <a:pPr lvl="0" algn="just"/>
                <a:r>
                  <a:rPr lang="it-IT" sz="1600" b="0" i="0" dirty="0">
                    <a:solidFill>
                      <a:schemeClr val="accent6"/>
                    </a:solidFill>
                    <a:latin typeface="Arial" panose="020B0604020202020204" pitchFamily="34" charset="0"/>
                    <a:cs typeface="Arial" panose="020B0604020202020204" pitchFamily="34" charset="0"/>
                  </a:rPr>
                  <a:t>t rappresenta il tempo di impiego espresso in ore.</a:t>
                </a:r>
              </a:p>
              <a:p>
                <a:pPr lvl="0" algn="just"/>
                <a:endParaRPr lang="it-IT" sz="1800" b="0" i="0" dirty="0">
                  <a:solidFill>
                    <a:schemeClr val="accent6"/>
                  </a:solidFill>
                  <a:latin typeface="Arial" panose="020B0604020202020204" pitchFamily="34" charset="0"/>
                  <a:cs typeface="Arial" panose="020B0604020202020204" pitchFamily="34" charset="0"/>
                </a:endParaRPr>
              </a:p>
              <a:p>
                <a:pPr lvl="0" algn="just"/>
                <a:endParaRPr lang="it-IT" sz="1800" b="0" i="0" dirty="0">
                  <a:solidFill>
                    <a:schemeClr val="accent6"/>
                  </a:solidFill>
                  <a:latin typeface="Arial" panose="020B0604020202020204" pitchFamily="34" charset="0"/>
                  <a:cs typeface="Arial" panose="020B0604020202020204" pitchFamily="34" charset="0"/>
                </a:endParaRPr>
              </a:p>
              <a:p>
                <a:pPr lvl="0" algn="just"/>
                <a:endParaRPr lang="it-IT" sz="1800" b="0" dirty="0">
                  <a:solidFill>
                    <a:srgbClr val="FF0000"/>
                  </a:solidFill>
                  <a:latin typeface="Arial" panose="020B0604020202020204" pitchFamily="34" charset="0"/>
                  <a:cs typeface="Arial" panose="020B0604020202020204" pitchFamily="34" charset="0"/>
                </a:endParaRPr>
              </a:p>
              <a:p>
                <a:pPr lvl="0" algn="just"/>
                <a:r>
                  <a:rPr lang="it-IT" sz="1800" b="0" dirty="0">
                    <a:solidFill>
                      <a:srgbClr val="FF0000"/>
                    </a:solidFill>
                    <a:latin typeface="Arial" panose="020B0604020202020204" pitchFamily="34" charset="0"/>
                    <a:cs typeface="Arial" panose="020B0604020202020204" pitchFamily="34" charset="0"/>
                  </a:rPr>
                  <a:t>              Modello esponenziale </a:t>
                </a:r>
              </a:p>
              <a:p>
                <a:pPr lvl="0" algn="just"/>
                <a:r>
                  <a:rPr lang="it-IT" sz="1800" b="0" dirty="0">
                    <a:solidFill>
                      <a:srgbClr val="FF0000"/>
                    </a:solidFill>
                    <a:latin typeface="Arial" panose="020B0604020202020204" pitchFamily="34" charset="0"/>
                    <a:cs typeface="Arial" panose="020B0604020202020204" pitchFamily="34" charset="0"/>
                  </a:rPr>
                  <a:t>              dell’affidabilità</a:t>
                </a:r>
              </a:p>
              <a:p>
                <a:pPr lvl="0" algn="just"/>
                <a:endParaRPr lang="it-IT" sz="1800" b="0" i="0" dirty="0">
                  <a:solidFill>
                    <a:schemeClr val="accent6"/>
                  </a:solidFill>
                  <a:latin typeface="Arial" panose="020B0604020202020204" pitchFamily="34" charset="0"/>
                  <a:cs typeface="Arial" panose="020B0604020202020204" pitchFamily="34" charset="0"/>
                </a:endParaRPr>
              </a:p>
            </p:txBody>
          </p:sp>
        </mc:Choice>
        <mc:Fallback xmlns="">
          <p:sp>
            <p:nvSpPr>
              <p:cNvPr id="21507" name="Text Box 2"/>
              <p:cNvSpPr txBox="1">
                <a:spLocks noRot="1" noChangeAspect="1" noMove="1" noResize="1" noEditPoints="1" noAdjustHandles="1" noChangeArrowheads="1" noChangeShapeType="1" noTextEdit="1"/>
              </p:cNvSpPr>
              <p:nvPr/>
            </p:nvSpPr>
            <p:spPr bwMode="auto">
              <a:xfrm>
                <a:off x="187794" y="836712"/>
                <a:ext cx="8815388" cy="4479925"/>
              </a:xfrm>
              <a:prstGeom prst="rect">
                <a:avLst/>
              </a:prstGeom>
              <a:blipFill rotWithShape="0">
                <a:blip r:embed="rId3"/>
                <a:stretch>
                  <a:fillRect l="-622" t="-680" r="-553" b="-10204"/>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it-IT">
                    <a:noFill/>
                  </a:rPr>
                  <a:t> </a:t>
                </a:r>
              </a:p>
            </p:txBody>
          </p:sp>
        </mc:Fallback>
      </mc:AlternateContent>
      <p:pic>
        <p:nvPicPr>
          <p:cNvPr id="4" name="Immagine 3"/>
          <p:cNvPicPr/>
          <p:nvPr/>
        </p:nvPicPr>
        <p:blipFill>
          <a:blip r:embed="rId4">
            <a:extLst>
              <a:ext uri="{28A0092B-C50C-407E-A947-70E740481C1C}">
                <a14:useLocalDpi xmlns:a14="http://schemas.microsoft.com/office/drawing/2010/main" val="0"/>
              </a:ext>
            </a:extLst>
          </a:blip>
          <a:stretch>
            <a:fillRect/>
          </a:stretch>
        </p:blipFill>
        <p:spPr>
          <a:xfrm>
            <a:off x="3523043" y="3909353"/>
            <a:ext cx="5519625" cy="2814568"/>
          </a:xfrm>
          <a:prstGeom prst="rect">
            <a:avLst/>
          </a:prstGeom>
        </p:spPr>
      </p:pic>
    </p:spTree>
    <p:extLst>
      <p:ext uri="{BB962C8B-B14F-4D97-AF65-F5344CB8AC3E}">
        <p14:creationId xmlns:p14="http://schemas.microsoft.com/office/powerpoint/2010/main" val="9917448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anim calcmode="lin" valueType="num">
                                      <p:cBhvr additive="base">
                                        <p:cTn id="7"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anim calcmode="lin" valueType="num">
                                      <p:cBhvr additive="base">
                                        <p:cTn id="1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anim calcmode="lin" valueType="num">
                                      <p:cBhvr additive="base">
                                        <p:cTn id="15"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anim calcmode="lin" valueType="num">
                                      <p:cBhvr additive="base">
                                        <p:cTn id="1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10" end="10"/>
                                            </p:txEl>
                                          </p:spTgt>
                                        </p:tgtEl>
                                        <p:attrNameLst>
                                          <p:attrName>style.visibility</p:attrName>
                                        </p:attrNameLst>
                                      </p:cBhvr>
                                      <p:to>
                                        <p:strVal val="visible"/>
                                      </p:to>
                                    </p:set>
                                    <p:anim calcmode="lin" valueType="num">
                                      <p:cBhvr additive="base">
                                        <p:cTn id="31"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507">
                                            <p:txEl>
                                              <p:pRg st="11" end="11"/>
                                            </p:txEl>
                                          </p:spTgt>
                                        </p:tgtEl>
                                        <p:attrNameLst>
                                          <p:attrName>style.visibility</p:attrName>
                                        </p:attrNameLst>
                                      </p:cBhvr>
                                      <p:to>
                                        <p:strVal val="visible"/>
                                      </p:to>
                                    </p:set>
                                    <p:anim calcmode="lin" valueType="num">
                                      <p:cBhvr additive="base">
                                        <p:cTn id="35" dur="5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chemeClr val="accent6"/>
                </a:solidFill>
                <a:ea typeface="Microsoft YaHei" panose="020B0503020204020204" pitchFamily="34" charset="-122"/>
              </a:rPr>
              <a:t>MTBF, MTTF e MTTR</a:t>
            </a:r>
            <a:endParaRPr lang="it-IT" sz="1500" dirty="0">
              <a:solidFill>
                <a:schemeClr val="accent6"/>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21507" name="Text Box 2"/>
              <p:cNvSpPr txBox="1">
                <a:spLocks noChangeArrowheads="1"/>
              </p:cNvSpPr>
              <p:nvPr/>
            </p:nvSpPr>
            <p:spPr bwMode="auto">
              <a:xfrm>
                <a:off x="192556" y="780714"/>
                <a:ext cx="8815388" cy="447992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3465A4"/>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1800" b="0" i="0" dirty="0">
                    <a:latin typeface="Arial" panose="020B0604020202020204" pitchFamily="34" charset="0"/>
                    <a:cs typeface="Arial" panose="020B0604020202020204" pitchFamily="34" charset="0"/>
                  </a:rPr>
                  <a:t>Il tempo medio fra due guasti </a:t>
                </a:r>
                <a:r>
                  <a:rPr lang="it-IT" sz="1800" i="0" dirty="0">
                    <a:solidFill>
                      <a:srgbClr val="FF0000"/>
                    </a:solidFill>
                    <a:latin typeface="Arial" panose="020B0604020202020204" pitchFamily="34" charset="0"/>
                    <a:cs typeface="Arial" panose="020B0604020202020204" pitchFamily="34" charset="0"/>
                  </a:rPr>
                  <a:t>MTBF (</a:t>
                </a:r>
                <a:r>
                  <a:rPr lang="it-IT" sz="1800" dirty="0" err="1">
                    <a:solidFill>
                      <a:srgbClr val="FF0000"/>
                    </a:solidFill>
                    <a:latin typeface="Arial" panose="020B0604020202020204" pitchFamily="34" charset="0"/>
                    <a:cs typeface="Arial" panose="020B0604020202020204" pitchFamily="34" charset="0"/>
                  </a:rPr>
                  <a:t>Mean</a:t>
                </a:r>
                <a:r>
                  <a:rPr lang="it-IT" sz="1800" dirty="0">
                    <a:solidFill>
                      <a:srgbClr val="FF0000"/>
                    </a:solidFill>
                    <a:latin typeface="Arial" panose="020B0604020202020204" pitchFamily="34" charset="0"/>
                    <a:cs typeface="Arial" panose="020B0604020202020204" pitchFamily="34" charset="0"/>
                  </a:rPr>
                  <a:t> Time </a:t>
                </a:r>
                <a:r>
                  <a:rPr lang="it-IT" sz="1800" dirty="0" err="1">
                    <a:solidFill>
                      <a:srgbClr val="FF0000"/>
                    </a:solidFill>
                    <a:latin typeface="Arial" panose="020B0604020202020204" pitchFamily="34" charset="0"/>
                    <a:cs typeface="Arial" panose="020B0604020202020204" pitchFamily="34" charset="0"/>
                  </a:rPr>
                  <a:t>Between</a:t>
                </a:r>
                <a:r>
                  <a:rPr lang="it-IT" sz="1800" dirty="0">
                    <a:solidFill>
                      <a:srgbClr val="FF0000"/>
                    </a:solidFill>
                    <a:latin typeface="Arial" panose="020B0604020202020204" pitchFamily="34" charset="0"/>
                    <a:cs typeface="Arial" panose="020B0604020202020204" pitchFamily="34" charset="0"/>
                  </a:rPr>
                  <a:t> </a:t>
                </a:r>
                <a:r>
                  <a:rPr lang="it-IT" sz="1800" dirty="0" err="1">
                    <a:solidFill>
                      <a:srgbClr val="FF0000"/>
                    </a:solidFill>
                    <a:latin typeface="Arial" panose="020B0604020202020204" pitchFamily="34" charset="0"/>
                    <a:cs typeface="Arial" panose="020B0604020202020204" pitchFamily="34" charset="0"/>
                  </a:rPr>
                  <a:t>Failures</a:t>
                </a:r>
                <a:r>
                  <a:rPr lang="it-IT" sz="1800" i="0" dirty="0">
                    <a:solidFill>
                      <a:srgbClr val="FF0000"/>
                    </a:solidFill>
                    <a:latin typeface="Arial" panose="020B0604020202020204" pitchFamily="34" charset="0"/>
                    <a:cs typeface="Arial" panose="020B0604020202020204" pitchFamily="34" charset="0"/>
                  </a:rPr>
                  <a:t>) </a:t>
                </a:r>
                <a:r>
                  <a:rPr lang="it-IT" sz="1800" b="0" i="0" dirty="0">
                    <a:latin typeface="Arial" panose="020B0604020202020204" pitchFamily="34" charset="0"/>
                    <a:cs typeface="Arial" panose="020B0604020202020204" pitchFamily="34" charset="0"/>
                  </a:rPr>
                  <a:t>rappresenta, in ore, l’inverso del tasso di guasto.</a:t>
                </a:r>
              </a:p>
              <a:p>
                <a:pPr algn="just"/>
                <a14:m>
                  <m:oMathPara xmlns:m="http://schemas.openxmlformats.org/officeDocument/2006/math">
                    <m:oMathParaPr>
                      <m:jc m:val="centerGroup"/>
                    </m:oMathParaPr>
                    <m:oMath xmlns:m="http://schemas.openxmlformats.org/officeDocument/2006/math">
                      <m:r>
                        <m:rPr>
                          <m:sty m:val="p"/>
                        </m:rPr>
                        <a:rPr lang="it-IT" sz="1800" b="0" i="0">
                          <a:latin typeface="Cambria Math" panose="02040503050406030204" pitchFamily="18" charset="0"/>
                        </a:rPr>
                        <m:t>MTBF</m:t>
                      </m:r>
                      <m:r>
                        <a:rPr lang="it-IT" sz="1800" b="0" i="0">
                          <a:latin typeface="Cambria Math" panose="02040503050406030204" pitchFamily="18" charset="0"/>
                        </a:rPr>
                        <m:t>=</m:t>
                      </m:r>
                      <m:f>
                        <m:fPr>
                          <m:ctrlPr>
                            <a:rPr lang="it-IT" sz="1800" b="0" i="1">
                              <a:latin typeface="Cambria Math" panose="02040503050406030204" pitchFamily="18" charset="0"/>
                            </a:rPr>
                          </m:ctrlPr>
                        </m:fPr>
                        <m:num>
                          <m:r>
                            <a:rPr lang="it-IT" sz="1800" b="0" i="0">
                              <a:latin typeface="Cambria Math" panose="02040503050406030204" pitchFamily="18" charset="0"/>
                            </a:rPr>
                            <m:t>1</m:t>
                          </m:r>
                        </m:num>
                        <m:den>
                          <m:r>
                            <m:rPr>
                              <m:sty m:val="p"/>
                            </m:rPr>
                            <a:rPr lang="it-IT" sz="1800" b="0" i="0">
                              <a:latin typeface="Cambria Math" panose="02040503050406030204" pitchFamily="18" charset="0"/>
                            </a:rPr>
                            <m:t>λ</m:t>
                          </m:r>
                        </m:den>
                      </m:f>
                    </m:oMath>
                  </m:oMathPara>
                </a14:m>
                <a:endParaRPr lang="it-IT" sz="1800" b="0" i="0" dirty="0">
                  <a:latin typeface="Arial" panose="020B0604020202020204" pitchFamily="34" charset="0"/>
                  <a:cs typeface="Arial" panose="020B0604020202020204" pitchFamily="34" charset="0"/>
                </a:endParaRPr>
              </a:p>
              <a:p>
                <a:pPr algn="just"/>
                <a:r>
                  <a:rPr lang="it-IT" sz="1800" b="0" i="0" dirty="0">
                    <a:latin typeface="Arial" panose="020B0604020202020204" pitchFamily="34" charset="0"/>
                    <a:cs typeface="Arial" panose="020B0604020202020204" pitchFamily="34" charset="0"/>
                  </a:rPr>
                  <a:t>Non si deve confondere il tempo medio fra due guasti con il tempo medio entro il quale è possibile si presenti il primo guasto; il </a:t>
                </a:r>
                <a:r>
                  <a:rPr lang="it-IT" sz="1800" i="0" dirty="0">
                    <a:solidFill>
                      <a:schemeClr val="accent6"/>
                    </a:solidFill>
                    <a:latin typeface="Arial" panose="020B0604020202020204" pitchFamily="34" charset="0"/>
                    <a:cs typeface="Arial" panose="020B0604020202020204" pitchFamily="34" charset="0"/>
                  </a:rPr>
                  <a:t>MTTF (</a:t>
                </a:r>
                <a:r>
                  <a:rPr lang="it-IT" sz="1800" dirty="0" err="1">
                    <a:solidFill>
                      <a:schemeClr val="accent6"/>
                    </a:solidFill>
                    <a:latin typeface="Arial" panose="020B0604020202020204" pitchFamily="34" charset="0"/>
                    <a:cs typeface="Arial" panose="020B0604020202020204" pitchFamily="34" charset="0"/>
                  </a:rPr>
                  <a:t>Mean</a:t>
                </a:r>
                <a:r>
                  <a:rPr lang="it-IT" sz="1800" dirty="0">
                    <a:solidFill>
                      <a:schemeClr val="accent6"/>
                    </a:solidFill>
                    <a:latin typeface="Arial" panose="020B0604020202020204" pitchFamily="34" charset="0"/>
                    <a:cs typeface="Arial" panose="020B0604020202020204" pitchFamily="34" charset="0"/>
                  </a:rPr>
                  <a:t> Time To </a:t>
                </a:r>
                <a:r>
                  <a:rPr lang="it-IT" sz="1800" dirty="0" err="1">
                    <a:solidFill>
                      <a:schemeClr val="accent6"/>
                    </a:solidFill>
                    <a:latin typeface="Arial" panose="020B0604020202020204" pitchFamily="34" charset="0"/>
                    <a:cs typeface="Arial" panose="020B0604020202020204" pitchFamily="34" charset="0"/>
                  </a:rPr>
                  <a:t>Failures</a:t>
                </a:r>
                <a:r>
                  <a:rPr lang="it-IT" sz="1800" i="0" dirty="0">
                    <a:solidFill>
                      <a:schemeClr val="accent6"/>
                    </a:solidFill>
                    <a:latin typeface="Arial" panose="020B0604020202020204" pitchFamily="34" charset="0"/>
                    <a:cs typeface="Arial" panose="020B0604020202020204" pitchFamily="34" charset="0"/>
                  </a:rPr>
                  <a:t>). </a:t>
                </a:r>
              </a:p>
              <a:p>
                <a:pPr algn="just"/>
                <a:r>
                  <a:rPr lang="it-IT" sz="1800" b="0" i="0" dirty="0">
                    <a:solidFill>
                      <a:schemeClr val="accent6"/>
                    </a:solidFill>
                    <a:latin typeface="Arial" panose="020B0604020202020204" pitchFamily="34" charset="0"/>
                    <a:cs typeface="Arial" panose="020B0604020202020204" pitchFamily="34" charset="0"/>
                  </a:rPr>
                  <a:t>MTTF indica il tempo medio fra l’installazione dell’apparecchiatura e il verificarsi del primo guasto. (Attenzione a non confondere l’MTTF con la durata di vita del dispositivo!).</a:t>
                </a:r>
              </a:p>
              <a:p>
                <a:pPr algn="just"/>
                <a:r>
                  <a:rPr lang="it-IT" sz="1800" b="0" i="0" dirty="0">
                    <a:latin typeface="Arial" panose="020B0604020202020204" pitchFamily="34" charset="0"/>
                    <a:cs typeface="Arial" panose="020B0604020202020204" pitchFamily="34" charset="0"/>
                  </a:rPr>
                  <a:t>Un altro parametro da prendere in considerazione è il tempo medio di riparazione di un guasto </a:t>
                </a:r>
                <a:r>
                  <a:rPr lang="it-IT" sz="1800" i="0" dirty="0">
                    <a:solidFill>
                      <a:schemeClr val="accent6"/>
                    </a:solidFill>
                    <a:latin typeface="Arial" panose="020B0604020202020204" pitchFamily="34" charset="0"/>
                    <a:cs typeface="Arial" panose="020B0604020202020204" pitchFamily="34" charset="0"/>
                  </a:rPr>
                  <a:t>MTTR (</a:t>
                </a:r>
                <a:r>
                  <a:rPr lang="it-IT" sz="1800" dirty="0" err="1">
                    <a:solidFill>
                      <a:schemeClr val="accent6"/>
                    </a:solidFill>
                    <a:latin typeface="Arial" panose="020B0604020202020204" pitchFamily="34" charset="0"/>
                    <a:cs typeface="Arial" panose="020B0604020202020204" pitchFamily="34" charset="0"/>
                  </a:rPr>
                  <a:t>Mean</a:t>
                </a:r>
                <a:r>
                  <a:rPr lang="it-IT" sz="1800" dirty="0">
                    <a:solidFill>
                      <a:schemeClr val="accent6"/>
                    </a:solidFill>
                    <a:latin typeface="Arial" panose="020B0604020202020204" pitchFamily="34" charset="0"/>
                    <a:cs typeface="Arial" panose="020B0604020202020204" pitchFamily="34" charset="0"/>
                  </a:rPr>
                  <a:t> Time To </a:t>
                </a:r>
                <a:r>
                  <a:rPr lang="it-IT" sz="1800" dirty="0" err="1">
                    <a:solidFill>
                      <a:schemeClr val="accent6"/>
                    </a:solidFill>
                    <a:latin typeface="Arial" panose="020B0604020202020204" pitchFamily="34" charset="0"/>
                    <a:cs typeface="Arial" panose="020B0604020202020204" pitchFamily="34" charset="0"/>
                  </a:rPr>
                  <a:t>Repair</a:t>
                </a:r>
                <a:r>
                  <a:rPr lang="it-IT" sz="1800" i="0" dirty="0">
                    <a:solidFill>
                      <a:schemeClr val="accent6"/>
                    </a:solidFill>
                    <a:latin typeface="Arial" panose="020B0604020202020204" pitchFamily="34" charset="0"/>
                    <a:cs typeface="Arial" panose="020B0604020202020204" pitchFamily="34" charset="0"/>
                  </a:rPr>
                  <a:t>) </a:t>
                </a:r>
                <a:r>
                  <a:rPr lang="it-IT" sz="1800" b="0" i="0" dirty="0">
                    <a:latin typeface="Arial" panose="020B0604020202020204" pitchFamily="34" charset="0"/>
                    <a:cs typeface="Arial" panose="020B0604020202020204" pitchFamily="34" charset="0"/>
                  </a:rPr>
                  <a:t>che rappresenta il tempo medio al ripristino </a:t>
                </a:r>
              </a:p>
              <a:p>
                <a:pPr algn="ctr"/>
                <a:endParaRPr lang="it-IT" sz="800" dirty="0"/>
              </a:p>
              <a:p>
                <a:endParaRPr lang="it-IT" sz="1800" dirty="0">
                  <a:solidFill>
                    <a:srgbClr val="FF0000"/>
                  </a:solidFill>
                </a:endParaRPr>
              </a:p>
              <a:p>
                <a:endParaRPr lang="it-IT" sz="1800" dirty="0">
                  <a:solidFill>
                    <a:srgbClr val="FF0000"/>
                  </a:solidFill>
                </a:endParaRPr>
              </a:p>
              <a:p>
                <a:r>
                  <a:rPr lang="it-IT" sz="1800" dirty="0">
                    <a:solidFill>
                      <a:srgbClr val="FF0000"/>
                    </a:solidFill>
                  </a:rPr>
                  <a:t>MTBF = MTTF + MTTR</a:t>
                </a:r>
              </a:p>
              <a:p>
                <a:pPr algn="ctr"/>
                <a:endParaRPr lang="it-IT" dirty="0">
                  <a:solidFill>
                    <a:srgbClr val="FF0000"/>
                  </a:solidFill>
                </a:endParaRPr>
              </a:p>
              <a:p>
                <a:pPr algn="just"/>
                <a:endParaRPr lang="it-IT" sz="1800" b="0" i="0" dirty="0">
                  <a:solidFill>
                    <a:schemeClr val="accent6"/>
                  </a:solidFill>
                  <a:latin typeface="Arial" panose="020B0604020202020204" pitchFamily="34" charset="0"/>
                  <a:cs typeface="Arial" panose="020B0604020202020204" pitchFamily="34" charset="0"/>
                </a:endParaRPr>
              </a:p>
            </p:txBody>
          </p:sp>
        </mc:Choice>
        <mc:Fallback xmlns="">
          <p:sp>
            <p:nvSpPr>
              <p:cNvPr id="21507" name="Text Box 2"/>
              <p:cNvSpPr txBox="1">
                <a:spLocks noRot="1" noChangeAspect="1" noMove="1" noResize="1" noEditPoints="1" noAdjustHandles="1" noChangeArrowheads="1" noChangeShapeType="1" noTextEdit="1"/>
              </p:cNvSpPr>
              <p:nvPr/>
            </p:nvSpPr>
            <p:spPr bwMode="auto">
              <a:xfrm>
                <a:off x="192556" y="780714"/>
                <a:ext cx="8815388" cy="4479925"/>
              </a:xfrm>
              <a:prstGeom prst="rect">
                <a:avLst/>
              </a:prstGeom>
              <a:blipFill>
                <a:blip r:embed="rId3"/>
                <a:stretch>
                  <a:fillRect l="-622" t="-816" r="-553" b="-13878"/>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it-IT">
                    <a:noFill/>
                  </a:rPr>
                  <a:t> </a:t>
                </a:r>
              </a:p>
            </p:txBody>
          </p:sp>
        </mc:Fallback>
      </mc:AlternateContent>
      <p:pic>
        <p:nvPicPr>
          <p:cNvPr id="4" name="Immagine 3"/>
          <p:cNvPicPr/>
          <p:nvPr/>
        </p:nvPicPr>
        <p:blipFill>
          <a:blip r:embed="rId4">
            <a:extLst>
              <a:ext uri="{28A0092B-C50C-407E-A947-70E740481C1C}">
                <a14:useLocalDpi xmlns:a14="http://schemas.microsoft.com/office/drawing/2010/main" val="0"/>
              </a:ext>
            </a:extLst>
          </a:blip>
          <a:stretch>
            <a:fillRect/>
          </a:stretch>
        </p:blipFill>
        <p:spPr>
          <a:xfrm>
            <a:off x="2843808" y="4293096"/>
            <a:ext cx="6164136" cy="2448272"/>
          </a:xfrm>
          <a:prstGeom prst="rect">
            <a:avLst/>
          </a:prstGeom>
        </p:spPr>
      </p:pic>
    </p:spTree>
    <p:extLst>
      <p:ext uri="{BB962C8B-B14F-4D97-AF65-F5344CB8AC3E}">
        <p14:creationId xmlns:p14="http://schemas.microsoft.com/office/powerpoint/2010/main" val="9885829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calcmode="lin" valueType="num">
                                      <p:cBhvr additive="base">
                                        <p:cTn id="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anim calcmode="lin" valueType="num">
                                      <p:cBhvr additive="base">
                                        <p:cTn id="13"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507">
                                            <p:txEl>
                                              <p:pRg st="8" end="8"/>
                                            </p:txEl>
                                          </p:spTgt>
                                        </p:tgtEl>
                                        <p:attrNameLst>
                                          <p:attrName>style.visibility</p:attrName>
                                        </p:attrNameLst>
                                      </p:cBhvr>
                                      <p:to>
                                        <p:strVal val="visible"/>
                                      </p:to>
                                    </p:set>
                                    <p:anim calcmode="lin" valueType="num">
                                      <p:cBhvr additive="base">
                                        <p:cTn id="30"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RAPPRESENTAZIONE DI WEIBULL</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3465A4"/>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solidFill>
                      <a:schemeClr val="accent6"/>
                    </a:solidFill>
                    <a:latin typeface="Arial" panose="020B0604020202020204" pitchFamily="34" charset="0"/>
                    <a:cs typeface="Arial" panose="020B0604020202020204" pitchFamily="34" charset="0"/>
                  </a:rPr>
                  <a:t>In caso di tassi di guasto variabili, la distribuzione </a:t>
                </a:r>
                <a:r>
                  <a:rPr lang="it-IT" sz="2000" b="0" i="0" dirty="0" err="1">
                    <a:solidFill>
                      <a:schemeClr val="accent6"/>
                    </a:solidFill>
                    <a:latin typeface="Arial" panose="020B0604020202020204" pitchFamily="34" charset="0"/>
                    <a:cs typeface="Arial" panose="020B0604020202020204" pitchFamily="34" charset="0"/>
                  </a:rPr>
                  <a:t>affidabilistica</a:t>
                </a:r>
                <a:r>
                  <a:rPr lang="it-IT" sz="2000" b="0" i="0" dirty="0">
                    <a:solidFill>
                      <a:schemeClr val="accent6"/>
                    </a:solidFill>
                    <a:latin typeface="Arial" panose="020B0604020202020204" pitchFamily="34" charset="0"/>
                    <a:cs typeface="Arial" panose="020B0604020202020204" pitchFamily="34" charset="0"/>
                  </a:rPr>
                  <a:t> più rappresentativa è quella di </a:t>
                </a:r>
                <a:r>
                  <a:rPr lang="it-IT" sz="2000" b="0" dirty="0" err="1">
                    <a:solidFill>
                      <a:schemeClr val="accent6"/>
                    </a:solidFill>
                    <a:latin typeface="Arial" panose="020B0604020202020204" pitchFamily="34" charset="0"/>
                    <a:cs typeface="Arial" panose="020B0604020202020204" pitchFamily="34" charset="0"/>
                  </a:rPr>
                  <a:t>Weibull</a:t>
                </a:r>
                <a:r>
                  <a:rPr lang="it-IT" sz="2000" b="0" i="0" dirty="0">
                    <a:solidFill>
                      <a:schemeClr val="accent6"/>
                    </a:solidFill>
                    <a:latin typeface="Arial" panose="020B0604020202020204" pitchFamily="34" charset="0"/>
                    <a:cs typeface="Arial" panose="020B0604020202020204" pitchFamily="34" charset="0"/>
                  </a:rPr>
                  <a:t>.</a:t>
                </a:r>
              </a:p>
              <a:p>
                <a:pPr algn="just"/>
                <a:r>
                  <a:rPr lang="it-IT" sz="2000" b="0" i="0" dirty="0">
                    <a:latin typeface="Arial" panose="020B0604020202020204" pitchFamily="34" charset="0"/>
                    <a:cs typeface="Arial" panose="020B0604020202020204" pitchFamily="34" charset="0"/>
                  </a:rPr>
                  <a:t>L’ingegnere e statistico svedese </a:t>
                </a:r>
                <a:r>
                  <a:rPr lang="it-IT" sz="2000" dirty="0" err="1">
                    <a:solidFill>
                      <a:srgbClr val="FF0000"/>
                    </a:solidFill>
                    <a:latin typeface="Arial" panose="020B0604020202020204" pitchFamily="34" charset="0"/>
                    <a:cs typeface="Arial" panose="020B0604020202020204" pitchFamily="34" charset="0"/>
                  </a:rPr>
                  <a:t>Waloddi</a:t>
                </a:r>
                <a:r>
                  <a:rPr lang="it-IT" sz="2000" dirty="0">
                    <a:solidFill>
                      <a:srgbClr val="FF0000"/>
                    </a:solidFill>
                    <a:latin typeface="Arial" panose="020B0604020202020204" pitchFamily="34" charset="0"/>
                    <a:cs typeface="Arial" panose="020B0604020202020204" pitchFamily="34" charset="0"/>
                  </a:rPr>
                  <a:t> </a:t>
                </a:r>
                <a:r>
                  <a:rPr lang="it-IT" sz="2000" dirty="0" err="1">
                    <a:solidFill>
                      <a:srgbClr val="FF0000"/>
                    </a:solidFill>
                    <a:latin typeface="Arial" panose="020B0604020202020204" pitchFamily="34" charset="0"/>
                    <a:cs typeface="Arial" panose="020B0604020202020204" pitchFamily="34" charset="0"/>
                  </a:rPr>
                  <a:t>Weibull</a:t>
                </a:r>
                <a:r>
                  <a:rPr lang="it-IT" sz="2000" i="0" dirty="0">
                    <a:solidFill>
                      <a:srgbClr val="FF0000"/>
                    </a:solidFill>
                    <a:latin typeface="Arial" panose="020B0604020202020204" pitchFamily="34" charset="0"/>
                    <a:cs typeface="Arial" panose="020B0604020202020204" pitchFamily="34" charset="0"/>
                  </a:rPr>
                  <a:t>, </a:t>
                </a:r>
                <a:r>
                  <a:rPr lang="it-IT" sz="2000" b="0" i="0" dirty="0">
                    <a:latin typeface="Arial" panose="020B0604020202020204" pitchFamily="34" charset="0"/>
                    <a:cs typeface="Arial" panose="020B0604020202020204" pitchFamily="34" charset="0"/>
                  </a:rPr>
                  <a:t>nel 1951 ha studiato vari casi di avarie e ha proposto un modello matematico molto usato per la sua versatilità. </a:t>
                </a:r>
              </a:p>
              <a:p>
                <a:pPr algn="just"/>
                <a:r>
                  <a:rPr lang="it-IT" sz="2000" b="0" i="0" dirty="0">
                    <a:solidFill>
                      <a:schemeClr val="accent6"/>
                    </a:solidFill>
                    <a:latin typeface="Arial" panose="020B0604020202020204" pitchFamily="34" charset="0"/>
                    <a:cs typeface="Arial" panose="020B0604020202020204" pitchFamily="34" charset="0"/>
                  </a:rPr>
                  <a:t>Esso, infatti, in base ai valori attribuiti ai suoi coefficienti consente di studiare tutti i problemi di affidabilità (dai guasti casuali fino ai guasti dovuti all'usura) che si incontrano in pratica.</a:t>
                </a:r>
              </a:p>
              <a:p>
                <a:pPr/>
                <a14:m>
                  <m:oMathPara xmlns:m="http://schemas.openxmlformats.org/officeDocument/2006/math">
                    <m:oMathParaPr>
                      <m:jc m:val="centerGroup"/>
                    </m:oMathParaPr>
                    <m:oMath xmlns:m="http://schemas.openxmlformats.org/officeDocument/2006/math">
                      <m:r>
                        <a:rPr lang="it-IT" sz="2000">
                          <a:latin typeface="Cambria Math" panose="02040503050406030204" pitchFamily="18" charset="0"/>
                        </a:rPr>
                        <m:t>𝑅</m:t>
                      </m:r>
                      <m:d>
                        <m:dPr>
                          <m:ctrlPr>
                            <a:rPr lang="it-IT" sz="2000" i="1">
                              <a:latin typeface="Cambria Math" panose="02040503050406030204" pitchFamily="18" charset="0"/>
                            </a:rPr>
                          </m:ctrlPr>
                        </m:dPr>
                        <m:e>
                          <m:r>
                            <a:rPr lang="it-IT" sz="2000">
                              <a:latin typeface="Cambria Math" panose="02040503050406030204" pitchFamily="18" charset="0"/>
                            </a:rPr>
                            <m:t>𝑡</m:t>
                          </m:r>
                        </m:e>
                      </m:d>
                      <m:r>
                        <a:rPr lang="it-IT" sz="2000">
                          <a:latin typeface="Cambria Math" panose="02040503050406030204" pitchFamily="18" charset="0"/>
                        </a:rPr>
                        <m:t>=</m:t>
                      </m:r>
                      <m:d>
                        <m:dPr>
                          <m:begChr m:val="{"/>
                          <m:endChr m:val=""/>
                          <m:ctrlPr>
                            <a:rPr lang="it-IT" sz="2000" i="1">
                              <a:latin typeface="Cambria Math" panose="02040503050406030204" pitchFamily="18" charset="0"/>
                            </a:rPr>
                          </m:ctrlPr>
                        </m:dPr>
                        <m:e>
                          <m:eqArr>
                            <m:eqArrPr>
                              <m:ctrlPr>
                                <a:rPr lang="it-IT" sz="2000" i="1">
                                  <a:latin typeface="Cambria Math" panose="02040503050406030204" pitchFamily="18" charset="0"/>
                                </a:rPr>
                              </m:ctrlPr>
                            </m:eqArrPr>
                            <m:e>
                              <m:sSup>
                                <m:sSupPr>
                                  <m:ctrlPr>
                                    <a:rPr lang="it-IT" sz="2000" i="1">
                                      <a:latin typeface="Cambria Math" panose="02040503050406030204" pitchFamily="18" charset="0"/>
                                    </a:rPr>
                                  </m:ctrlPr>
                                </m:sSupPr>
                                <m:e>
                                  <m:r>
                                    <a:rPr lang="it-IT" sz="2000">
                                      <a:latin typeface="Cambria Math" panose="02040503050406030204" pitchFamily="18" charset="0"/>
                                    </a:rPr>
                                    <m:t>𝑒</m:t>
                                  </m:r>
                                </m:e>
                                <m:sup>
                                  <m:r>
                                    <a:rPr lang="it-IT" sz="2000">
                                      <a:latin typeface="Cambria Math" panose="02040503050406030204" pitchFamily="18" charset="0"/>
                                    </a:rPr>
                                    <m:t>−(</m:t>
                                  </m:r>
                                  <m:sSup>
                                    <m:sSupPr>
                                      <m:ctrlPr>
                                        <a:rPr lang="it-IT" sz="2000" i="1">
                                          <a:latin typeface="Cambria Math" panose="02040503050406030204" pitchFamily="18" charset="0"/>
                                        </a:rPr>
                                      </m:ctrlPr>
                                    </m:sSupPr>
                                    <m:e>
                                      <m:f>
                                        <m:fPr>
                                          <m:ctrlPr>
                                            <a:rPr lang="it-IT" sz="2000" i="1">
                                              <a:latin typeface="Cambria Math" panose="02040503050406030204" pitchFamily="18" charset="0"/>
                                            </a:rPr>
                                          </m:ctrlPr>
                                        </m:fPr>
                                        <m:num>
                                          <m:r>
                                            <a:rPr lang="it-IT" sz="2000">
                                              <a:latin typeface="Cambria Math" panose="02040503050406030204" pitchFamily="18" charset="0"/>
                                            </a:rPr>
                                            <m:t>𝑡</m:t>
                                          </m:r>
                                          <m:r>
                                            <a:rPr lang="it-IT" sz="2000">
                                              <a:latin typeface="Cambria Math" panose="02040503050406030204" pitchFamily="18" charset="0"/>
                                            </a:rPr>
                                            <m:t>−</m:t>
                                          </m:r>
                                          <m:r>
                                            <a:rPr lang="it-IT" sz="2000">
                                              <a:latin typeface="Cambria Math" panose="02040503050406030204" pitchFamily="18" charset="0"/>
                                            </a:rPr>
                                            <m:t>𝛾</m:t>
                                          </m:r>
                                        </m:num>
                                        <m:den>
                                          <m:r>
                                            <a:rPr lang="it-IT" sz="2000">
                                              <a:latin typeface="Cambria Math" panose="02040503050406030204" pitchFamily="18" charset="0"/>
                                            </a:rPr>
                                            <m:t>𝜂</m:t>
                                          </m:r>
                                        </m:den>
                                      </m:f>
                                      <m:r>
                                        <a:rPr lang="it-IT" sz="2000">
                                          <a:latin typeface="Cambria Math" panose="02040503050406030204" pitchFamily="18" charset="0"/>
                                        </a:rPr>
                                        <m:t>)</m:t>
                                      </m:r>
                                    </m:e>
                                    <m:sup>
                                      <m:r>
                                        <a:rPr lang="it-IT" sz="2000">
                                          <a:latin typeface="Cambria Math" panose="02040503050406030204" pitchFamily="18" charset="0"/>
                                        </a:rPr>
                                        <m:t>𝛽</m:t>
                                      </m:r>
                                    </m:sup>
                                  </m:sSup>
                                </m:sup>
                              </m:sSup>
                              <m:r>
                                <a:rPr lang="it-IT" sz="2000">
                                  <a:latin typeface="Cambria Math" panose="02040503050406030204" pitchFamily="18" charset="0"/>
                                </a:rPr>
                                <m:t>,  </m:t>
                              </m:r>
                              <m:r>
                                <a:rPr lang="it-IT" sz="2000">
                                  <a:latin typeface="Cambria Math" panose="02040503050406030204" pitchFamily="18" charset="0"/>
                                </a:rPr>
                                <m:t>𝑡</m:t>
                              </m:r>
                              <m:r>
                                <a:rPr lang="it-IT" sz="2000">
                                  <a:latin typeface="Cambria Math" panose="02040503050406030204" pitchFamily="18" charset="0"/>
                                </a:rPr>
                                <m:t>≥</m:t>
                              </m:r>
                              <m:r>
                                <a:rPr lang="it-IT" sz="2000">
                                  <a:latin typeface="Cambria Math" panose="02040503050406030204" pitchFamily="18" charset="0"/>
                                </a:rPr>
                                <m:t>𝛾</m:t>
                              </m:r>
                            </m:e>
                            <m:e>
                              <m:r>
                                <a:rPr lang="it-IT" sz="2000">
                                  <a:latin typeface="Cambria Math" panose="02040503050406030204" pitchFamily="18" charset="0"/>
                                </a:rPr>
                                <m:t>1,</m:t>
                              </m:r>
                              <m:r>
                                <a:rPr lang="it-IT" sz="2000" b="1" i="1" smtClean="0">
                                  <a:latin typeface="Cambria Math" panose="02040503050406030204" pitchFamily="18" charset="0"/>
                                </a:rPr>
                                <m:t>  </m:t>
                              </m:r>
                              <m:r>
                                <a:rPr lang="it-IT" sz="2000">
                                  <a:latin typeface="Cambria Math" panose="02040503050406030204" pitchFamily="18" charset="0"/>
                                </a:rPr>
                                <m:t>  </m:t>
                              </m:r>
                              <m:r>
                                <a:rPr lang="it-IT" sz="2000" b="1" i="1" smtClean="0">
                                  <a:latin typeface="Cambria Math" panose="02040503050406030204" pitchFamily="18" charset="0"/>
                                </a:rPr>
                                <m:t>         </m:t>
                              </m:r>
                              <m:r>
                                <a:rPr lang="it-IT" sz="2000">
                                  <a:latin typeface="Cambria Math" panose="02040503050406030204" pitchFamily="18" charset="0"/>
                                </a:rPr>
                                <m:t>𝑡</m:t>
                              </m:r>
                              <m:r>
                                <a:rPr lang="it-IT" sz="2000">
                                  <a:latin typeface="Cambria Math" panose="02040503050406030204" pitchFamily="18" charset="0"/>
                                </a:rPr>
                                <m:t>&lt;</m:t>
                              </m:r>
                              <m:r>
                                <a:rPr lang="it-IT" sz="2000">
                                  <a:latin typeface="Cambria Math" panose="02040503050406030204" pitchFamily="18" charset="0"/>
                                </a:rPr>
                                <m:t>𝛾</m:t>
                              </m:r>
                            </m:e>
                          </m:eqArr>
                        </m:e>
                      </m:d>
                    </m:oMath>
                  </m:oMathPara>
                </a14:m>
                <a:endParaRPr lang="it-IT" sz="2000" dirty="0"/>
              </a:p>
              <a:p>
                <a:r>
                  <a:rPr lang="it-IT" sz="1800" b="0" i="0" dirty="0"/>
                  <a:t>dove:</a:t>
                </a:r>
              </a:p>
              <a:p>
                <a:pPr lvl="0"/>
                <a:r>
                  <a:rPr lang="it-IT" sz="1800" b="0" i="0" dirty="0">
                    <a:sym typeface="Symbol" panose="05050102010706020507" pitchFamily="18" charset="2"/>
                  </a:rPr>
                  <a:t></a:t>
                </a:r>
                <a:r>
                  <a:rPr lang="it-IT" sz="1800" b="0" i="0" dirty="0"/>
                  <a:t> = vita minima</a:t>
                </a:r>
              </a:p>
              <a:p>
                <a:pPr lvl="0"/>
                <a:r>
                  <a:rPr lang="it-IT" sz="1800" b="0" i="0" dirty="0">
                    <a:sym typeface="Symbol" panose="05050102010706020507" pitchFamily="18" charset="2"/>
                  </a:rPr>
                  <a:t> = </a:t>
                </a:r>
                <a:r>
                  <a:rPr lang="it-IT" sz="1800" b="0" i="0" dirty="0"/>
                  <a:t>vita caratteristica</a:t>
                </a:r>
              </a:p>
              <a:p>
                <a:pPr lvl="0"/>
                <a:r>
                  <a:rPr lang="it-IT" sz="1800" b="0" i="0" dirty="0">
                    <a:sym typeface="Symbol" panose="05050102010706020507" pitchFamily="18" charset="2"/>
                  </a:rPr>
                  <a:t></a:t>
                </a:r>
                <a:r>
                  <a:rPr lang="it-IT" sz="1800" b="0" i="0" dirty="0"/>
                  <a:t> = parametro di forma</a:t>
                </a:r>
                <a:r>
                  <a:rPr lang="it-IT" sz="2000" b="0" dirty="0">
                    <a:solidFill>
                      <a:srgbClr val="FF0000"/>
                    </a:solidFill>
                  </a:rPr>
                  <a:t>             </a:t>
                </a:r>
              </a:p>
              <a:p>
                <a:pPr algn="just"/>
                <a:r>
                  <a:rPr lang="it-IT" sz="2000" b="0" dirty="0">
                    <a:solidFill>
                      <a:srgbClr val="FF0000"/>
                    </a:solidFill>
                  </a:rPr>
                  <a:t>                                                                    </a:t>
                </a:r>
                <a:r>
                  <a:rPr lang="it-IT" sz="2000" b="0" dirty="0" err="1">
                    <a:solidFill>
                      <a:srgbClr val="FF0000"/>
                    </a:solidFill>
                  </a:rPr>
                  <a:t>Walloddi</a:t>
                </a:r>
                <a:r>
                  <a:rPr lang="it-IT" sz="2000" b="0" dirty="0">
                    <a:solidFill>
                      <a:srgbClr val="FF0000"/>
                    </a:solidFill>
                  </a:rPr>
                  <a:t> </a:t>
                </a:r>
                <a:r>
                  <a:rPr lang="it-IT" sz="2000" b="0" dirty="0" err="1">
                    <a:solidFill>
                      <a:srgbClr val="FF0000"/>
                    </a:solidFill>
                  </a:rPr>
                  <a:t>Weibull</a:t>
                </a:r>
                <a:r>
                  <a:rPr lang="it-IT" sz="2000" b="0" dirty="0">
                    <a:solidFill>
                      <a:srgbClr val="FF0000"/>
                    </a:solidFill>
                  </a:rPr>
                  <a:t> </a:t>
                </a:r>
              </a:p>
              <a:p>
                <a:pPr algn="just"/>
                <a:r>
                  <a:rPr lang="it-IT" sz="2000" b="0" dirty="0">
                    <a:solidFill>
                      <a:srgbClr val="FF0000"/>
                    </a:solidFill>
                  </a:rPr>
                  <a:t>                                                                      (1887 – 1979)</a:t>
                </a:r>
                <a:endParaRPr lang="it-IT" sz="2000" b="0" dirty="0">
                  <a:solidFill>
                    <a:srgbClr val="FF0000"/>
                  </a:solidFill>
                  <a:latin typeface="Arial" panose="020B0604020202020204" pitchFamily="34" charset="0"/>
                  <a:cs typeface="Arial" panose="020B0604020202020204" pitchFamily="34" charset="0"/>
                </a:endParaRPr>
              </a:p>
              <a:p>
                <a:pPr algn="just"/>
                <a:endParaRPr lang="it-IT" sz="2000" b="0" i="0" dirty="0">
                  <a:solidFill>
                    <a:schemeClr val="accent6"/>
                  </a:solidFill>
                  <a:latin typeface="Arial" panose="020B0604020202020204" pitchFamily="34" charset="0"/>
                  <a:cs typeface="Arial" panose="020B0604020202020204" pitchFamily="34" charset="0"/>
                </a:endParaRPr>
              </a:p>
            </p:txBody>
          </p:sp>
        </mc:Choice>
        <mc:Fallback xmlns="">
          <p:sp>
            <p:nvSpPr>
              <p:cNvPr id="21507" name="Text Box 2"/>
              <p:cNvSpPr txBox="1">
                <a:spLocks noRot="1" noChangeAspect="1" noMove="1" noResize="1" noEditPoints="1" noAdjustHandles="1" noChangeArrowheads="1" noChangeShapeType="1" noTextEdit="1"/>
              </p:cNvSpPr>
              <p:nvPr/>
            </p:nvSpPr>
            <p:spPr bwMode="auto">
              <a:xfrm>
                <a:off x="192556" y="862470"/>
                <a:ext cx="8815388" cy="4479925"/>
              </a:xfrm>
              <a:prstGeom prst="rect">
                <a:avLst/>
              </a:prstGeom>
              <a:blipFill>
                <a:blip r:embed="rId3"/>
                <a:stretch>
                  <a:fillRect l="-761" t="-544" r="-692" b="-3755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it-IT">
                    <a:noFill/>
                  </a:rPr>
                  <a:t> </a:t>
                </a:r>
              </a:p>
            </p:txBody>
          </p:sp>
        </mc:Fallback>
      </mc:AlternateContent>
      <p:pic>
        <p:nvPicPr>
          <p:cNvPr id="4" name="Immagine 3" descr="Immagine che contiene testo, uomo, cravatta, persona&#10;&#10;Descrizione generata automaticamente"/>
          <p:cNvPicPr/>
          <p:nvPr/>
        </p:nvPicPr>
        <p:blipFill>
          <a:blip r:embed="rId4">
            <a:extLst>
              <a:ext uri="{28A0092B-C50C-407E-A947-70E740481C1C}">
                <a14:useLocalDpi xmlns:a14="http://schemas.microsoft.com/office/drawing/2010/main" val="0"/>
              </a:ext>
            </a:extLst>
          </a:blip>
          <a:stretch>
            <a:fillRect/>
          </a:stretch>
        </p:blipFill>
        <p:spPr>
          <a:xfrm>
            <a:off x="6588224" y="3356993"/>
            <a:ext cx="2385780" cy="3339382"/>
          </a:xfrm>
          <a:prstGeom prst="rect">
            <a:avLst/>
          </a:prstGeom>
        </p:spPr>
      </p:pic>
    </p:spTree>
    <p:extLst>
      <p:ext uri="{BB962C8B-B14F-4D97-AF65-F5344CB8AC3E}">
        <p14:creationId xmlns:p14="http://schemas.microsoft.com/office/powerpoint/2010/main" val="15733999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 calcmode="lin" valueType="num">
                                      <p:cBhvr additive="base">
                                        <p:cTn id="23"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 calcmode="lin" valueType="num">
                                      <p:cBhvr additive="base">
                                        <p:cTn id="2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anim calcmode="lin" valueType="num">
                                      <p:cBhvr additive="base">
                                        <p:cTn id="31"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anim calcmode="lin" valueType="num">
                                      <p:cBhvr additive="base">
                                        <p:cTn id="35"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1507">
                                            <p:txEl>
                                              <p:pRg st="8" end="8"/>
                                            </p:txEl>
                                          </p:spTgt>
                                        </p:tgtEl>
                                        <p:attrNameLst>
                                          <p:attrName>style.visibility</p:attrName>
                                        </p:attrNameLst>
                                      </p:cBhvr>
                                      <p:to>
                                        <p:strVal val="visible"/>
                                      </p:to>
                                    </p:set>
                                    <p:anim calcmode="lin" valueType="num">
                                      <p:cBhvr additive="base">
                                        <p:cTn id="46"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1507">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1507">
                                            <p:txEl>
                                              <p:pRg st="9" end="9"/>
                                            </p:txEl>
                                          </p:spTgt>
                                        </p:tgtEl>
                                        <p:attrNameLst>
                                          <p:attrName>style.visibility</p:attrName>
                                        </p:attrNameLst>
                                      </p:cBhvr>
                                      <p:to>
                                        <p:strVal val="visible"/>
                                      </p:to>
                                    </p:set>
                                    <p:anim calcmode="lin" valueType="num">
                                      <p:cBhvr additive="base">
                                        <p:cTn id="50"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15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0" y="343802"/>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Esempio di diagramma di </a:t>
            </a:r>
            <a:r>
              <a:rPr lang="it-IT" sz="1600" dirty="0" err="1">
                <a:solidFill>
                  <a:srgbClr val="FF0000"/>
                </a:solidFill>
                <a:ea typeface="Microsoft YaHei" panose="020B0503020204020204" pitchFamily="34" charset="-122"/>
              </a:rPr>
              <a:t>Weibull</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33795" name="Text Box 2"/>
          <p:cNvSpPr txBox="1">
            <a:spLocks noChangeArrowheads="1"/>
          </p:cNvSpPr>
          <p:nvPr/>
        </p:nvSpPr>
        <p:spPr bwMode="auto">
          <a:xfrm>
            <a:off x="917575" y="1200150"/>
            <a:ext cx="75072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33796" name="Rectangle 3"/>
          <p:cNvSpPr>
            <a:spLocks noChangeArrowheads="1"/>
          </p:cNvSpPr>
          <p:nvPr/>
        </p:nvSpPr>
        <p:spPr bwMode="auto">
          <a:xfrm>
            <a:off x="320675" y="644525"/>
            <a:ext cx="882015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spcBef>
                <a:spcPct val="0"/>
              </a:spcBef>
              <a:buClrTx/>
              <a:buFontTx/>
              <a:buNone/>
            </a:pPr>
            <a:r>
              <a:rPr lang="it-IT" sz="2000" b="0" i="0" dirty="0">
                <a:solidFill>
                  <a:srgbClr val="3333CC"/>
                </a:solidFill>
                <a:latin typeface="Arial" panose="020B0604020202020204" pitchFamily="34" charset="0"/>
                <a:ea typeface="Microsoft YaHei" panose="020B0503020204020204" pitchFamily="34" charset="-122"/>
                <a:cs typeface="Arial" panose="020B0604020202020204" pitchFamily="34" charset="0"/>
              </a:rPr>
              <a:t>I punti rappresentanti le avarie stanno tutti su di una retta come si può vedere in figura, in cui è rappresentato un </a:t>
            </a:r>
            <a:r>
              <a:rPr lang="it-IT" sz="2000" b="0" dirty="0">
                <a:solidFill>
                  <a:srgbClr val="FF0000"/>
                </a:solidFill>
                <a:latin typeface="Arial" panose="020B0604020202020204" pitchFamily="34" charset="0"/>
                <a:ea typeface="Microsoft YaHei" panose="020B0503020204020204" pitchFamily="34" charset="-122"/>
                <a:cs typeface="Arial" panose="020B0604020202020204" pitchFamily="34" charset="0"/>
              </a:rPr>
              <a:t>Diagramma di </a:t>
            </a:r>
            <a:r>
              <a:rPr lang="it-IT" sz="2000" b="0" dirty="0" err="1">
                <a:solidFill>
                  <a:srgbClr val="FF0000"/>
                </a:solidFill>
                <a:latin typeface="Arial" panose="020B0604020202020204" pitchFamily="34" charset="0"/>
                <a:ea typeface="Microsoft YaHei" panose="020B0503020204020204" pitchFamily="34" charset="-122"/>
                <a:cs typeface="Arial" panose="020B0604020202020204" pitchFamily="34" charset="0"/>
              </a:rPr>
              <a:t>Weibull</a:t>
            </a:r>
            <a:r>
              <a:rPr lang="it-IT" sz="2000" b="0" dirty="0">
                <a:solidFill>
                  <a:srgbClr val="FF0000"/>
                </a:solidFill>
                <a:latin typeface="Arial" panose="020B0604020202020204" pitchFamily="34" charset="0"/>
                <a:ea typeface="Microsoft YaHei" panose="020B0503020204020204" pitchFamily="34" charset="-122"/>
                <a:cs typeface="Arial" panose="020B0604020202020204" pitchFamily="34" charset="0"/>
              </a:rPr>
              <a:t> </a:t>
            </a:r>
            <a:r>
              <a:rPr lang="it-IT" sz="2000" b="0" dirty="0">
                <a:solidFill>
                  <a:srgbClr val="3333CC"/>
                </a:solidFill>
                <a:latin typeface="Arial" panose="020B0604020202020204" pitchFamily="34" charset="0"/>
                <a:ea typeface="Microsoft YaHei" panose="020B0503020204020204" pitchFamily="34" charset="-122"/>
                <a:cs typeface="Arial" panose="020B0604020202020204" pitchFamily="34" charset="0"/>
              </a:rPr>
              <a:t>relativo alle avarie di una scatola di trasmissione dell’elicottero </a:t>
            </a:r>
            <a:r>
              <a:rPr lang="it-IT" sz="2000" b="0" dirty="0" err="1">
                <a:latin typeface="Arial" panose="020B0604020202020204" pitchFamily="34" charset="0"/>
                <a:ea typeface="Microsoft YaHei" panose="020B0503020204020204" pitchFamily="34" charset="-122"/>
                <a:cs typeface="Arial" panose="020B0604020202020204" pitchFamily="34" charset="0"/>
              </a:rPr>
              <a:t>Alouette</a:t>
            </a:r>
            <a:r>
              <a:rPr lang="it-IT" sz="2000" b="0" dirty="0">
                <a:latin typeface="Arial" panose="020B0604020202020204" pitchFamily="34" charset="0"/>
                <a:ea typeface="Microsoft YaHei" panose="020B0503020204020204" pitchFamily="34" charset="-122"/>
                <a:cs typeface="Arial" panose="020B0604020202020204" pitchFamily="34" charset="0"/>
              </a:rPr>
              <a:t> III</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844675"/>
            <a:ext cx="8601075" cy="4805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34974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Elicottero ALOUETTE III</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a:t>L'</a:t>
            </a:r>
            <a:r>
              <a:rPr lang="it-IT" sz="2000" i="0"/>
              <a:t>Alouette III</a:t>
            </a:r>
            <a:r>
              <a:rPr lang="it-IT" sz="2000" b="0" i="0"/>
              <a:t> (conosciuto anche con le sigle </a:t>
            </a:r>
            <a:r>
              <a:rPr lang="it-IT" sz="2000" i="0"/>
              <a:t>SA 316</a:t>
            </a:r>
            <a:r>
              <a:rPr lang="it-IT" sz="2000" b="0" i="0"/>
              <a:t> e </a:t>
            </a:r>
            <a:r>
              <a:rPr lang="it-IT" sz="2000" i="0"/>
              <a:t>SA 319</a:t>
            </a:r>
            <a:r>
              <a:rPr lang="it-IT" sz="2000" b="0" i="0"/>
              <a:t>) è un </a:t>
            </a:r>
            <a:r>
              <a:rPr lang="it-IT" sz="2000" b="0" i="0">
                <a:hlinkClick r:id="rId3" tooltip="Elicottero utility"/>
              </a:rPr>
              <a:t>elicottero utility</a:t>
            </a:r>
            <a:r>
              <a:rPr lang="it-IT" sz="2000" b="0" i="0"/>
              <a:t> leggero mono</a:t>
            </a:r>
            <a:r>
              <a:rPr lang="it-IT" sz="2000" b="0" i="0">
                <a:hlinkClick r:id="rId4" tooltip="Turboalbero"/>
              </a:rPr>
              <a:t>turbina</a:t>
            </a:r>
            <a:r>
              <a:rPr lang="it-IT" sz="2000" b="0" i="0"/>
              <a:t> con </a:t>
            </a:r>
            <a:r>
              <a:rPr lang="it-IT" sz="2000" b="0" i="0">
                <a:hlinkClick r:id="rId5" tooltip="Rotore (aeronautica)"/>
              </a:rPr>
              <a:t>rotore</a:t>
            </a:r>
            <a:r>
              <a:rPr lang="it-IT" sz="2000" b="0" i="0"/>
              <a:t> a tre pale, progettato e costruito dall'azienda aeronautica </a:t>
            </a:r>
            <a:r>
              <a:rPr lang="it-IT" sz="2000" b="0" i="0">
                <a:hlinkClick r:id="rId6" tooltip="Francia"/>
              </a:rPr>
              <a:t>francese</a:t>
            </a:r>
            <a:r>
              <a:rPr lang="it-IT" sz="2000" b="0" i="0"/>
              <a:t> </a:t>
            </a:r>
            <a:r>
              <a:rPr lang="it-IT" sz="2000" b="0" i="0">
                <a:hlinkClick r:id="rId7" tooltip="Sud-Aviation"/>
              </a:rPr>
              <a:t>Sud-Aviation</a:t>
            </a:r>
            <a:r>
              <a:rPr lang="it-IT" sz="2000" b="0" i="0"/>
              <a:t> (poi confluita nell'</a:t>
            </a:r>
            <a:r>
              <a:rPr lang="it-IT" sz="2000" b="0" i="0" u="sng">
                <a:hlinkClick r:id="rId8"/>
              </a:rPr>
              <a:t>Aérospatiale</a:t>
            </a:r>
            <a:r>
              <a:rPr lang="it-IT" sz="2000" b="0" i="0"/>
              <a:t>). Rappresenta uno dei massimi successi francesi in campo elicotteristico, infatti dal 1959 è stato prodotto in oltre 1 800 esemplari.</a:t>
            </a:r>
            <a:endParaRPr lang="it-IT" sz="2000" b="0" i="0" dirty="0">
              <a:latin typeface="Arial" panose="020B0604020202020204" pitchFamily="34" charset="0"/>
              <a:cs typeface="Arial" panose="020B0604020202020204" pitchFamily="34" charset="0"/>
            </a:endParaRPr>
          </a:p>
        </p:txBody>
      </p:sp>
      <p:pic>
        <p:nvPicPr>
          <p:cNvPr id="4" name="Immagine 3" descr="Immagine che contiene cielo, esterni, elicottero, veivolo&#10;&#10;Descrizione generata automaticamente"/>
          <p:cNvPicPr/>
          <p:nvPr/>
        </p:nvPicPr>
        <p:blipFill>
          <a:blip r:embed="rId9">
            <a:extLst>
              <a:ext uri="{28A0092B-C50C-407E-A947-70E740481C1C}">
                <a14:useLocalDpi xmlns:a14="http://schemas.microsoft.com/office/drawing/2010/main" val="0"/>
              </a:ext>
            </a:extLst>
          </a:blip>
          <a:stretch>
            <a:fillRect/>
          </a:stretch>
        </p:blipFill>
        <p:spPr>
          <a:xfrm>
            <a:off x="51738" y="862470"/>
            <a:ext cx="8956206" cy="2736304"/>
          </a:xfrm>
          <a:prstGeom prst="rect">
            <a:avLst/>
          </a:prstGeom>
        </p:spPr>
      </p:pic>
      <p:sp>
        <p:nvSpPr>
          <p:cNvPr id="2" name="Rettangolo 1"/>
          <p:cNvSpPr/>
          <p:nvPr/>
        </p:nvSpPr>
        <p:spPr>
          <a:xfrm>
            <a:off x="187794" y="3799021"/>
            <a:ext cx="8820150" cy="3016210"/>
          </a:xfrm>
          <a:prstGeom prst="rect">
            <a:avLst/>
          </a:prstGeom>
        </p:spPr>
        <p:txBody>
          <a:bodyPr wrap="square">
            <a:spAutoFit/>
          </a:bodyPr>
          <a:lstStyle/>
          <a:p>
            <a:pPr algn="just"/>
            <a:r>
              <a:rPr lang="it-IT" sz="1400" dirty="0">
                <a:solidFill>
                  <a:srgbClr val="202122"/>
                </a:solidFill>
                <a:latin typeface="Arial" panose="020B0604020202020204" pitchFamily="34" charset="0"/>
              </a:rPr>
              <a:t>L'</a:t>
            </a:r>
            <a:r>
              <a:rPr lang="it-IT" sz="1400" b="1" i="1" dirty="0" err="1">
                <a:solidFill>
                  <a:srgbClr val="202122"/>
                </a:solidFill>
                <a:latin typeface="Arial" panose="020B0604020202020204" pitchFamily="34" charset="0"/>
              </a:rPr>
              <a:t>Alouette</a:t>
            </a:r>
            <a:r>
              <a:rPr lang="it-IT" sz="1400" b="1" dirty="0">
                <a:solidFill>
                  <a:srgbClr val="202122"/>
                </a:solidFill>
                <a:latin typeface="Arial" panose="020B0604020202020204" pitchFamily="34" charset="0"/>
              </a:rPr>
              <a:t> III</a:t>
            </a:r>
            <a:r>
              <a:rPr lang="it-IT" sz="1400" dirty="0">
                <a:solidFill>
                  <a:srgbClr val="202122"/>
                </a:solidFill>
                <a:latin typeface="Arial" panose="020B0604020202020204" pitchFamily="34" charset="0"/>
              </a:rPr>
              <a:t> (conosciuto anche con le sigle </a:t>
            </a:r>
            <a:r>
              <a:rPr lang="it-IT" sz="1400" b="1" dirty="0">
                <a:solidFill>
                  <a:srgbClr val="202122"/>
                </a:solidFill>
                <a:latin typeface="Arial" panose="020B0604020202020204" pitchFamily="34" charset="0"/>
              </a:rPr>
              <a:t>SA 316</a:t>
            </a:r>
            <a:r>
              <a:rPr lang="it-IT" sz="1400" dirty="0">
                <a:solidFill>
                  <a:srgbClr val="202122"/>
                </a:solidFill>
                <a:latin typeface="Arial" panose="020B0604020202020204" pitchFamily="34" charset="0"/>
              </a:rPr>
              <a:t> e </a:t>
            </a:r>
            <a:r>
              <a:rPr lang="it-IT" sz="1400" b="1" dirty="0">
                <a:solidFill>
                  <a:srgbClr val="202122"/>
                </a:solidFill>
                <a:latin typeface="Arial" panose="020B0604020202020204" pitchFamily="34" charset="0"/>
              </a:rPr>
              <a:t>SA 319</a:t>
            </a:r>
            <a:r>
              <a:rPr lang="it-IT" sz="1400" dirty="0">
                <a:solidFill>
                  <a:srgbClr val="202122"/>
                </a:solidFill>
                <a:latin typeface="Arial" panose="020B0604020202020204" pitchFamily="34" charset="0"/>
              </a:rPr>
              <a:t>) è un elicottero leggero </a:t>
            </a:r>
            <a:r>
              <a:rPr lang="it-IT" sz="1400" dirty="0" err="1">
                <a:solidFill>
                  <a:srgbClr val="202122"/>
                </a:solidFill>
                <a:latin typeface="Arial" panose="020B0604020202020204" pitchFamily="34" charset="0"/>
              </a:rPr>
              <a:t>monoturbina</a:t>
            </a:r>
            <a:r>
              <a:rPr lang="it-IT" sz="1400" dirty="0">
                <a:solidFill>
                  <a:srgbClr val="202122"/>
                </a:solidFill>
                <a:latin typeface="Arial" panose="020B0604020202020204" pitchFamily="34" charset="0"/>
              </a:rPr>
              <a:t> con rotore a tre pale, progettato e costruito dall'azienda aeronautica francese Sud </a:t>
            </a:r>
            <a:r>
              <a:rPr lang="it-IT" sz="1400" dirty="0" err="1">
                <a:solidFill>
                  <a:srgbClr val="202122"/>
                </a:solidFill>
                <a:latin typeface="Arial" panose="020B0604020202020204" pitchFamily="34" charset="0"/>
              </a:rPr>
              <a:t>Aviation</a:t>
            </a:r>
            <a:r>
              <a:rPr lang="it-IT" sz="1400" dirty="0">
                <a:solidFill>
                  <a:srgbClr val="202122"/>
                </a:solidFill>
                <a:latin typeface="Arial" panose="020B0604020202020204" pitchFamily="34" charset="0"/>
              </a:rPr>
              <a:t> (poi confluita nell’</a:t>
            </a:r>
            <a:r>
              <a:rPr lang="it-IT" sz="1400" dirty="0" err="1">
                <a:solidFill>
                  <a:srgbClr val="202122"/>
                </a:solidFill>
                <a:latin typeface="Arial" panose="020B0604020202020204" pitchFamily="34" charset="0"/>
              </a:rPr>
              <a:t>Aèrospatiale</a:t>
            </a:r>
            <a:r>
              <a:rPr lang="it-IT" sz="1400" dirty="0">
                <a:solidFill>
                  <a:srgbClr val="202122"/>
                </a:solidFill>
                <a:latin typeface="Arial" panose="020B0604020202020204" pitchFamily="34" charset="0"/>
              </a:rPr>
              <a:t>). </a:t>
            </a:r>
          </a:p>
          <a:p>
            <a:pPr algn="just"/>
            <a:endParaRPr lang="it-IT" sz="800" dirty="0">
              <a:solidFill>
                <a:srgbClr val="202122"/>
              </a:solidFill>
              <a:latin typeface="Arial" panose="020B0604020202020204" pitchFamily="34" charset="0"/>
            </a:endParaRPr>
          </a:p>
          <a:p>
            <a:pPr algn="just"/>
            <a:r>
              <a:rPr lang="it-IT" sz="1400" dirty="0">
                <a:solidFill>
                  <a:srgbClr val="202122"/>
                </a:solidFill>
                <a:latin typeface="Arial" panose="020B0604020202020204" pitchFamily="34" charset="0"/>
              </a:rPr>
              <a:t>Rappresenta uno dei massimi successi francesi in campo elicotteristico, infatti dal 1959 è stato prodotto in oltre 1 800 esemplari.</a:t>
            </a:r>
          </a:p>
          <a:p>
            <a:pPr algn="just"/>
            <a:endParaRPr lang="it-IT" sz="1400" dirty="0">
              <a:solidFill>
                <a:srgbClr val="202122"/>
              </a:solidFill>
              <a:latin typeface="Arial" panose="020B0604020202020204" pitchFamily="34" charset="0"/>
            </a:endParaRPr>
          </a:p>
          <a:p>
            <a:pPr algn="just"/>
            <a:r>
              <a:rPr lang="it-IT" sz="1400" dirty="0">
                <a:solidFill>
                  <a:schemeClr val="accent6"/>
                </a:solidFill>
                <a:latin typeface="Arial" panose="020B0604020202020204" pitchFamily="34" charset="0"/>
                <a:cs typeface="Arial" panose="020B0604020202020204" pitchFamily="34" charset="0"/>
              </a:rPr>
              <a:t>Il successo commerciale dell'elicottero francese fu tale che dopo appena quindici anni dall'avvio della produzione in serie risultavano venduti circa 1 400 esemplari, a 120 operatori di 69 paesi.</a:t>
            </a:r>
            <a:r>
              <a:rPr lang="it-IT" sz="1400" baseline="30000" dirty="0">
                <a:solidFill>
                  <a:schemeClr val="accent6"/>
                </a:solidFill>
                <a:latin typeface="Arial" panose="020B0604020202020204" pitchFamily="34" charset="0"/>
                <a:cs typeface="Arial" panose="020B0604020202020204" pitchFamily="34" charset="0"/>
                <a:hlinkClick r:id="rId10"/>
              </a:rPr>
              <a:t>[4]</a:t>
            </a:r>
            <a:endParaRPr lang="it-IT" sz="1400" dirty="0">
              <a:solidFill>
                <a:schemeClr val="accent6"/>
              </a:solidFill>
              <a:latin typeface="Arial" panose="020B0604020202020204" pitchFamily="34" charset="0"/>
              <a:cs typeface="Arial" panose="020B0604020202020204" pitchFamily="34" charset="0"/>
            </a:endParaRPr>
          </a:p>
          <a:p>
            <a:pPr algn="just"/>
            <a:r>
              <a:rPr lang="it-IT" sz="1400" dirty="0">
                <a:solidFill>
                  <a:schemeClr val="accent6"/>
                </a:solidFill>
                <a:latin typeface="Arial" panose="020B0604020202020204" pitchFamily="34" charset="0"/>
                <a:cs typeface="Arial" panose="020B0604020202020204" pitchFamily="34" charset="0"/>
              </a:rPr>
              <a:t>Dimostrazioni record vennero effettuate sul Monte Bianco e a 6.000 metri di altezza sulle vette dell'Himalaya </a:t>
            </a:r>
          </a:p>
          <a:p>
            <a:pPr algn="just"/>
            <a:endParaRPr lang="it-IT" sz="1400" dirty="0">
              <a:solidFill>
                <a:schemeClr val="accent6"/>
              </a:solidFill>
              <a:latin typeface="Arial" panose="020B0604020202020204" pitchFamily="34" charset="0"/>
              <a:cs typeface="Arial" panose="020B0604020202020204" pitchFamily="34" charset="0"/>
            </a:endParaRPr>
          </a:p>
          <a:p>
            <a:pPr algn="just"/>
            <a:r>
              <a:rPr lang="it-IT" sz="1400" dirty="0">
                <a:solidFill>
                  <a:schemeClr val="tx1"/>
                </a:solidFill>
                <a:latin typeface="Arial" panose="020B0604020202020204" pitchFamily="34" charset="0"/>
                <a:cs typeface="Arial" panose="020B0604020202020204" pitchFamily="34" charset="0"/>
              </a:rPr>
              <a:t>Tutti gli operatori, sia civili che militari, apprezzarono le buone doti dell'elicottero, in quanto esso si dimostrò essere, nel corso degli anni del suo impiego, una macchina </a:t>
            </a:r>
            <a:r>
              <a:rPr lang="it-IT" sz="1400" dirty="0">
                <a:solidFill>
                  <a:srgbClr val="FF0000"/>
                </a:solidFill>
                <a:latin typeface="Arial" panose="020B0604020202020204" pitchFamily="34" charset="0"/>
                <a:cs typeface="Arial" panose="020B0604020202020204" pitchFamily="34" charset="0"/>
              </a:rPr>
              <a:t>affidabile</a:t>
            </a:r>
            <a:r>
              <a:rPr lang="it-IT" sz="1400" dirty="0">
                <a:solidFill>
                  <a:schemeClr val="tx1"/>
                </a:solidFill>
                <a:latin typeface="Arial" panose="020B0604020202020204" pitchFamily="34" charset="0"/>
                <a:cs typeface="Arial" panose="020B0604020202020204" pitchFamily="34" charset="0"/>
              </a:rPr>
              <a:t>, flessibile ed economica.</a:t>
            </a:r>
            <a:r>
              <a:rPr lang="it-IT" sz="1400" baseline="30000" dirty="0">
                <a:solidFill>
                  <a:schemeClr val="tx1"/>
                </a:solidFill>
                <a:latin typeface="Arial" panose="020B0604020202020204" pitchFamily="34" charset="0"/>
                <a:cs typeface="Arial" panose="020B0604020202020204" pitchFamily="34" charset="0"/>
                <a:hlinkClick r:id="rId11"/>
              </a:rPr>
              <a:t>[</a:t>
            </a:r>
            <a:r>
              <a:rPr lang="it-IT" sz="1400" baseline="30000" dirty="0">
                <a:solidFill>
                  <a:schemeClr val="accent6"/>
                </a:solidFill>
                <a:latin typeface="Arial" panose="020B0604020202020204" pitchFamily="34" charset="0"/>
                <a:cs typeface="Arial" panose="020B0604020202020204" pitchFamily="34" charset="0"/>
                <a:hlinkClick r:id="rId11"/>
              </a:rPr>
              <a:t>3]</a:t>
            </a:r>
            <a:endParaRPr lang="it-IT" sz="1400" dirty="0">
              <a:solidFill>
                <a:schemeClr val="accent6"/>
              </a:solidFill>
              <a:latin typeface="Arial" panose="020B0604020202020204" pitchFamily="34" charset="0"/>
              <a:cs typeface="Arial" panose="020B0604020202020204" pitchFamily="34" charset="0"/>
            </a:endParaRPr>
          </a:p>
          <a:p>
            <a:pPr algn="just"/>
            <a:endParaRPr lang="it-IT" sz="14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0861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79388" y="144463"/>
            <a:ext cx="8820150"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a:ea typeface="Microsoft YaHei" panose="020B0503020204020204" pitchFamily="34" charset="-122"/>
              </a:rPr>
              <a:t> </a:t>
            </a:r>
            <a:r>
              <a:rPr lang="it-IT" sz="1500" b="0">
                <a:ea typeface="Microsoft YaHei" panose="020B0503020204020204" pitchFamily="34" charset="-122"/>
              </a:rPr>
              <a:t>Ing. Elisa Cappelletto – Ing. Maurizio Bassani                                 MMSP – Volume 1 – Modulo II  - Capitolo 1 </a:t>
            </a:r>
          </a:p>
          <a:p>
            <a:pPr algn="ctr">
              <a:spcBef>
                <a:spcPct val="0"/>
              </a:spcBef>
              <a:buClrTx/>
            </a:pPr>
            <a:r>
              <a:rPr lang="it-IT" sz="1500">
                <a:solidFill>
                  <a:srgbClr val="FF0000"/>
                </a:solidFill>
                <a:ea typeface="Microsoft YaHei" panose="020B0503020204020204" pitchFamily="34" charset="-122"/>
              </a:rPr>
              <a:t>PROGETTO E INDUSTRIALIZZAZIONE</a:t>
            </a: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p:txBody>
      </p:sp>
      <p:sp>
        <p:nvSpPr>
          <p:cNvPr id="2" name="Text Box 2"/>
          <p:cNvSpPr txBox="1">
            <a:spLocks noChangeArrowheads="1"/>
          </p:cNvSpPr>
          <p:nvPr/>
        </p:nvSpPr>
        <p:spPr bwMode="auto">
          <a:xfrm>
            <a:off x="107950" y="67310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latin typeface="Arial" panose="020B0604020202020204" pitchFamily="34" charset="0"/>
                <a:cs typeface="Arial" panose="020B0604020202020204" pitchFamily="34" charset="0"/>
              </a:rPr>
              <a:t>Occorre quindi parlare di </a:t>
            </a:r>
            <a:r>
              <a:rPr lang="it-IT" sz="2000" b="0" i="0" dirty="0">
                <a:solidFill>
                  <a:srgbClr val="FF0000"/>
                </a:solidFill>
                <a:latin typeface="Arial" panose="020B0604020202020204" pitchFamily="34" charset="0"/>
                <a:cs typeface="Arial" panose="020B0604020202020204" pitchFamily="34" charset="0"/>
              </a:rPr>
              <a:t>Sistemi integrati prodotto-servizio </a:t>
            </a:r>
            <a:r>
              <a:rPr lang="it-IT" sz="2000" b="0" i="0" dirty="0">
                <a:latin typeface="Arial" panose="020B0604020202020204" pitchFamily="34" charset="0"/>
                <a:cs typeface="Arial" panose="020B0604020202020204" pitchFamily="34" charset="0"/>
              </a:rPr>
              <a:t>più che del prodotto e del servizio come componenti isolate (o che si escludono a vicenda).</a:t>
            </a:r>
          </a:p>
          <a:p>
            <a:pPr algn="just"/>
            <a:r>
              <a:rPr lang="it-IT" sz="2000" b="0" i="0" dirty="0">
                <a:solidFill>
                  <a:schemeClr val="accent2"/>
                </a:solidFill>
                <a:latin typeface="Arial" panose="020B0604020202020204" pitchFamily="34" charset="0"/>
                <a:cs typeface="Arial" panose="020B0604020202020204" pitchFamily="34" charset="0"/>
              </a:rPr>
              <a:t>Infatti, ad esempio, FCA produce e vende auto ma anche servizi connessi all’automobile e al suo utilizzo </a:t>
            </a:r>
          </a:p>
          <a:p>
            <a:pPr algn="just"/>
            <a:r>
              <a:rPr lang="it-IT" sz="2000" b="0" i="0" dirty="0">
                <a:solidFill>
                  <a:schemeClr val="tx2"/>
                </a:solidFill>
                <a:latin typeface="Arial" panose="020B0604020202020204" pitchFamily="34" charset="0"/>
                <a:cs typeface="Arial" panose="020B0604020202020204" pitchFamily="34" charset="0"/>
              </a:rPr>
              <a:t>Anche SKY vende servizi di informazione ed entertainment ma anche la tecnologia e gli strumenti connessi all’utilizzo dei servizi stessi.</a:t>
            </a:r>
          </a:p>
          <a:p>
            <a:pPr algn="just"/>
            <a:r>
              <a:rPr lang="it-IT" sz="2000" b="0" i="0" dirty="0">
                <a:latin typeface="Arial" panose="020B0604020202020204" pitchFamily="34" charset="0"/>
                <a:cs typeface="Arial" panose="020B0604020202020204" pitchFamily="34" charset="0"/>
              </a:rPr>
              <a:t> </a:t>
            </a:r>
          </a:p>
          <a:p>
            <a:pPr algn="just"/>
            <a:r>
              <a:rPr lang="it-IT" sz="2000" b="0" i="0" dirty="0">
                <a:solidFill>
                  <a:schemeClr val="accent2"/>
                </a:solidFill>
                <a:latin typeface="Arial" panose="020B0604020202020204" pitchFamily="34" charset="0"/>
                <a:cs typeface="Arial" panose="020B0604020202020204" pitchFamily="34" charset="0"/>
              </a:rPr>
              <a:t>L’impresa punta alla massimizzazione dei profitti attraverso: </a:t>
            </a:r>
          </a:p>
          <a:p>
            <a:pPr algn="just"/>
            <a:r>
              <a:rPr lang="it-IT" sz="2000" i="0" dirty="0">
                <a:latin typeface="Arial" panose="020B0604020202020204" pitchFamily="34" charset="0"/>
                <a:cs typeface="Arial" panose="020B0604020202020204" pitchFamily="34" charset="0"/>
              </a:rPr>
              <a:t>a) la massimizzazione dei prezzi di vendita e quindi dei ricavi;</a:t>
            </a:r>
          </a:p>
          <a:p>
            <a:pPr algn="just"/>
            <a:r>
              <a:rPr lang="it-IT" sz="2000" i="0" dirty="0">
                <a:solidFill>
                  <a:schemeClr val="accent2"/>
                </a:solidFill>
                <a:latin typeface="Arial" panose="020B0604020202020204" pitchFamily="34" charset="0"/>
                <a:cs typeface="Arial" panose="020B0604020202020204" pitchFamily="34" charset="0"/>
              </a:rPr>
              <a:t>b) la minimizzazione dei costi di produzione.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1000"/>
                                        <p:tgtEl>
                                          <p:spTgt spid="2">
                                            <p:txEl>
                                              <p:pRg st="5" end="5"/>
                                            </p:txEl>
                                          </p:spTgt>
                                        </p:tgtEl>
                                      </p:cBhvr>
                                    </p:animEffect>
                                    <p:anim calcmode="lin" valueType="num">
                                      <p:cBhvr>
                                        <p:cTn id="2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Tabella 2">
                <a:extLst>
                  <a:ext uri="{FF2B5EF4-FFF2-40B4-BE49-F238E27FC236}">
                    <a16:creationId xmlns:a16="http://schemas.microsoft.com/office/drawing/2014/main" xmlns="" id="{5805FD16-6F3B-43E2-9645-CBCB7FB5249D}"/>
                  </a:ext>
                </a:extLst>
              </p:cNvPr>
              <p:cNvGraphicFramePr>
                <a:graphicFrameLocks noGrp="1"/>
              </p:cNvGraphicFramePr>
              <p:nvPr>
                <p:extLst>
                  <p:ext uri="{D42A27DB-BD31-4B8C-83A1-F6EECF244321}">
                    <p14:modId xmlns:p14="http://schemas.microsoft.com/office/powerpoint/2010/main" val="3547383996"/>
                  </p:ext>
                </p:extLst>
              </p:nvPr>
            </p:nvGraphicFramePr>
            <p:xfrm>
              <a:off x="539552" y="548680"/>
              <a:ext cx="8249344" cy="6048672"/>
            </p:xfrm>
            <a:graphic>
              <a:graphicData uri="http://schemas.openxmlformats.org/drawingml/2006/table">
                <a:tbl>
                  <a:tblPr firstRow="1" firstCol="1" bandRow="1"/>
                  <a:tblGrid>
                    <a:gridCol w="4124672">
                      <a:extLst>
                        <a:ext uri="{9D8B030D-6E8A-4147-A177-3AD203B41FA5}">
                          <a16:colId xmlns:a16="http://schemas.microsoft.com/office/drawing/2014/main" xmlns="" val="586389111"/>
                        </a:ext>
                      </a:extLst>
                    </a:gridCol>
                    <a:gridCol w="4124672">
                      <a:extLst>
                        <a:ext uri="{9D8B030D-6E8A-4147-A177-3AD203B41FA5}">
                          <a16:colId xmlns:a16="http://schemas.microsoft.com/office/drawing/2014/main" xmlns="" val="2474513832"/>
                        </a:ext>
                      </a:extLst>
                    </a:gridCol>
                  </a:tblGrid>
                  <a:tr h="785523">
                    <a:tc gridSpan="2">
                      <a:txBody>
                        <a:bodyPr/>
                        <a:lstStyle/>
                        <a:p>
                          <a:pPr algn="ctr"/>
                          <a:r>
                            <a:rPr lang="it-IT" sz="1400" b="1" dirty="0">
                              <a:solidFill>
                                <a:srgbClr val="000000"/>
                              </a:solidFill>
                              <a:effectLst/>
                              <a:latin typeface="Arial" panose="020B0604020202020204" pitchFamily="34" charset="0"/>
                              <a:ea typeface="Times New Roman" panose="02020603050405020304" pitchFamily="18" charset="0"/>
                            </a:rPr>
                            <a:t>CONFIGURAZIONI DI GUASTO</a:t>
                          </a:r>
                          <a:endParaRPr lang="it-IT" sz="10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9CC2E5"/>
                        </a:solidFill>
                      </a:tcPr>
                    </a:tc>
                    <a:tc hMerge="1">
                      <a:txBody>
                        <a:bodyPr/>
                        <a:lstStyle/>
                        <a:p>
                          <a:endParaRPr lang="it-IT"/>
                        </a:p>
                      </a:txBody>
                      <a:tcPr/>
                    </a:tc>
                    <a:extLst>
                      <a:ext uri="{0D108BD9-81ED-4DB2-BD59-A6C34878D82A}">
                        <a16:rowId xmlns:a16="http://schemas.microsoft.com/office/drawing/2014/main" xmlns="" val="2221323225"/>
                      </a:ext>
                    </a:extLst>
                  </a:tr>
                  <a:tr h="521180">
                    <a:tc>
                      <a:txBody>
                        <a:bodyPr/>
                        <a:lstStyle/>
                        <a:p>
                          <a:pPr algn="ctr"/>
                          <a:r>
                            <a:rPr lang="it-IT" sz="1400" b="1" dirty="0">
                              <a:solidFill>
                                <a:srgbClr val="000000"/>
                              </a:solidFill>
                              <a:effectLst/>
                              <a:latin typeface="Arial" panose="020B0604020202020204" pitchFamily="34" charset="0"/>
                              <a:ea typeface="Times New Roman" panose="02020603050405020304" pitchFamily="18" charset="0"/>
                            </a:rPr>
                            <a:t>SERIE</a:t>
                          </a:r>
                          <a:endParaRPr lang="it-IT" sz="10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9CC2E5"/>
                        </a:solidFill>
                      </a:tcPr>
                    </a:tc>
                    <a:tc>
                      <a:txBody>
                        <a:bodyPr/>
                        <a:lstStyle/>
                        <a:p>
                          <a:pPr algn="ctr"/>
                          <a:r>
                            <a:rPr lang="it-IT" sz="1400" b="1" dirty="0">
                              <a:solidFill>
                                <a:srgbClr val="000000"/>
                              </a:solidFill>
                              <a:effectLst/>
                              <a:latin typeface="Arial" panose="020B0604020202020204" pitchFamily="34" charset="0"/>
                              <a:ea typeface="Times New Roman" panose="02020603050405020304" pitchFamily="18" charset="0"/>
                            </a:rPr>
                            <a:t>PARALLELO</a:t>
                          </a:r>
                          <a:endParaRPr lang="it-IT" sz="10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9CC2E5"/>
                        </a:solidFill>
                      </a:tcPr>
                    </a:tc>
                    <a:extLst>
                      <a:ext uri="{0D108BD9-81ED-4DB2-BD59-A6C34878D82A}">
                        <a16:rowId xmlns:a16="http://schemas.microsoft.com/office/drawing/2014/main" xmlns="" val="3981045402"/>
                      </a:ext>
                    </a:extLst>
                  </a:tr>
                  <a:tr h="278833">
                    <a:tc>
                      <a:txBody>
                        <a:bodyPr/>
                        <a:lstStyle/>
                        <a:p>
                          <a:pPr algn="ctr">
                            <a:lnSpc>
                              <a:spcPts val="1000"/>
                            </a:lnSpc>
                          </a:pPr>
                          <a:endParaRPr lang="it-IT" sz="1000" dirty="0">
                            <a:effectLst/>
                            <a:latin typeface="Comic Sans MS" panose="030F0702030302020204" pitchFamily="66"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a:noFill/>
                        </a:lnB>
                        <a:solidFill>
                          <a:schemeClr val="bg1"/>
                        </a:solidFill>
                      </a:tcPr>
                    </a:tc>
                    <a:tc>
                      <a:txBody>
                        <a:bodyPr/>
                        <a:lstStyle/>
                        <a:p>
                          <a:pPr algn="ctr">
                            <a:lnSpc>
                              <a:spcPts val="1000"/>
                            </a:lnSpc>
                          </a:pPr>
                          <a:endParaRPr lang="it-IT" sz="1000" dirty="0">
                            <a:effectLst/>
                            <a:latin typeface="Comic Sans MS" panose="030F0702030302020204" pitchFamily="66"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xmlns="" val="624477358"/>
                      </a:ext>
                    </a:extLst>
                  </a:tr>
                  <a:tr h="4463136">
                    <a:tc>
                      <a:txBody>
                        <a:bodyPr/>
                        <a:lstStyle/>
                        <a:p>
                          <a:pPr algn="ctr">
                            <a:spcAft>
                              <a:spcPts val="1415"/>
                            </a:spcAft>
                          </a:pPr>
                          <a:endParaRPr lang="it-IT" sz="1000" i="1" dirty="0">
                            <a:effectLst/>
                            <a:latin typeface="Cambria Math" panose="02040503050406030204" pitchFamily="18" charset="0"/>
                            <a:ea typeface="Times New Roman" panose="02020603050405020304" pitchFamily="18" charset="0"/>
                          </a:endParaRPr>
                        </a:p>
                        <a:p>
                          <a:pPr algn="ctr">
                            <a:spcAft>
                              <a:spcPts val="1415"/>
                            </a:spcAft>
                          </a:pPr>
                          <a:endParaRPr lang="it-IT" sz="1400" i="1" dirty="0">
                            <a:effectLst/>
                            <a:latin typeface="Cambria Math" panose="02040503050406030204" pitchFamily="18" charset="0"/>
                            <a:ea typeface="Times New Roman" panose="02020603050405020304" pitchFamily="18" charset="0"/>
                          </a:endParaRPr>
                        </a:p>
                        <a:p>
                          <a:pPr algn="ctr">
                            <a:spcAft>
                              <a:spcPts val="1415"/>
                            </a:spcAft>
                          </a:pPr>
                          <a14:m>
                            <m:oMathPara xmlns:m="http://schemas.openxmlformats.org/officeDocument/2006/math">
                              <m:oMathParaPr>
                                <m:jc m:val="centerGroup"/>
                              </m:oMathParaPr>
                              <m:oMath xmlns:m="http://schemas.openxmlformats.org/officeDocument/2006/math">
                                <m:sSub>
                                  <m:sSubPr>
                                    <m:ctrlPr>
                                      <a:rPr lang="it-IT" sz="1400" i="1" smtClean="0">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𝑅</m:t>
                                    </m:r>
                                  </m:e>
                                  <m:sub>
                                    <m:r>
                                      <a:rPr lang="it-IT" sz="1400" i="1">
                                        <a:effectLst/>
                                        <a:latin typeface="Cambria Math" panose="02040503050406030204" pitchFamily="18" charset="0"/>
                                        <a:ea typeface="Times New Roman" panose="02020603050405020304" pitchFamily="18" charset="0"/>
                                      </a:rPr>
                                      <m:t>𝑆</m:t>
                                    </m:r>
                                  </m:sub>
                                </m:sSub>
                                <m:r>
                                  <a:rPr lang="it-IT" sz="1400" i="1">
                                    <a:effectLst/>
                                    <a:latin typeface="Cambria Math" panose="02040503050406030204" pitchFamily="18" charset="0"/>
                                    <a:ea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𝑅</m:t>
                                    </m:r>
                                  </m:e>
                                  <m:sub>
                                    <m:r>
                                      <a:rPr lang="it-IT" sz="1400" i="1">
                                        <a:effectLst/>
                                        <a:latin typeface="Cambria Math" panose="02040503050406030204" pitchFamily="18" charset="0"/>
                                        <a:ea typeface="Times New Roman" panose="02020603050405020304" pitchFamily="18" charset="0"/>
                                      </a:rPr>
                                      <m:t>1</m:t>
                                    </m:r>
                                  </m:sub>
                                </m:sSub>
                                <m:sSub>
                                  <m:sSubPr>
                                    <m:ctrlPr>
                                      <a:rPr lang="it-IT" sz="1400" i="1">
                                        <a:effectLst/>
                                        <a:latin typeface="Cambria Math" panose="02040503050406030204" pitchFamily="18" charset="0"/>
                                        <a:ea typeface="Times New Roman" panose="02020603050405020304" pitchFamily="18" charset="0"/>
                                      </a:rPr>
                                    </m:ctrlPr>
                                  </m:sSubPr>
                                  <m:e>
                                    <m:d>
                                      <m:dPr>
                                        <m:ctrlPr>
                                          <a:rPr lang="it-IT" sz="1400" i="1">
                                            <a:effectLst/>
                                            <a:latin typeface="Cambria Math" panose="02040503050406030204" pitchFamily="18" charset="0"/>
                                            <a:ea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rPr>
                                          <m:t>𝑡</m:t>
                                        </m:r>
                                      </m:e>
                                    </m:d>
                                    <m:r>
                                      <a:rPr lang="it-IT" sz="1400" i="1">
                                        <a:effectLst/>
                                        <a:latin typeface="Cambria Math" panose="02040503050406030204" pitchFamily="18" charset="0"/>
                                        <a:ea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rPr>
                                      <m:t>𝑅</m:t>
                                    </m:r>
                                  </m:e>
                                  <m:sub>
                                    <m:r>
                                      <a:rPr lang="it-IT" sz="1400" i="1">
                                        <a:effectLst/>
                                        <a:latin typeface="Cambria Math" panose="02040503050406030204" pitchFamily="18" charset="0"/>
                                        <a:ea typeface="Times New Roman" panose="02020603050405020304" pitchFamily="18" charset="0"/>
                                      </a:rPr>
                                      <m:t>2</m:t>
                                    </m:r>
                                  </m:sub>
                                </m:sSub>
                                <m:d>
                                  <m:dPr>
                                    <m:ctrlPr>
                                      <a:rPr lang="it-IT" sz="1400" i="1">
                                        <a:effectLst/>
                                        <a:latin typeface="Cambria Math" panose="02040503050406030204" pitchFamily="18" charset="0"/>
                                        <a:ea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rPr>
                                      <m:t>𝑡</m:t>
                                    </m:r>
                                  </m:e>
                                </m:d>
                                <m:r>
                                  <a:rPr lang="it-IT" sz="1400" i="1">
                                    <a:effectLst/>
                                    <a:latin typeface="Cambria Math" panose="02040503050406030204" pitchFamily="18" charset="0"/>
                                    <a:ea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𝑅</m:t>
                                    </m:r>
                                  </m:e>
                                  <m:sub>
                                    <m:r>
                                      <a:rPr lang="it-IT" sz="1400" i="1">
                                        <a:effectLst/>
                                        <a:latin typeface="Cambria Math" panose="02040503050406030204" pitchFamily="18" charset="0"/>
                                        <a:ea typeface="Times New Roman" panose="02020603050405020304" pitchFamily="18" charset="0"/>
                                      </a:rPr>
                                      <m:t>𝑛</m:t>
                                    </m:r>
                                  </m:sub>
                                </m:sSub>
                                <m:r>
                                  <a:rPr lang="it-IT" sz="1400" i="1">
                                    <a:effectLst/>
                                    <a:latin typeface="Cambria Math" panose="02040503050406030204" pitchFamily="18" charset="0"/>
                                    <a:ea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rPr>
                                  <m:t>𝑡</m:t>
                                </m:r>
                                <m:r>
                                  <a:rPr lang="it-IT" sz="1400" i="1">
                                    <a:effectLst/>
                                    <a:latin typeface="Cambria Math" panose="02040503050406030204" pitchFamily="18" charset="0"/>
                                    <a:ea typeface="Times New Roman" panose="02020603050405020304" pitchFamily="18" charset="0"/>
                                  </a:rPr>
                                  <m:t>)</m:t>
                                </m:r>
                              </m:oMath>
                            </m:oMathPara>
                          </a14:m>
                          <a:endParaRPr lang="it-IT" sz="1400" dirty="0">
                            <a:effectLst/>
                            <a:latin typeface="Times New Roman" panose="02020603050405020304" pitchFamily="18" charset="0"/>
                            <a:ea typeface="Times New Roman" panose="02020603050405020304" pitchFamily="18" charset="0"/>
                          </a:endParaRPr>
                        </a:p>
                        <a:p>
                          <a:pPr algn="ctr">
                            <a:spcAft>
                              <a:spcPts val="60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𝑅</m:t>
                                    </m:r>
                                  </m:e>
                                  <m:sub>
                                    <m:r>
                                      <a:rPr lang="it-IT" sz="1400" i="1">
                                        <a:effectLst/>
                                        <a:latin typeface="Cambria Math" panose="02040503050406030204" pitchFamily="18" charset="0"/>
                                        <a:ea typeface="Times New Roman" panose="02020603050405020304" pitchFamily="18" charset="0"/>
                                      </a:rPr>
                                      <m:t>𝑆</m:t>
                                    </m:r>
                                  </m:sub>
                                </m:sSub>
                                <m:r>
                                  <a:rPr lang="it-IT" sz="1400" i="1">
                                    <a:effectLst/>
                                    <a:latin typeface="Cambria Math" panose="02040503050406030204" pitchFamily="18" charset="0"/>
                                    <a:ea typeface="Times New Roman" panose="02020603050405020304" pitchFamily="18" charset="0"/>
                                  </a:rPr>
                                  <m:t>=</m:t>
                                </m:r>
                                <m:sSup>
                                  <m:sSupPr>
                                    <m:ctrlPr>
                                      <a:rPr lang="it-IT" sz="1400" i="1">
                                        <a:effectLst/>
                                        <a:latin typeface="Cambria Math" panose="02040503050406030204" pitchFamily="18" charset="0"/>
                                        <a:ea typeface="Times New Roman" panose="02020603050405020304" pitchFamily="18" charset="0"/>
                                      </a:rPr>
                                    </m:ctrlPr>
                                  </m:sSupPr>
                                  <m:e>
                                    <m:r>
                                      <a:rPr lang="it-IT" sz="1400" i="1">
                                        <a:effectLst/>
                                        <a:latin typeface="Cambria Math" panose="02040503050406030204" pitchFamily="18" charset="0"/>
                                        <a:ea typeface="Times New Roman" panose="02020603050405020304" pitchFamily="18" charset="0"/>
                                      </a:rPr>
                                      <m:t>𝑒</m:t>
                                    </m:r>
                                  </m:e>
                                  <m:sup>
                                    <m:r>
                                      <a:rPr lang="it-IT" sz="1400" i="1">
                                        <a:effectLst/>
                                        <a:latin typeface="Cambria Math" panose="02040503050406030204" pitchFamily="18" charset="0"/>
                                        <a:ea typeface="Times New Roman" panose="02020603050405020304" pitchFamily="18" charset="0"/>
                                      </a:rPr>
                                      <m:t>−</m:t>
                                    </m:r>
                                    <m:d>
                                      <m:dPr>
                                        <m:ctrlPr>
                                          <a:rPr lang="it-IT" sz="1400" i="1">
                                            <a:effectLst/>
                                            <a:latin typeface="Cambria Math" panose="02040503050406030204" pitchFamily="18" charset="0"/>
                                            <a:ea typeface="Times New Roman" panose="02020603050405020304" pitchFamily="18" charset="0"/>
                                          </a:rPr>
                                        </m:ctrlPr>
                                      </m:dPr>
                                      <m:e>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1</m:t>
                                            </m:r>
                                          </m:sub>
                                        </m:sSub>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2</m:t>
                                            </m:r>
                                          </m:sub>
                                        </m:sSub>
                                        <m:r>
                                          <a:rPr lang="it-IT" sz="1400" i="1">
                                            <a:effectLst/>
                                            <a:latin typeface="Cambria Math" panose="02040503050406030204" pitchFamily="18" charset="0"/>
                                            <a:ea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𝑛</m:t>
                                            </m:r>
                                          </m:sub>
                                        </m:sSub>
                                      </m:e>
                                    </m:d>
                                    <m:r>
                                      <a:rPr lang="it-IT" sz="1400" i="1">
                                        <a:effectLst/>
                                        <a:latin typeface="Cambria Math" panose="02040503050406030204" pitchFamily="18" charset="0"/>
                                        <a:ea typeface="Times New Roman" panose="02020603050405020304" pitchFamily="18" charset="0"/>
                                      </a:rPr>
                                      <m:t>𝑡</m:t>
                                    </m:r>
                                  </m:sup>
                                </m:sSup>
                              </m:oMath>
                            </m:oMathPara>
                          </a14:m>
                          <a:endParaRPr lang="it-IT" sz="1400" dirty="0">
                            <a:effectLst/>
                            <a:latin typeface="Times New Roman" panose="02020603050405020304" pitchFamily="18" charset="0"/>
                            <a:ea typeface="Times New Roman" panose="02020603050405020304" pitchFamily="18" charset="0"/>
                          </a:endParaRPr>
                        </a:p>
                        <a:p>
                          <a:pPr algn="ctr">
                            <a:spcAft>
                              <a:spcPts val="60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𝑆</m:t>
                                    </m:r>
                                  </m:sub>
                                </m:sSub>
                                <m:r>
                                  <a:rPr lang="it-IT" sz="1400" i="1">
                                    <a:effectLst/>
                                    <a:latin typeface="Cambria Math" panose="02040503050406030204" pitchFamily="18" charset="0"/>
                                    <a:ea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1</m:t>
                                    </m:r>
                                  </m:sub>
                                </m:sSub>
                                <m:sSub>
                                  <m:sSubPr>
                                    <m:ctrlPr>
                                      <a:rPr lang="it-IT" sz="1400" i="1">
                                        <a:effectLst/>
                                        <a:latin typeface="Cambria Math" panose="02040503050406030204" pitchFamily="18" charset="0"/>
                                        <a:ea typeface="Times New Roman" panose="02020603050405020304" pitchFamily="18" charset="0"/>
                                      </a:rPr>
                                    </m:ctrlPr>
                                  </m:sSubPr>
                                  <m:e>
                                    <m:d>
                                      <m:dPr>
                                        <m:ctrlPr>
                                          <a:rPr lang="it-IT" sz="1400" i="1">
                                            <a:effectLst/>
                                            <a:latin typeface="Cambria Math" panose="02040503050406030204" pitchFamily="18" charset="0"/>
                                            <a:ea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rPr>
                                          <m:t>𝑡</m:t>
                                        </m:r>
                                      </m:e>
                                    </m:d>
                                    <m:r>
                                      <a:rPr lang="it-IT" sz="1400" i="1">
                                        <a:effectLst/>
                                        <a:latin typeface="Cambria Math" panose="02040503050406030204" pitchFamily="18" charset="0"/>
                                        <a:ea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2</m:t>
                                    </m:r>
                                  </m:sub>
                                </m:sSub>
                                <m:d>
                                  <m:dPr>
                                    <m:ctrlPr>
                                      <a:rPr lang="it-IT" sz="1400" i="1">
                                        <a:effectLst/>
                                        <a:latin typeface="Cambria Math" panose="02040503050406030204" pitchFamily="18" charset="0"/>
                                        <a:ea typeface="Times New Roman" panose="02020603050405020304" pitchFamily="18" charset="0"/>
                                      </a:rPr>
                                    </m:ctrlPr>
                                  </m:dPr>
                                  <m:e>
                                    <m:r>
                                      <a:rPr lang="it-IT" sz="1400" i="1">
                                        <a:effectLst/>
                                        <a:latin typeface="Cambria Math" panose="02040503050406030204" pitchFamily="18" charset="0"/>
                                        <a:ea typeface="Times New Roman" panose="02020603050405020304" pitchFamily="18" charset="0"/>
                                      </a:rPr>
                                      <m:t>𝑡</m:t>
                                    </m:r>
                                  </m:e>
                                </m:d>
                                <m:r>
                                  <a:rPr lang="it-IT" sz="1400" i="1">
                                    <a:effectLst/>
                                    <a:latin typeface="Cambria Math" panose="02040503050406030204" pitchFamily="18" charset="0"/>
                                    <a:ea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𝑛</m:t>
                                    </m:r>
                                  </m:sub>
                                </m:sSub>
                                <m:r>
                                  <a:rPr lang="it-IT" sz="1400" i="1">
                                    <a:effectLst/>
                                    <a:latin typeface="Cambria Math" panose="02040503050406030204" pitchFamily="18" charset="0"/>
                                    <a:ea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rPr>
                                  <m:t>𝑡</m:t>
                                </m:r>
                                <m:r>
                                  <a:rPr lang="it-IT" sz="1400" i="1">
                                    <a:effectLst/>
                                    <a:latin typeface="Cambria Math" panose="02040503050406030204" pitchFamily="18" charset="0"/>
                                    <a:ea typeface="Times New Roman" panose="02020603050405020304" pitchFamily="18" charset="0"/>
                                  </a:rPr>
                                  <m:t>)</m:t>
                                </m:r>
                              </m:oMath>
                            </m:oMathPara>
                          </a14:m>
                          <a:endParaRPr lang="it-IT" sz="1400" dirty="0">
                            <a:effectLst/>
                            <a:latin typeface="Times New Roman" panose="02020603050405020304" pitchFamily="18" charset="0"/>
                            <a:ea typeface="Times New Roman" panose="02020603050405020304" pitchFamily="18" charset="0"/>
                          </a:endParaRPr>
                        </a:p>
                        <a:p>
                          <a:pPr algn="ctr">
                            <a:spcAft>
                              <a:spcPts val="600"/>
                            </a:spcAft>
                          </a:pPr>
                          <a:r>
                            <a:rPr lang="it-IT" sz="1400" dirty="0">
                              <a:effectLst/>
                              <a:latin typeface="Times New Roman" panose="02020603050405020304" pitchFamily="18" charset="0"/>
                              <a:ea typeface="Times New Roman" panose="02020603050405020304" pitchFamily="18" charset="0"/>
                            </a:rPr>
                            <a:t> </a:t>
                          </a:r>
                        </a:p>
                        <a:p>
                          <a:pPr algn="ctr">
                            <a:spcAft>
                              <a:spcPts val="60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𝑀𝑇𝑇𝐹</m:t>
                                    </m:r>
                                  </m:e>
                                  <m:sub>
                                    <m:r>
                                      <a:rPr lang="it-IT" sz="1400" i="1">
                                        <a:effectLst/>
                                        <a:latin typeface="Cambria Math" panose="02040503050406030204" pitchFamily="18" charset="0"/>
                                        <a:ea typeface="Times New Roman" panose="02020603050405020304" pitchFamily="18" charset="0"/>
                                      </a:rPr>
                                      <m:t>𝑠</m:t>
                                    </m:r>
                                  </m:sub>
                                </m:sSub>
                                <m:r>
                                  <a:rPr lang="it-IT" sz="1400" i="1">
                                    <a:effectLst/>
                                    <a:latin typeface="Cambria Math" panose="02040503050406030204" pitchFamily="18" charset="0"/>
                                    <a:ea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𝑀𝑇𝑇𝐹</m:t>
                                    </m:r>
                                  </m:e>
                                  <m:sub>
                                    <m:r>
                                      <a:rPr lang="it-IT" sz="1400" i="1">
                                        <a:effectLst/>
                                        <a:latin typeface="Cambria Math" panose="02040503050406030204" pitchFamily="18" charset="0"/>
                                        <a:ea typeface="Times New Roman" panose="02020603050405020304" pitchFamily="18" charset="0"/>
                                      </a:rPr>
                                      <m:t>1</m:t>
                                    </m:r>
                                  </m:sub>
                                </m:sSub>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rPr>
                                      <m:t>𝑀𝑇𝑇𝐹</m:t>
                                    </m:r>
                                  </m:e>
                                  <m:sub>
                                    <m:r>
                                      <a:rPr lang="it-IT" sz="1400" i="1">
                                        <a:effectLst/>
                                        <a:latin typeface="Cambria Math" panose="02040503050406030204" pitchFamily="18" charset="0"/>
                                        <a:ea typeface="Times New Roman" panose="02020603050405020304" pitchFamily="18" charset="0"/>
                                      </a:rPr>
                                      <m:t>2</m:t>
                                    </m:r>
                                  </m:sub>
                                </m:sSub>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rPr>
                                      <m:t>𝑀𝑇𝑇𝐹</m:t>
                                    </m:r>
                                  </m:e>
                                  <m:sub>
                                    <m:r>
                                      <a:rPr lang="it-IT" sz="1400" i="1">
                                        <a:effectLst/>
                                        <a:latin typeface="Cambria Math" panose="02040503050406030204" pitchFamily="18" charset="0"/>
                                        <a:ea typeface="Times New Roman" panose="02020603050405020304" pitchFamily="18" charset="0"/>
                                      </a:rPr>
                                      <m:t>𝑛</m:t>
                                    </m:r>
                                  </m:sub>
                                </m:sSub>
                              </m:oMath>
                            </m:oMathPara>
                          </a14:m>
                          <a:endParaRPr lang="it-IT" sz="1400" dirty="0">
                            <a:effectLst/>
                            <a:latin typeface="Times New Roman" panose="02020603050405020304" pitchFamily="18" charset="0"/>
                            <a:ea typeface="Times New Roman" panose="02020603050405020304" pitchFamily="18" charset="0"/>
                          </a:endParaRPr>
                        </a:p>
                        <a:p>
                          <a:pPr algn="ctr">
                            <a:spcAft>
                              <a:spcPts val="600"/>
                            </a:spcAft>
                          </a:pPr>
                          <a:r>
                            <a:rPr lang="it-IT" sz="1400" dirty="0">
                              <a:effectLst/>
                              <a:latin typeface="Times New Roman" panose="02020603050405020304" pitchFamily="18" charset="0"/>
                              <a:ea typeface="Times New Roman" panose="02020603050405020304" pitchFamily="18" charset="0"/>
                            </a:rPr>
                            <a:t> </a:t>
                          </a:r>
                        </a:p>
                        <a:p>
                          <a:pPr algn="ctr">
                            <a:spcAft>
                              <a:spcPts val="60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𝑀𝑇𝑇𝐹</m:t>
                                    </m:r>
                                  </m:e>
                                  <m:sub>
                                    <m:r>
                                      <a:rPr lang="it-IT" sz="1400" i="1">
                                        <a:effectLst/>
                                        <a:latin typeface="Cambria Math" panose="02040503050406030204" pitchFamily="18" charset="0"/>
                                        <a:ea typeface="Times New Roman" panose="02020603050405020304" pitchFamily="18" charset="0"/>
                                      </a:rPr>
                                      <m:t>𝑠</m:t>
                                    </m:r>
                                  </m:sub>
                                </m:sSub>
                                <m:r>
                                  <a:rPr lang="it-IT" sz="1400" i="1">
                                    <a:effectLst/>
                                    <a:latin typeface="Cambria Math" panose="02040503050406030204" pitchFamily="18" charset="0"/>
                                    <a:ea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rPr>
                                      <m:t>1</m:t>
                                    </m:r>
                                  </m:num>
                                  <m:den>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𝑠</m:t>
                                        </m:r>
                                      </m:sub>
                                    </m:sSub>
                                  </m:den>
                                </m:f>
                              </m:oMath>
                            </m:oMathPara>
                          </a14:m>
                          <a:endParaRPr lang="it-IT" sz="1400" dirty="0">
                            <a:effectLst/>
                            <a:latin typeface="Times New Roman" panose="02020603050405020304" pitchFamily="18" charset="0"/>
                            <a:ea typeface="Times New Roman" panose="02020603050405020304" pitchFamily="18" charset="0"/>
                          </a:endParaRPr>
                        </a:p>
                        <a:p>
                          <a:pPr algn="ctr">
                            <a:lnSpc>
                              <a:spcPts val="1000"/>
                            </a:lnSpc>
                          </a:pPr>
                          <a:r>
                            <a:rPr lang="it-IT" sz="1000" dirty="0">
                              <a:effectLst/>
                              <a:latin typeface="Comic Sans MS" panose="030F0702030302020204" pitchFamily="66" charset="0"/>
                              <a:ea typeface="Times New Roman" panose="02020603050405020304" pitchFamily="18" charset="0"/>
                            </a:rPr>
                            <a:t> </a:t>
                          </a:r>
                          <a:endParaRPr lang="it-IT" sz="10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w="19050" cap="flat" cmpd="sng" algn="ctr">
                          <a:solidFill>
                            <a:srgbClr val="4472C4"/>
                          </a:solidFill>
                          <a:prstDash val="solid"/>
                          <a:round/>
                          <a:headEnd type="none" w="med" len="med"/>
                          <a:tailEnd type="none" w="med" len="med"/>
                        </a:lnB>
                        <a:solidFill>
                          <a:schemeClr val="bg1"/>
                        </a:solidFill>
                      </a:tcPr>
                    </a:tc>
                    <a:tc>
                      <a:txBody>
                        <a:bodyPr/>
                        <a:lstStyle/>
                        <a:p>
                          <a:pPr algn="ctr">
                            <a:spcAft>
                              <a:spcPts val="600"/>
                            </a:spcAft>
                          </a:pPr>
                          <a:endParaRPr lang="it-IT" sz="1000" i="1" dirty="0">
                            <a:effectLst/>
                            <a:latin typeface="Cambria Math" panose="02040503050406030204" pitchFamily="18" charset="0"/>
                            <a:ea typeface="Times New Roman" panose="02020603050405020304" pitchFamily="18" charset="0"/>
                          </a:endParaRPr>
                        </a:p>
                        <a:p>
                          <a:pPr algn="ctr">
                            <a:spcAft>
                              <a:spcPts val="600"/>
                            </a:spcAft>
                          </a:pPr>
                          <a:endParaRPr lang="it-IT" sz="1000" i="1" dirty="0">
                            <a:effectLst/>
                            <a:latin typeface="Cambria Math" panose="02040503050406030204" pitchFamily="18" charset="0"/>
                            <a:ea typeface="Times New Roman" panose="02020603050405020304" pitchFamily="18" charset="0"/>
                          </a:endParaRPr>
                        </a:p>
                        <a:p>
                          <a:pPr algn="ctr">
                            <a:spcAft>
                              <a:spcPts val="600"/>
                            </a:spcAft>
                          </a:pPr>
                          <a:endParaRPr lang="it-IT" sz="1000" i="1" dirty="0">
                            <a:effectLst/>
                            <a:latin typeface="Cambria Math" panose="02040503050406030204" pitchFamily="18" charset="0"/>
                            <a:ea typeface="Times New Roman" panose="02020603050405020304" pitchFamily="18" charset="0"/>
                          </a:endParaRPr>
                        </a:p>
                        <a:p>
                          <a:pPr algn="ctr">
                            <a:spcAft>
                              <a:spcPts val="600"/>
                            </a:spcAft>
                          </a:pPr>
                          <a:endParaRPr lang="it-IT" sz="1000" i="1" dirty="0">
                            <a:effectLst/>
                            <a:latin typeface="Cambria Math" panose="02040503050406030204" pitchFamily="18" charset="0"/>
                            <a:ea typeface="Times New Roman" panose="02020603050405020304" pitchFamily="18" charset="0"/>
                          </a:endParaRPr>
                        </a:p>
                        <a:p>
                          <a:pPr algn="ctr">
                            <a:spcAft>
                              <a:spcPts val="600"/>
                            </a:spcAft>
                          </a:pPr>
                          <a:endParaRPr lang="it-IT" sz="1000" i="1" dirty="0">
                            <a:effectLst/>
                            <a:latin typeface="Cambria Math" panose="02040503050406030204" pitchFamily="18" charset="0"/>
                            <a:ea typeface="Times New Roman" panose="02020603050405020304" pitchFamily="18" charset="0"/>
                          </a:endParaRPr>
                        </a:p>
                        <a:p>
                          <a:pPr algn="ctr">
                            <a:spcAft>
                              <a:spcPts val="600"/>
                            </a:spcAft>
                          </a:pPr>
                          <a:endParaRPr lang="it-IT" sz="1000" i="1" dirty="0">
                            <a:effectLst/>
                            <a:latin typeface="Cambria Math" panose="02040503050406030204" pitchFamily="18" charset="0"/>
                            <a:ea typeface="Times New Roman" panose="02020603050405020304" pitchFamily="18" charset="0"/>
                          </a:endParaRPr>
                        </a:p>
                        <a:p>
                          <a:pPr algn="ctr">
                            <a:spcAft>
                              <a:spcPts val="600"/>
                            </a:spcAft>
                          </a:pPr>
                          <a:endParaRPr lang="it-IT" sz="1200" i="1" dirty="0">
                            <a:effectLst/>
                            <a:latin typeface="Cambria Math" panose="02040503050406030204" pitchFamily="18" charset="0"/>
                            <a:ea typeface="Times New Roman" panose="02020603050405020304" pitchFamily="18" charset="0"/>
                          </a:endParaRPr>
                        </a:p>
                        <a:p>
                          <a:pPr algn="ctr">
                            <a:spcAft>
                              <a:spcPts val="60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rPr>
                                      <m:t>𝑅</m:t>
                                    </m:r>
                                  </m:e>
                                  <m:sub>
                                    <m:r>
                                      <a:rPr lang="it-IT" sz="1200" i="1">
                                        <a:effectLst/>
                                        <a:latin typeface="Cambria Math" panose="02040503050406030204" pitchFamily="18" charset="0"/>
                                        <a:ea typeface="Times New Roman" panose="02020603050405020304" pitchFamily="18" charset="0"/>
                                      </a:rPr>
                                      <m:t>𝑝</m:t>
                                    </m:r>
                                  </m:sub>
                                </m:sSub>
                                <m:r>
                                  <a:rPr lang="it-IT" sz="1200" i="1">
                                    <a:effectLst/>
                                    <a:latin typeface="Cambria Math" panose="02040503050406030204" pitchFamily="18" charset="0"/>
                                    <a:ea typeface="Times New Roman" panose="02020603050405020304" pitchFamily="18" charset="0"/>
                                  </a:rPr>
                                  <m:t>=1−</m:t>
                                </m:r>
                                <m:d>
                                  <m:dPr>
                                    <m:begChr m:val="["/>
                                    <m:endChr m:val="]"/>
                                    <m:ctrlPr>
                                      <a:rPr lang="it-IT" sz="1200" i="1">
                                        <a:effectLst/>
                                        <a:latin typeface="Cambria Math" panose="02040503050406030204" pitchFamily="18" charset="0"/>
                                        <a:ea typeface="Times New Roman" panose="02020603050405020304" pitchFamily="18" charset="0"/>
                                      </a:rPr>
                                    </m:ctrlPr>
                                  </m:dPr>
                                  <m:e>
                                    <m:d>
                                      <m:dPr>
                                        <m:ctrlPr>
                                          <a:rPr lang="it-IT" sz="1200" i="1">
                                            <a:effectLst/>
                                            <a:latin typeface="Cambria Math" panose="02040503050406030204" pitchFamily="18" charset="0"/>
                                            <a:ea typeface="Times New Roman" panose="02020603050405020304" pitchFamily="18" charset="0"/>
                                          </a:rPr>
                                        </m:ctrlPr>
                                      </m:dPr>
                                      <m:e>
                                        <m:r>
                                          <a:rPr lang="it-IT" sz="1200" i="1">
                                            <a:effectLst/>
                                            <a:latin typeface="Cambria Math" panose="02040503050406030204" pitchFamily="18" charset="0"/>
                                            <a:ea typeface="Times New Roman" panose="02020603050405020304" pitchFamily="18" charset="0"/>
                                          </a:rPr>
                                          <m:t>1−</m:t>
                                        </m:r>
                                        <m:sSub>
                                          <m:sSubPr>
                                            <m:ctrlPr>
                                              <a:rPr lang="it-IT" sz="1200" i="1">
                                                <a:effectLst/>
                                                <a:latin typeface="Cambria Math" panose="02040503050406030204" pitchFamily="18" charset="0"/>
                                                <a:ea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rPr>
                                              <m:t>𝑅</m:t>
                                            </m:r>
                                          </m:e>
                                          <m:sub>
                                            <m:r>
                                              <a:rPr lang="it-IT" sz="1200" i="1">
                                                <a:effectLst/>
                                                <a:latin typeface="Cambria Math" panose="02040503050406030204" pitchFamily="18" charset="0"/>
                                                <a:ea typeface="Times New Roman" panose="02020603050405020304" pitchFamily="18" charset="0"/>
                                              </a:rPr>
                                              <m:t>1</m:t>
                                            </m:r>
                                          </m:sub>
                                        </m:sSub>
                                        <m:r>
                                          <a:rPr lang="it-IT" sz="1200" i="1">
                                            <a:effectLst/>
                                            <a:latin typeface="Cambria Math" panose="02040503050406030204" pitchFamily="18" charset="0"/>
                                            <a:ea typeface="Times New Roman" panose="02020603050405020304" pitchFamily="18" charset="0"/>
                                          </a:rPr>
                                          <m:t>(</m:t>
                                        </m:r>
                                        <m:r>
                                          <a:rPr lang="it-IT" sz="1200" i="1">
                                            <a:effectLst/>
                                            <a:latin typeface="Cambria Math" panose="02040503050406030204" pitchFamily="18" charset="0"/>
                                            <a:ea typeface="Times New Roman" panose="02020603050405020304" pitchFamily="18" charset="0"/>
                                          </a:rPr>
                                          <m:t>𝑡</m:t>
                                        </m:r>
                                        <m:r>
                                          <a:rPr lang="it-IT" sz="1200" i="1">
                                            <a:effectLst/>
                                            <a:latin typeface="Cambria Math" panose="02040503050406030204" pitchFamily="18" charset="0"/>
                                            <a:ea typeface="Times New Roman" panose="02020603050405020304" pitchFamily="18" charset="0"/>
                                          </a:rPr>
                                          <m:t>)</m:t>
                                        </m:r>
                                      </m:e>
                                    </m:d>
                                    <m:r>
                                      <a:rPr lang="it-IT" sz="1200" i="1">
                                        <a:effectLst/>
                                        <a:latin typeface="Cambria Math" panose="02040503050406030204" pitchFamily="18" charset="0"/>
                                        <a:ea typeface="Times New Roman" panose="02020603050405020304" pitchFamily="18" charset="0"/>
                                      </a:rPr>
                                      <m:t>∙</m:t>
                                    </m:r>
                                    <m:d>
                                      <m:dPr>
                                        <m:ctrlPr>
                                          <a:rPr lang="it-IT" sz="1200" i="1">
                                            <a:effectLst/>
                                            <a:latin typeface="Cambria Math" panose="02040503050406030204" pitchFamily="18" charset="0"/>
                                            <a:ea typeface="Times New Roman" panose="02020603050405020304" pitchFamily="18" charset="0"/>
                                          </a:rPr>
                                        </m:ctrlPr>
                                      </m:dPr>
                                      <m:e>
                                        <m:r>
                                          <a:rPr lang="it-IT" sz="1200" i="1">
                                            <a:effectLst/>
                                            <a:latin typeface="Cambria Math" panose="02040503050406030204" pitchFamily="18" charset="0"/>
                                            <a:ea typeface="Times New Roman" panose="02020603050405020304" pitchFamily="18" charset="0"/>
                                          </a:rPr>
                                          <m:t>1−</m:t>
                                        </m:r>
                                        <m:sSub>
                                          <m:sSubPr>
                                            <m:ctrlPr>
                                              <a:rPr lang="it-IT" sz="1200" i="1">
                                                <a:effectLst/>
                                                <a:latin typeface="Cambria Math" panose="02040503050406030204" pitchFamily="18" charset="0"/>
                                                <a:ea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rPr>
                                              <m:t>𝑅</m:t>
                                            </m:r>
                                          </m:e>
                                          <m:sub>
                                            <m:r>
                                              <a:rPr lang="it-IT" sz="1200" i="1">
                                                <a:effectLst/>
                                                <a:latin typeface="Cambria Math" panose="02040503050406030204" pitchFamily="18" charset="0"/>
                                                <a:ea typeface="Times New Roman" panose="02020603050405020304" pitchFamily="18" charset="0"/>
                                              </a:rPr>
                                              <m:t>2</m:t>
                                            </m:r>
                                          </m:sub>
                                        </m:sSub>
                                        <m:r>
                                          <a:rPr lang="it-IT" sz="1200" i="1">
                                            <a:effectLst/>
                                            <a:latin typeface="Cambria Math" panose="02040503050406030204" pitchFamily="18" charset="0"/>
                                            <a:ea typeface="Times New Roman" panose="02020603050405020304" pitchFamily="18" charset="0"/>
                                          </a:rPr>
                                          <m:t>(</m:t>
                                        </m:r>
                                        <m:r>
                                          <a:rPr lang="it-IT" sz="1200" i="1">
                                            <a:effectLst/>
                                            <a:latin typeface="Cambria Math" panose="02040503050406030204" pitchFamily="18" charset="0"/>
                                            <a:ea typeface="Times New Roman" panose="02020603050405020304" pitchFamily="18" charset="0"/>
                                          </a:rPr>
                                          <m:t>𝑡</m:t>
                                        </m:r>
                                        <m:r>
                                          <a:rPr lang="it-IT" sz="1200" i="1">
                                            <a:effectLst/>
                                            <a:latin typeface="Cambria Math" panose="02040503050406030204" pitchFamily="18" charset="0"/>
                                            <a:ea typeface="Times New Roman" panose="02020603050405020304" pitchFamily="18" charset="0"/>
                                          </a:rPr>
                                          <m:t>)</m:t>
                                        </m:r>
                                      </m:e>
                                    </m:d>
                                    <m:r>
                                      <a:rPr lang="it-IT" sz="1200" i="1">
                                        <a:effectLst/>
                                        <a:latin typeface="Cambria Math" panose="02040503050406030204" pitchFamily="18" charset="0"/>
                                        <a:ea typeface="Times New Roman" panose="02020603050405020304" pitchFamily="18" charset="0"/>
                                      </a:rPr>
                                      <m:t>∙⋯∙</m:t>
                                    </m:r>
                                    <m:d>
                                      <m:dPr>
                                        <m:ctrlPr>
                                          <a:rPr lang="it-IT" sz="1200" i="1">
                                            <a:effectLst/>
                                            <a:latin typeface="Cambria Math" panose="02040503050406030204" pitchFamily="18" charset="0"/>
                                            <a:ea typeface="Times New Roman" panose="02020603050405020304" pitchFamily="18" charset="0"/>
                                          </a:rPr>
                                        </m:ctrlPr>
                                      </m:dPr>
                                      <m:e>
                                        <m:r>
                                          <a:rPr lang="it-IT" sz="1200" i="1">
                                            <a:effectLst/>
                                            <a:latin typeface="Cambria Math" panose="02040503050406030204" pitchFamily="18" charset="0"/>
                                            <a:ea typeface="Times New Roman" panose="02020603050405020304" pitchFamily="18" charset="0"/>
                                          </a:rPr>
                                          <m:t>1−</m:t>
                                        </m:r>
                                        <m:sSub>
                                          <m:sSubPr>
                                            <m:ctrlPr>
                                              <a:rPr lang="it-IT" sz="1200" i="1">
                                                <a:effectLst/>
                                                <a:latin typeface="Cambria Math" panose="02040503050406030204" pitchFamily="18" charset="0"/>
                                                <a:ea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rPr>
                                              <m:t>𝑅</m:t>
                                            </m:r>
                                          </m:e>
                                          <m:sub>
                                            <m:r>
                                              <a:rPr lang="it-IT" sz="1200" i="1">
                                                <a:effectLst/>
                                                <a:latin typeface="Cambria Math" panose="02040503050406030204" pitchFamily="18" charset="0"/>
                                                <a:ea typeface="Times New Roman" panose="02020603050405020304" pitchFamily="18" charset="0"/>
                                              </a:rPr>
                                              <m:t>𝑛</m:t>
                                            </m:r>
                                          </m:sub>
                                        </m:sSub>
                                        <m:r>
                                          <a:rPr lang="it-IT" sz="1200" i="1">
                                            <a:effectLst/>
                                            <a:latin typeface="Cambria Math" panose="02040503050406030204" pitchFamily="18" charset="0"/>
                                            <a:ea typeface="Times New Roman" panose="02020603050405020304" pitchFamily="18" charset="0"/>
                                          </a:rPr>
                                          <m:t>(</m:t>
                                        </m:r>
                                        <m:r>
                                          <a:rPr lang="it-IT" sz="1200" i="1">
                                            <a:effectLst/>
                                            <a:latin typeface="Cambria Math" panose="02040503050406030204" pitchFamily="18" charset="0"/>
                                            <a:ea typeface="Times New Roman" panose="02020603050405020304" pitchFamily="18" charset="0"/>
                                          </a:rPr>
                                          <m:t>𝑡</m:t>
                                        </m:r>
                                        <m:r>
                                          <a:rPr lang="it-IT" sz="1200" i="1">
                                            <a:effectLst/>
                                            <a:latin typeface="Cambria Math" panose="02040503050406030204" pitchFamily="18" charset="0"/>
                                            <a:ea typeface="Times New Roman" panose="02020603050405020304" pitchFamily="18" charset="0"/>
                                          </a:rPr>
                                          <m:t>)</m:t>
                                        </m:r>
                                      </m:e>
                                    </m:d>
                                  </m:e>
                                </m:d>
                              </m:oMath>
                            </m:oMathPara>
                          </a14:m>
                          <a:endParaRPr lang="it-IT" sz="1200" dirty="0">
                            <a:effectLst/>
                            <a:latin typeface="Times New Roman" panose="02020603050405020304" pitchFamily="18" charset="0"/>
                            <a:ea typeface="Times New Roman" panose="02020603050405020304" pitchFamily="18" charset="0"/>
                          </a:endParaRPr>
                        </a:p>
                        <a:p>
                          <a:pPr algn="ctr">
                            <a:spcAft>
                              <a:spcPts val="600"/>
                            </a:spcAft>
                          </a:pPr>
                          <a:r>
                            <a:rPr lang="it-IT" sz="1200" dirty="0">
                              <a:effectLst/>
                              <a:latin typeface="Arial" panose="020B0604020202020204" pitchFamily="34" charset="0"/>
                              <a:ea typeface="Times New Roman" panose="02020603050405020304" pitchFamily="18" charset="0"/>
                            </a:rPr>
                            <a:t> </a:t>
                          </a:r>
                          <a:endParaRPr lang="it-IT" sz="1200" dirty="0">
                            <a:effectLst/>
                            <a:latin typeface="Times New Roman" panose="02020603050405020304" pitchFamily="18" charset="0"/>
                            <a:ea typeface="Times New Roman" panose="02020603050405020304" pitchFamily="18" charset="0"/>
                          </a:endParaRPr>
                        </a:p>
                        <a:p>
                          <a:pPr algn="ctr">
                            <a:spcAft>
                              <a:spcPts val="600"/>
                            </a:spcAft>
                          </a:pPr>
                          <a:r>
                            <a:rPr lang="it-IT" sz="1200" dirty="0">
                              <a:effectLst/>
                              <a:latin typeface="Arial" panose="020B0604020202020204" pitchFamily="34" charset="0"/>
                              <a:ea typeface="Times New Roman" panose="02020603050405020304" pitchFamily="18" charset="0"/>
                            </a:rPr>
                            <a:t>due elementi identici (stesso </a:t>
                          </a:r>
                          <a:r>
                            <a:rPr lang="it-IT" sz="12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it-IT" sz="1200" dirty="0">
                              <a:effectLst/>
                              <a:latin typeface="Arial" panose="020B0604020202020204" pitchFamily="34" charset="0"/>
                              <a:ea typeface="Times New Roman" panose="02020603050405020304" pitchFamily="18" charset="0"/>
                            </a:rPr>
                            <a:t>) in parallelo</a:t>
                          </a:r>
                          <a:endParaRPr lang="it-IT" sz="1200" dirty="0">
                            <a:effectLst/>
                            <a:latin typeface="Times New Roman" panose="02020603050405020304" pitchFamily="18" charset="0"/>
                            <a:ea typeface="Times New Roman" panose="02020603050405020304" pitchFamily="18" charset="0"/>
                          </a:endParaRPr>
                        </a:p>
                        <a:p>
                          <a:pPr algn="ctr">
                            <a:spcAft>
                              <a:spcPts val="60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Times New Roman" panose="02020603050405020304" pitchFamily="18" charset="0"/>
                                        <a:cs typeface="Arial" panose="020B0604020202020204" pitchFamily="34" charset="0"/>
                                      </a:rPr>
                                      <m:t>𝑀𝑇𝑇𝐹</m:t>
                                    </m:r>
                                  </m:e>
                                  <m:sub>
                                    <m:r>
                                      <a:rPr lang="it-IT" sz="1400" i="1">
                                        <a:effectLst/>
                                        <a:latin typeface="Cambria Math" panose="02040503050406030204" pitchFamily="18" charset="0"/>
                                        <a:ea typeface="Times New Roman" panose="02020603050405020304" pitchFamily="18" charset="0"/>
                                        <a:cs typeface="Arial" panose="020B0604020202020204" pitchFamily="34" charset="0"/>
                                      </a:rPr>
                                      <m:t>𝑝</m:t>
                                    </m:r>
                                  </m:sub>
                                </m:sSub>
                                <m:r>
                                  <a:rPr lang="it-IT" sz="1400"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it-IT" sz="1400" i="1">
                                        <a:effectLst/>
                                        <a:latin typeface="Cambria Math" panose="02040503050406030204" pitchFamily="18" charset="0"/>
                                        <a:ea typeface="Times New Roman" panose="02020603050405020304" pitchFamily="18" charset="0"/>
                                        <a:cs typeface="Arial" panose="020B0604020202020204" pitchFamily="34" charset="0"/>
                                      </a:rPr>
                                      <m:t>1,5</m:t>
                                    </m:r>
                                  </m:num>
                                  <m:den>
                                    <m:r>
                                      <a:rPr lang="it-IT" sz="1400" i="1">
                                        <a:effectLst/>
                                        <a:latin typeface="Cambria Math" panose="02040503050406030204" pitchFamily="18" charset="0"/>
                                        <a:ea typeface="Times New Roman" panose="02020603050405020304" pitchFamily="18" charset="0"/>
                                        <a:cs typeface="Arial" panose="020B0604020202020204" pitchFamily="34" charset="0"/>
                                      </a:rPr>
                                      <m:t>𝜆</m:t>
                                    </m:r>
                                  </m:den>
                                </m:f>
                              </m:oMath>
                            </m:oMathPara>
                          </a14:m>
                          <a:endParaRPr lang="it-IT" sz="1400" dirty="0">
                            <a:effectLst/>
                            <a:latin typeface="Times New Roman" panose="02020603050405020304" pitchFamily="18" charset="0"/>
                            <a:ea typeface="Times New Roman" panose="02020603050405020304" pitchFamily="18" charset="0"/>
                          </a:endParaRPr>
                        </a:p>
                        <a:p>
                          <a:pPr algn="ctr">
                            <a:spcAft>
                              <a:spcPts val="600"/>
                            </a:spcAft>
                          </a:pPr>
                          <a:r>
                            <a:rPr lang="it-IT" sz="1400" dirty="0">
                              <a:effectLst/>
                              <a:latin typeface="Arial" panose="020B0604020202020204" pitchFamily="34" charset="0"/>
                              <a:ea typeface="Times New Roman" panose="02020603050405020304" pitchFamily="18" charset="0"/>
                            </a:rPr>
                            <a:t> </a:t>
                          </a:r>
                          <a:endParaRPr lang="it-IT" sz="1400" dirty="0">
                            <a:effectLst/>
                            <a:latin typeface="Times New Roman" panose="02020603050405020304" pitchFamily="18" charset="0"/>
                            <a:ea typeface="Times New Roman" panose="02020603050405020304" pitchFamily="18" charset="0"/>
                          </a:endParaRPr>
                        </a:p>
                        <a:p>
                          <a:pPr algn="ctr">
                            <a:spcAft>
                              <a:spcPts val="600"/>
                            </a:spcAft>
                          </a:pPr>
                          <a:r>
                            <a:rPr lang="it-IT" sz="1400" dirty="0">
                              <a:effectLst/>
                              <a:latin typeface="Arial" panose="020B0604020202020204" pitchFamily="34" charset="0"/>
                              <a:ea typeface="Times New Roman" panose="02020603050405020304" pitchFamily="18" charset="0"/>
                            </a:rPr>
                            <a:t>due elementi con </a:t>
                          </a:r>
                          <a:r>
                            <a:rPr lang="it-IT" sz="14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it-IT" sz="1400" dirty="0">
                              <a:effectLst/>
                              <a:latin typeface="Arial" panose="020B0604020202020204" pitchFamily="34" charset="0"/>
                              <a:ea typeface="Times New Roman" panose="02020603050405020304" pitchFamily="18" charset="0"/>
                            </a:rPr>
                            <a:t> diversi in parallelo:</a:t>
                          </a:r>
                          <a:endParaRPr lang="it-IT" sz="1400" dirty="0">
                            <a:effectLst/>
                            <a:latin typeface="Times New Roman" panose="02020603050405020304" pitchFamily="18" charset="0"/>
                            <a:ea typeface="Times New Roman" panose="02020603050405020304" pitchFamily="18" charset="0"/>
                          </a:endParaRPr>
                        </a:p>
                        <a:p>
                          <a:pPr algn="ctr">
                            <a:spcAft>
                              <a:spcPts val="60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𝑀𝑇𝑇𝐹</m:t>
                                    </m:r>
                                  </m:e>
                                  <m:sub>
                                    <m:r>
                                      <a:rPr lang="it-IT" sz="1400" i="1">
                                        <a:effectLst/>
                                        <a:latin typeface="Cambria Math" panose="02040503050406030204" pitchFamily="18" charset="0"/>
                                        <a:ea typeface="Times New Roman" panose="02020603050405020304" pitchFamily="18" charset="0"/>
                                      </a:rPr>
                                      <m:t>𝑝</m:t>
                                    </m:r>
                                  </m:sub>
                                </m:sSub>
                                <m:r>
                                  <a:rPr lang="it-IT" sz="1400" i="1">
                                    <a:effectLst/>
                                    <a:latin typeface="Cambria Math" panose="02040503050406030204" pitchFamily="18" charset="0"/>
                                    <a:ea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rPr>
                                      <m:t>1</m:t>
                                    </m:r>
                                  </m:num>
                                  <m:den>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1</m:t>
                                        </m:r>
                                      </m:sub>
                                    </m:sSub>
                                  </m:den>
                                </m:f>
                                <m:r>
                                  <a:rPr lang="it-IT" sz="1400" i="1">
                                    <a:effectLst/>
                                    <a:latin typeface="Cambria Math" panose="02040503050406030204" pitchFamily="18" charset="0"/>
                                    <a:ea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rPr>
                                      <m:t>1</m:t>
                                    </m:r>
                                  </m:num>
                                  <m:den>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2</m:t>
                                        </m:r>
                                      </m:sub>
                                    </m:sSub>
                                  </m:den>
                                </m:f>
                                <m:r>
                                  <a:rPr lang="it-IT" sz="1400" i="1">
                                    <a:effectLst/>
                                    <a:latin typeface="Cambria Math" panose="02040503050406030204" pitchFamily="18" charset="0"/>
                                    <a:ea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rPr>
                                      <m:t>1</m:t>
                                    </m:r>
                                  </m:num>
                                  <m:den>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1</m:t>
                                        </m:r>
                                      </m:sub>
                                    </m:sSub>
                                    <m:r>
                                      <a:rPr lang="it-IT" sz="1400" i="1">
                                        <a:effectLst/>
                                        <a:latin typeface="Cambria Math" panose="02040503050406030204" pitchFamily="18" charset="0"/>
                                        <a:ea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rPr>
                                          <m:t>𝜆</m:t>
                                        </m:r>
                                      </m:e>
                                      <m:sub>
                                        <m:r>
                                          <a:rPr lang="it-IT" sz="1400" i="1">
                                            <a:effectLst/>
                                            <a:latin typeface="Cambria Math" panose="02040503050406030204" pitchFamily="18" charset="0"/>
                                            <a:ea typeface="Times New Roman" panose="02020603050405020304" pitchFamily="18" charset="0"/>
                                          </a:rPr>
                                          <m:t>2</m:t>
                                        </m:r>
                                      </m:sub>
                                    </m:sSub>
                                  </m:den>
                                </m:f>
                              </m:oMath>
                            </m:oMathPara>
                          </a14:m>
                          <a:endParaRPr lang="it-IT" sz="1400" dirty="0">
                            <a:effectLst/>
                            <a:latin typeface="Times New Roman" panose="02020603050405020304" pitchFamily="18" charset="0"/>
                            <a:ea typeface="Times New Roman" panose="02020603050405020304" pitchFamily="18" charset="0"/>
                          </a:endParaRPr>
                        </a:p>
                        <a:p>
                          <a:pPr algn="ctr">
                            <a:lnSpc>
                              <a:spcPts val="1000"/>
                            </a:lnSpc>
                          </a:pPr>
                          <a:r>
                            <a:rPr lang="it-IT" sz="1000" dirty="0">
                              <a:effectLst/>
                              <a:latin typeface="Comic Sans MS" panose="030F0702030302020204" pitchFamily="66" charset="0"/>
                              <a:ea typeface="Times New Roman" panose="02020603050405020304" pitchFamily="18" charset="0"/>
                            </a:rPr>
                            <a:t> </a:t>
                          </a:r>
                          <a:endParaRPr lang="it-IT" sz="10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w="1905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xmlns="" val="860026985"/>
                      </a:ext>
                    </a:extLst>
                  </a:tr>
                </a:tbl>
              </a:graphicData>
            </a:graphic>
          </p:graphicFrame>
        </mc:Choice>
        <mc:Fallback>
          <p:graphicFrame>
            <p:nvGraphicFramePr>
              <p:cNvPr id="3" name="Tabella 2">
                <a:extLst>
                  <a:ext uri="{FF2B5EF4-FFF2-40B4-BE49-F238E27FC236}">
                    <a16:creationId xmlns:a16="http://schemas.microsoft.com/office/drawing/2014/main" xmlns:a14="http://schemas.microsoft.com/office/drawing/2010/main" xmlns="" id="{5805FD16-6F3B-43E2-9645-CBCB7FB5249D}"/>
                  </a:ext>
                </a:extLst>
              </p:cNvPr>
              <p:cNvGraphicFramePr>
                <a:graphicFrameLocks noGrp="1"/>
              </p:cNvGraphicFramePr>
              <p:nvPr>
                <p:extLst>
                  <p:ext uri="{D42A27DB-BD31-4B8C-83A1-F6EECF244321}">
                    <p14:modId xmlns:p14="http://schemas.microsoft.com/office/powerpoint/2010/main" val="3547383996"/>
                  </p:ext>
                </p:extLst>
              </p:nvPr>
            </p:nvGraphicFramePr>
            <p:xfrm>
              <a:off x="539552" y="548680"/>
              <a:ext cx="8249344" cy="6048672"/>
            </p:xfrm>
            <a:graphic>
              <a:graphicData uri="http://schemas.openxmlformats.org/drawingml/2006/table">
                <a:tbl>
                  <a:tblPr firstRow="1" firstCol="1" bandRow="1"/>
                  <a:tblGrid>
                    <a:gridCol w="4124672">
                      <a:extLst>
                        <a:ext uri="{9D8B030D-6E8A-4147-A177-3AD203B41FA5}">
                          <a16:colId xmlns:a16="http://schemas.microsoft.com/office/drawing/2014/main" xmlns:a14="http://schemas.microsoft.com/office/drawing/2010/main" xmlns="" val="586389111"/>
                        </a:ext>
                      </a:extLst>
                    </a:gridCol>
                    <a:gridCol w="4124672">
                      <a:extLst>
                        <a:ext uri="{9D8B030D-6E8A-4147-A177-3AD203B41FA5}">
                          <a16:colId xmlns:a16="http://schemas.microsoft.com/office/drawing/2014/main" xmlns:a14="http://schemas.microsoft.com/office/drawing/2010/main" xmlns="" val="2474513832"/>
                        </a:ext>
                      </a:extLst>
                    </a:gridCol>
                  </a:tblGrid>
                  <a:tr h="785523">
                    <a:tc gridSpan="2">
                      <a:txBody>
                        <a:bodyPr/>
                        <a:lstStyle/>
                        <a:p>
                          <a:pPr algn="ctr"/>
                          <a:r>
                            <a:rPr lang="it-IT" sz="1400" b="1" dirty="0">
                              <a:solidFill>
                                <a:srgbClr val="000000"/>
                              </a:solidFill>
                              <a:effectLst/>
                              <a:latin typeface="Arial" panose="020B0604020202020204" pitchFamily="34" charset="0"/>
                              <a:ea typeface="Times New Roman" panose="02020603050405020304" pitchFamily="18" charset="0"/>
                            </a:rPr>
                            <a:t>CONFIGURAZIONI DI GUASTO</a:t>
                          </a:r>
                          <a:endParaRPr lang="it-IT" sz="10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9CC2E5"/>
                        </a:solidFill>
                      </a:tcPr>
                    </a:tc>
                    <a:tc hMerge="1">
                      <a:txBody>
                        <a:bodyPr/>
                        <a:lstStyle/>
                        <a:p>
                          <a:endParaRPr lang="it-IT"/>
                        </a:p>
                      </a:txBody>
                      <a:tcPr/>
                    </a:tc>
                    <a:extLst>
                      <a:ext uri="{0D108BD9-81ED-4DB2-BD59-A6C34878D82A}">
                        <a16:rowId xmlns:a16="http://schemas.microsoft.com/office/drawing/2014/main" xmlns:a14="http://schemas.microsoft.com/office/drawing/2010/main" xmlns="" val="2221323225"/>
                      </a:ext>
                    </a:extLst>
                  </a:tr>
                  <a:tr h="521180">
                    <a:tc>
                      <a:txBody>
                        <a:bodyPr/>
                        <a:lstStyle/>
                        <a:p>
                          <a:pPr algn="ctr"/>
                          <a:r>
                            <a:rPr lang="it-IT" sz="1400" b="1" dirty="0">
                              <a:solidFill>
                                <a:srgbClr val="000000"/>
                              </a:solidFill>
                              <a:effectLst/>
                              <a:latin typeface="Arial" panose="020B0604020202020204" pitchFamily="34" charset="0"/>
                              <a:ea typeface="Times New Roman" panose="02020603050405020304" pitchFamily="18" charset="0"/>
                            </a:rPr>
                            <a:t>SERIE</a:t>
                          </a:r>
                          <a:endParaRPr lang="it-IT" sz="10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9CC2E5"/>
                        </a:solidFill>
                      </a:tcPr>
                    </a:tc>
                    <a:tc>
                      <a:txBody>
                        <a:bodyPr/>
                        <a:lstStyle/>
                        <a:p>
                          <a:pPr algn="ctr"/>
                          <a:r>
                            <a:rPr lang="it-IT" sz="1400" b="1" dirty="0">
                              <a:solidFill>
                                <a:srgbClr val="000000"/>
                              </a:solidFill>
                              <a:effectLst/>
                              <a:latin typeface="Arial" panose="020B0604020202020204" pitchFamily="34" charset="0"/>
                              <a:ea typeface="Times New Roman" panose="02020603050405020304" pitchFamily="18" charset="0"/>
                            </a:rPr>
                            <a:t>PARALLELO</a:t>
                          </a:r>
                          <a:endParaRPr lang="it-IT" sz="10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9CC2E5"/>
                        </a:solidFill>
                      </a:tcPr>
                    </a:tc>
                    <a:extLst>
                      <a:ext uri="{0D108BD9-81ED-4DB2-BD59-A6C34878D82A}">
                        <a16:rowId xmlns:a16="http://schemas.microsoft.com/office/drawing/2014/main" xmlns:a14="http://schemas.microsoft.com/office/drawing/2010/main" xmlns="" val="3981045402"/>
                      </a:ext>
                    </a:extLst>
                  </a:tr>
                  <a:tr h="278833">
                    <a:tc>
                      <a:txBody>
                        <a:bodyPr/>
                        <a:lstStyle/>
                        <a:p>
                          <a:pPr algn="ctr">
                            <a:lnSpc>
                              <a:spcPts val="1000"/>
                            </a:lnSpc>
                          </a:pPr>
                          <a:endParaRPr lang="it-IT" sz="1000" dirty="0">
                            <a:effectLst/>
                            <a:latin typeface="Comic Sans MS" panose="030F0702030302020204" pitchFamily="66"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a:noFill/>
                        </a:lnB>
                        <a:solidFill>
                          <a:schemeClr val="bg1"/>
                        </a:solidFill>
                      </a:tcPr>
                    </a:tc>
                    <a:tc>
                      <a:txBody>
                        <a:bodyPr/>
                        <a:lstStyle/>
                        <a:p>
                          <a:pPr algn="ctr">
                            <a:lnSpc>
                              <a:spcPts val="1000"/>
                            </a:lnSpc>
                          </a:pPr>
                          <a:endParaRPr lang="it-IT" sz="1000" dirty="0">
                            <a:effectLst/>
                            <a:latin typeface="Comic Sans MS" panose="030F0702030302020204" pitchFamily="66" charset="0"/>
                            <a:ea typeface="Times New Roman" panose="02020603050405020304" pitchFamily="18" charset="0"/>
                          </a:endParaRPr>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xmlns:a14="http://schemas.microsoft.com/office/drawing/2010/main" xmlns="" val="624477358"/>
                      </a:ext>
                    </a:extLst>
                  </a:tr>
                  <a:tr h="4463136">
                    <a:tc>
                      <a:txBody>
                        <a:bodyPr/>
                        <a:lstStyle/>
                        <a:p>
                          <a:endParaRPr lang="it-IT"/>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w="19050" cap="flat" cmpd="sng" algn="ctr">
                          <a:solidFill>
                            <a:srgbClr val="4472C4"/>
                          </a:solidFill>
                          <a:prstDash val="solid"/>
                          <a:round/>
                          <a:headEnd type="none" w="med" len="med"/>
                          <a:tailEnd type="none" w="med" len="med"/>
                        </a:lnB>
                        <a:blipFill rotWithShape="0">
                          <a:blip r:embed="rId2"/>
                          <a:stretch>
                            <a:fillRect l="-295" t="-35744" r="-100443" b="-409"/>
                          </a:stretch>
                        </a:blipFill>
                      </a:tcPr>
                    </a:tc>
                    <a:tc>
                      <a:txBody>
                        <a:bodyPr/>
                        <a:lstStyle/>
                        <a:p>
                          <a:endParaRPr lang="it-IT"/>
                        </a:p>
                      </a:txBody>
                      <a:tcPr marL="68580" marR="68580" marT="0"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w="19050" cap="flat" cmpd="sng" algn="ctr">
                          <a:solidFill>
                            <a:srgbClr val="4472C4"/>
                          </a:solidFill>
                          <a:prstDash val="solid"/>
                          <a:round/>
                          <a:headEnd type="none" w="med" len="med"/>
                          <a:tailEnd type="none" w="med" len="med"/>
                        </a:lnB>
                        <a:blipFill rotWithShape="0">
                          <a:blip r:embed="rId2"/>
                          <a:stretch>
                            <a:fillRect l="-100295" t="-35744" r="-443" b="-409"/>
                          </a:stretch>
                        </a:blipFill>
                      </a:tcPr>
                    </a:tc>
                    <a:extLst>
                      <a:ext uri="{0D108BD9-81ED-4DB2-BD59-A6C34878D82A}">
                        <a16:rowId xmlns:a16="http://schemas.microsoft.com/office/drawing/2014/main" xmlns:a14="http://schemas.microsoft.com/office/drawing/2010/main" xmlns="" val="860026985"/>
                      </a:ext>
                    </a:extLst>
                  </a:tr>
                </a:tbl>
              </a:graphicData>
            </a:graphic>
          </p:graphicFrame>
        </mc:Fallback>
      </mc:AlternateContent>
      <p:pic>
        <p:nvPicPr>
          <p:cNvPr id="1028" name="Immagine 1">
            <a:extLst>
              <a:ext uri="{FF2B5EF4-FFF2-40B4-BE49-F238E27FC236}">
                <a16:creationId xmlns:a16="http://schemas.microsoft.com/office/drawing/2014/main" xmlns="" id="{65DD37C7-DB57-1807-57E8-6EF7F2EBC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76872"/>
            <a:ext cx="3644434" cy="8533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magine 8">
            <a:extLst>
              <a:ext uri="{FF2B5EF4-FFF2-40B4-BE49-F238E27FC236}">
                <a16:creationId xmlns:a16="http://schemas.microsoft.com/office/drawing/2014/main" xmlns="" id="{B0793CFB-BB94-E83D-FE80-C345E07D6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090" y="1978075"/>
            <a:ext cx="3358171"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82234" y="116632"/>
            <a:ext cx="8964488" cy="307777"/>
          </a:xfrm>
          <a:prstGeom prst="rect">
            <a:avLst/>
          </a:prstGeom>
        </p:spPr>
        <p:txBody>
          <a:bodyPr wrap="square">
            <a:spAutoFit/>
          </a:bodyPr>
          <a:lstStyle/>
          <a:p>
            <a:pPr algn="ctr"/>
            <a:r>
              <a:rPr lang="it-IT" sz="1400" dirty="0">
                <a:solidFill>
                  <a:schemeClr val="tx1"/>
                </a:solidFill>
              </a:rPr>
              <a:t> </a:t>
            </a:r>
            <a:r>
              <a:rPr lang="it-IT" sz="1400" i="1" dirty="0">
                <a:solidFill>
                  <a:schemeClr val="tx1"/>
                </a:solidFill>
              </a:rPr>
              <a:t>Ing. Elisa Cappelletto – Ing. Maurizio Bassani                                 MMSP – Volume 1 – Modulo II  - Capitolo 1 </a:t>
            </a:r>
            <a:endParaRPr lang="it-IT" sz="1400" i="1" dirty="0">
              <a:solidFill>
                <a:schemeClr val="tx1"/>
              </a:solidFill>
            </a:endParaRPr>
          </a:p>
        </p:txBody>
      </p:sp>
    </p:spTree>
    <p:extLst>
      <p:ext uri="{BB962C8B-B14F-4D97-AF65-F5344CB8AC3E}">
        <p14:creationId xmlns:p14="http://schemas.microsoft.com/office/powerpoint/2010/main" val="230540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99000"/>
            <a:lum/>
          </a:blip>
          <a:srcRect/>
          <a:tile tx="0" ty="0" sx="100000" sy="100000" flip="none" algn="tl"/>
        </a:blip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CONTROLLI NON DISTRUTTIVI</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latin typeface="Arial" panose="020B0604020202020204" pitchFamily="34" charset="0"/>
                <a:cs typeface="Arial" panose="020B0604020202020204" pitchFamily="34" charset="0"/>
              </a:rPr>
              <a:t>Finalizzati alla ricerca e identificazione di difetti presenti nella struttura di un velivolo, i </a:t>
            </a:r>
            <a:r>
              <a:rPr lang="it-IT" sz="2000" i="0" dirty="0">
                <a:solidFill>
                  <a:srgbClr val="FF0000"/>
                </a:solidFill>
                <a:latin typeface="Arial" panose="020B0604020202020204" pitchFamily="34" charset="0"/>
                <a:cs typeface="Arial" panose="020B0604020202020204" pitchFamily="34" charset="0"/>
              </a:rPr>
              <a:t>controlli non distruttivi CND o NDT (</a:t>
            </a:r>
            <a:r>
              <a:rPr lang="it-IT" sz="2000" dirty="0">
                <a:solidFill>
                  <a:srgbClr val="FF0000"/>
                </a:solidFill>
                <a:latin typeface="Arial" panose="020B0604020202020204" pitchFamily="34" charset="0"/>
                <a:cs typeface="Arial" panose="020B0604020202020204" pitchFamily="34" charset="0"/>
              </a:rPr>
              <a:t>Non </a:t>
            </a:r>
            <a:r>
              <a:rPr lang="it-IT" sz="2000" dirty="0" err="1">
                <a:solidFill>
                  <a:srgbClr val="FF0000"/>
                </a:solidFill>
                <a:latin typeface="Arial" panose="020B0604020202020204" pitchFamily="34" charset="0"/>
                <a:cs typeface="Arial" panose="020B0604020202020204" pitchFamily="34" charset="0"/>
              </a:rPr>
              <a:t>Destructive</a:t>
            </a:r>
            <a:r>
              <a:rPr lang="it-IT" sz="2000" dirty="0">
                <a:solidFill>
                  <a:srgbClr val="FF0000"/>
                </a:solidFill>
                <a:latin typeface="Arial" panose="020B0604020202020204" pitchFamily="34" charset="0"/>
                <a:cs typeface="Arial" panose="020B0604020202020204" pitchFamily="34" charset="0"/>
              </a:rPr>
              <a:t> </a:t>
            </a:r>
            <a:r>
              <a:rPr lang="it-IT" sz="2000" dirty="0" err="1">
                <a:solidFill>
                  <a:srgbClr val="FF0000"/>
                </a:solidFill>
                <a:latin typeface="Arial" panose="020B0604020202020204" pitchFamily="34" charset="0"/>
                <a:cs typeface="Arial" panose="020B0604020202020204" pitchFamily="34" charset="0"/>
              </a:rPr>
              <a:t>Testing</a:t>
            </a:r>
            <a:r>
              <a:rPr lang="it-IT" sz="2000" i="0" dirty="0">
                <a:solidFill>
                  <a:srgbClr val="FF0000"/>
                </a:solidFill>
                <a:latin typeface="Arial" panose="020B0604020202020204" pitchFamily="34" charset="0"/>
                <a:cs typeface="Arial" panose="020B0604020202020204" pitchFamily="34" charset="0"/>
              </a:rPr>
              <a:t>) </a:t>
            </a:r>
            <a:r>
              <a:rPr lang="it-IT" sz="2000" b="0" i="0" dirty="0">
                <a:latin typeface="Arial" panose="020B0604020202020204" pitchFamily="34" charset="0"/>
                <a:cs typeface="Arial" panose="020B0604020202020204" pitchFamily="34" charset="0"/>
              </a:rPr>
              <a:t>sono il complesso di esami, prove e rilievi condotti impiegando metodi che non alterano il materiale e non richiedono la distruzione o l'asportazione di campioni dalla struttura in esame.</a:t>
            </a:r>
          </a:p>
          <a:p>
            <a:pPr algn="just"/>
            <a:r>
              <a:rPr lang="it-IT" sz="2000" b="0" i="0" dirty="0">
                <a:solidFill>
                  <a:schemeClr val="accent6"/>
                </a:solidFill>
                <a:latin typeface="Arial" panose="020B0604020202020204" pitchFamily="34" charset="0"/>
                <a:cs typeface="Arial" panose="020B0604020202020204" pitchFamily="34" charset="0"/>
              </a:rPr>
              <a:t>Lo scopo dei CND è ispezionare, qualificare e valutare la qualità di una struttura senza produrre fratture o rotture o qualsiasi altro significativo cambiamento della struttura stessa.</a:t>
            </a:r>
          </a:p>
          <a:p>
            <a:pPr algn="just"/>
            <a:r>
              <a:rPr lang="it-IT" sz="1800" b="0" i="0" dirty="0">
                <a:latin typeface="Arial" panose="020B0604020202020204" pitchFamily="34" charset="0"/>
                <a:cs typeface="Arial" panose="020B0604020202020204" pitchFamily="34" charset="0"/>
              </a:rPr>
              <a:t>Vengono utilizzati i metodi di controllo non distruttivo per l'analisi di ogni singolo pezzo, sostituendo in pratica il più incerto e costoso "controllo distruttivo a campione". </a:t>
            </a:r>
          </a:p>
          <a:p>
            <a:pPr algn="just"/>
            <a:r>
              <a:rPr lang="it-IT" sz="1800" b="0" i="0" dirty="0">
                <a:solidFill>
                  <a:schemeClr val="accent6"/>
                </a:solidFill>
                <a:latin typeface="Arial" panose="020B0604020202020204" pitchFamily="34" charset="0"/>
                <a:cs typeface="Arial" panose="020B0604020202020204" pitchFamily="34" charset="0"/>
              </a:rPr>
              <a:t>Il Comitato italiano che fornisce servizi di qualifica di personale addetto ai Controlli Non Distruttivi del settore aeronautico e spaziale è denominato                       </a:t>
            </a:r>
            <a:r>
              <a:rPr lang="it-IT" sz="1800" i="0" dirty="0">
                <a:solidFill>
                  <a:srgbClr val="FF0000"/>
                </a:solidFill>
                <a:latin typeface="Arial" panose="020B0604020202020204" pitchFamily="34" charset="0"/>
                <a:cs typeface="Arial" panose="020B0604020202020204" pitchFamily="34" charset="0"/>
              </a:rPr>
              <a:t>ITANDBT (</a:t>
            </a:r>
            <a:r>
              <a:rPr lang="it-IT" sz="1800" i="0" dirty="0" err="1">
                <a:solidFill>
                  <a:srgbClr val="FF0000"/>
                </a:solidFill>
                <a:latin typeface="Arial" panose="020B0604020202020204" pitchFamily="34" charset="0"/>
                <a:cs typeface="Arial" panose="020B0604020202020204" pitchFamily="34" charset="0"/>
              </a:rPr>
              <a:t>ITAlian</a:t>
            </a:r>
            <a:r>
              <a:rPr lang="it-IT" sz="1800" i="0" dirty="0">
                <a:solidFill>
                  <a:srgbClr val="FF0000"/>
                </a:solidFill>
                <a:latin typeface="Arial" panose="020B0604020202020204" pitchFamily="34" charset="0"/>
                <a:cs typeface="Arial" panose="020B0604020202020204" pitchFamily="34" charset="0"/>
              </a:rPr>
              <a:t> Non </a:t>
            </a:r>
            <a:r>
              <a:rPr lang="it-IT" sz="1800" i="0" dirty="0" err="1">
                <a:solidFill>
                  <a:srgbClr val="FF0000"/>
                </a:solidFill>
                <a:latin typeface="Arial" panose="020B0604020202020204" pitchFamily="34" charset="0"/>
                <a:cs typeface="Arial" panose="020B0604020202020204" pitchFamily="34" charset="0"/>
              </a:rPr>
              <a:t>Destructive</a:t>
            </a:r>
            <a:r>
              <a:rPr lang="it-IT" sz="1800" i="0" dirty="0">
                <a:solidFill>
                  <a:srgbClr val="FF0000"/>
                </a:solidFill>
                <a:latin typeface="Arial" panose="020B0604020202020204" pitchFamily="34" charset="0"/>
                <a:cs typeface="Arial" panose="020B0604020202020204" pitchFamily="34" charset="0"/>
              </a:rPr>
              <a:t> </a:t>
            </a:r>
            <a:r>
              <a:rPr lang="it-IT" sz="1800" i="0" dirty="0" err="1">
                <a:solidFill>
                  <a:srgbClr val="FF0000"/>
                </a:solidFill>
                <a:latin typeface="Arial" panose="020B0604020202020204" pitchFamily="34" charset="0"/>
                <a:cs typeface="Arial" panose="020B0604020202020204" pitchFamily="34" charset="0"/>
              </a:rPr>
              <a:t>Testing</a:t>
            </a:r>
            <a:r>
              <a:rPr lang="it-IT" sz="1800" i="0" dirty="0">
                <a:solidFill>
                  <a:srgbClr val="FF0000"/>
                </a:solidFill>
                <a:latin typeface="Arial" panose="020B0604020202020204" pitchFamily="34" charset="0"/>
                <a:cs typeface="Arial" panose="020B0604020202020204" pitchFamily="34" charset="0"/>
              </a:rPr>
              <a:t> Board).</a:t>
            </a:r>
          </a:p>
          <a:p>
            <a:pPr algn="just"/>
            <a:r>
              <a:rPr lang="it-IT" sz="1800" b="0" i="0" dirty="0">
                <a:latin typeface="Arial" panose="020B0604020202020204" pitchFamily="34" charset="0"/>
                <a:cs typeface="Arial" panose="020B0604020202020204" pitchFamily="34" charset="0"/>
              </a:rPr>
              <a:t>È riconosciuto da ENAC (Ente Nazionale Aviazione Civile) come l’equivalente organismo italiano del “</a:t>
            </a:r>
            <a:r>
              <a:rPr lang="it-IT" sz="1800" b="0" dirty="0">
                <a:latin typeface="Arial" panose="020B0604020202020204" pitchFamily="34" charset="0"/>
                <a:cs typeface="Arial" panose="020B0604020202020204" pitchFamily="34" charset="0"/>
              </a:rPr>
              <a:t>National </a:t>
            </a:r>
            <a:r>
              <a:rPr lang="it-IT" sz="1800" b="0" dirty="0" err="1">
                <a:latin typeface="Arial" panose="020B0604020202020204" pitchFamily="34" charset="0"/>
                <a:cs typeface="Arial" panose="020B0604020202020204" pitchFamily="34" charset="0"/>
              </a:rPr>
              <a:t>Aerospace</a:t>
            </a:r>
            <a:r>
              <a:rPr lang="it-IT" sz="1800" b="0" dirty="0">
                <a:latin typeface="Arial" panose="020B0604020202020204" pitchFamily="34" charset="0"/>
                <a:cs typeface="Arial" panose="020B0604020202020204" pitchFamily="34" charset="0"/>
              </a:rPr>
              <a:t> NDT Board</a:t>
            </a:r>
            <a:r>
              <a:rPr lang="it-IT" sz="1800" b="0" i="0" dirty="0">
                <a:latin typeface="Arial" panose="020B0604020202020204" pitchFamily="34" charset="0"/>
                <a:cs typeface="Arial" panose="020B0604020202020204" pitchFamily="34" charset="0"/>
              </a:rPr>
              <a:t>” previsto dalla Norma            UNI EN 4179. </a:t>
            </a:r>
          </a:p>
          <a:p>
            <a:pPr algn="just"/>
            <a:endParaRPr lang="it-IT" sz="2000" b="0" i="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2886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2000" dirty="0">
                <a:solidFill>
                  <a:schemeClr val="accent6"/>
                </a:solidFill>
              </a:rPr>
              <a:t>Controlli non distruttivi sulla piastra del carrello principale</a:t>
            </a:r>
            <a:endParaRPr lang="it-IT" sz="2000" dirty="0">
              <a:solidFill>
                <a:schemeClr val="accent6"/>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935178"/>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pic>
        <p:nvPicPr>
          <p:cNvPr id="4" name="Immagine 3" descr="Immagine che contiene aeroplano&#10;&#10;Descrizione generata automaticamente"/>
          <p:cNvPicPr/>
          <p:nvPr/>
        </p:nvPicPr>
        <p:blipFill>
          <a:blip r:embed="rId3">
            <a:extLst>
              <a:ext uri="{28A0092B-C50C-407E-A947-70E740481C1C}">
                <a14:useLocalDpi xmlns:a14="http://schemas.microsoft.com/office/drawing/2010/main" val="0"/>
              </a:ext>
            </a:extLst>
          </a:blip>
          <a:srcRect l="-35" t="-61" r="-35" b="-61"/>
          <a:stretch>
            <a:fillRect/>
          </a:stretch>
        </p:blipFill>
        <p:spPr bwMode="auto">
          <a:xfrm>
            <a:off x="93897" y="1052736"/>
            <a:ext cx="9007944" cy="5374142"/>
          </a:xfrm>
          <a:prstGeom prst="rect">
            <a:avLst/>
          </a:prstGeom>
          <a:solidFill>
            <a:srgbClr val="FFFFFF"/>
          </a:solidFill>
          <a:ln>
            <a:noFill/>
          </a:ln>
        </p:spPr>
      </p:pic>
    </p:spTree>
    <p:extLst>
      <p:ext uri="{BB962C8B-B14F-4D97-AF65-F5344CB8AC3E}">
        <p14:creationId xmlns:p14="http://schemas.microsoft.com/office/powerpoint/2010/main" val="24804206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CONTROLLI NON DISTRUTTIVI</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1800" b="0" i="0" dirty="0">
                <a:latin typeface="Arial" panose="020B0604020202020204" pitchFamily="34" charset="0"/>
                <a:cs typeface="Arial" panose="020B0604020202020204" pitchFamily="34" charset="0"/>
              </a:rPr>
              <a:t>Le metodologie previste per il rilevamento dei difetti di superficie:</a:t>
            </a:r>
          </a:p>
          <a:p>
            <a:pPr lvl="0" algn="just"/>
            <a:endParaRPr lang="it-IT" sz="1800" i="0" dirty="0">
              <a:solidFill>
                <a:srgbClr val="FF0000"/>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it-IT" sz="1800" i="0" dirty="0">
                <a:solidFill>
                  <a:srgbClr val="FF0000"/>
                </a:solidFill>
                <a:latin typeface="Arial" panose="020B0604020202020204" pitchFamily="34" charset="0"/>
                <a:cs typeface="Arial" panose="020B0604020202020204" pitchFamily="34" charset="0"/>
              </a:rPr>
              <a:t>LIQUIDI PENETRANTI (PT), </a:t>
            </a:r>
            <a:r>
              <a:rPr lang="it-IT" sz="1800" b="0" i="0" dirty="0">
                <a:latin typeface="Arial" panose="020B0604020202020204" pitchFamily="34" charset="0"/>
                <a:cs typeface="Arial" panose="020B0604020202020204" pitchFamily="34" charset="0"/>
              </a:rPr>
              <a:t>si basa sull'esaltazione della visibilità di difetti superficiali aperti mediante l'utilizzo di una sostanza liquida che penetra per capillarità nei difetti (</a:t>
            </a:r>
            <a:r>
              <a:rPr lang="it-IT" sz="1800" b="0" i="0" dirty="0">
                <a:solidFill>
                  <a:schemeClr val="accent1">
                    <a:lumMod val="50000"/>
                  </a:schemeClr>
                </a:solidFill>
                <a:latin typeface="Arial" panose="020B0604020202020204" pitchFamily="34" charset="0"/>
                <a:cs typeface="Arial" panose="020B0604020202020204" pitchFamily="34" charset="0"/>
              </a:rPr>
              <a:t>penetrante</a:t>
            </a:r>
            <a:r>
              <a:rPr lang="it-IT" sz="1800" b="0" i="0" dirty="0">
                <a:latin typeface="Arial" panose="020B0604020202020204" pitchFamily="34" charset="0"/>
                <a:cs typeface="Arial" panose="020B0604020202020204" pitchFamily="34" charset="0"/>
              </a:rPr>
              <a:t>) e uno sfondo (</a:t>
            </a:r>
            <a:r>
              <a:rPr lang="it-IT" sz="1800" b="0" i="0" dirty="0">
                <a:solidFill>
                  <a:schemeClr val="accent1">
                    <a:lumMod val="50000"/>
                  </a:schemeClr>
                </a:solidFill>
                <a:latin typeface="Arial" panose="020B0604020202020204" pitchFamily="34" charset="0"/>
                <a:cs typeface="Arial" panose="020B0604020202020204" pitchFamily="34" charset="0"/>
              </a:rPr>
              <a:t>rivelatore o il pezzo stesso</a:t>
            </a:r>
            <a:r>
              <a:rPr lang="it-IT" sz="1800" b="0" i="0" dirty="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Ø"/>
            </a:pPr>
            <a:endParaRPr lang="it-IT" sz="1800" i="0" dirty="0">
              <a:solidFill>
                <a:srgbClr val="FF0000"/>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it-IT" sz="1800" i="0" dirty="0">
                <a:solidFill>
                  <a:srgbClr val="FF0000"/>
                </a:solidFill>
                <a:latin typeface="Arial" panose="020B0604020202020204" pitchFamily="34" charset="0"/>
                <a:cs typeface="Arial" panose="020B0604020202020204" pitchFamily="34" charset="0"/>
              </a:rPr>
              <a:t>VISUAL TEST (VT), </a:t>
            </a:r>
            <a:r>
              <a:rPr lang="it-IT" sz="1800" b="0" i="0" dirty="0">
                <a:solidFill>
                  <a:schemeClr val="accent6"/>
                </a:solidFill>
                <a:latin typeface="Arial" panose="020B0604020202020204" pitchFamily="34" charset="0"/>
                <a:cs typeface="Arial" panose="020B0604020202020204" pitchFamily="34" charset="0"/>
              </a:rPr>
              <a:t>sistema di controllo visivo.</a:t>
            </a:r>
          </a:p>
          <a:p>
            <a:pPr marL="285750" lvl="0" indent="-285750" algn="just">
              <a:buFont typeface="Wingdings" panose="05000000000000000000" pitchFamily="2" charset="2"/>
              <a:buChar char="Ø"/>
            </a:pPr>
            <a:endParaRPr lang="it-IT" sz="1800" i="0" dirty="0">
              <a:solidFill>
                <a:srgbClr val="FF0000"/>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it-IT" sz="1800" i="0" dirty="0">
                <a:solidFill>
                  <a:srgbClr val="FF0000"/>
                </a:solidFill>
                <a:latin typeface="Arial" panose="020B0604020202020204" pitchFamily="34" charset="0"/>
                <a:cs typeface="Arial" panose="020B0604020202020204" pitchFamily="34" charset="0"/>
              </a:rPr>
              <a:t>MAGNETOSCOPIA (MT), </a:t>
            </a:r>
            <a:r>
              <a:rPr lang="it-IT" sz="1800" b="0" i="0" dirty="0">
                <a:latin typeface="Arial" panose="020B0604020202020204" pitchFamily="34" charset="0"/>
                <a:cs typeface="Arial" panose="020B0604020202020204" pitchFamily="34" charset="0"/>
              </a:rPr>
              <a:t>si basa sull'attrazione di particelle ferromagnetiche disperse in un liquido e attratte dal campo magnetico in prossimità delle eventuali cricche.</a:t>
            </a:r>
          </a:p>
          <a:p>
            <a:pPr marL="285750" lvl="0" indent="-285750" algn="just">
              <a:buFont typeface="Wingdings" panose="05000000000000000000" pitchFamily="2" charset="2"/>
              <a:buChar char="Ø"/>
            </a:pPr>
            <a:endParaRPr lang="it-IT" sz="1800" i="0" dirty="0">
              <a:solidFill>
                <a:srgbClr val="FF0000"/>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it-IT" sz="1800" i="0" dirty="0">
                <a:solidFill>
                  <a:srgbClr val="FF0000"/>
                </a:solidFill>
                <a:latin typeface="Arial" panose="020B0604020202020204" pitchFamily="34" charset="0"/>
                <a:cs typeface="Arial" panose="020B0604020202020204" pitchFamily="34" charset="0"/>
              </a:rPr>
              <a:t>CORRENTI INDOTTE</a:t>
            </a:r>
            <a:r>
              <a:rPr lang="it-IT" sz="1800" b="0" i="0" dirty="0">
                <a:latin typeface="Arial" panose="020B0604020202020204" pitchFamily="34" charset="0"/>
                <a:cs typeface="Arial" panose="020B0604020202020204" pitchFamily="34" charset="0"/>
              </a:rPr>
              <a:t>,</a:t>
            </a:r>
            <a:r>
              <a:rPr lang="it-IT" sz="1800" b="0" i="0" dirty="0">
                <a:solidFill>
                  <a:schemeClr val="accent6"/>
                </a:solidFill>
                <a:latin typeface="Arial" panose="020B0604020202020204" pitchFamily="34" charset="0"/>
                <a:cs typeface="Arial" panose="020B0604020202020204" pitchFamily="34" charset="0"/>
              </a:rPr>
              <a:t> tecnica che si basa sull'esame delle correnti parassite indotte mediante un campo magnetico alternato.</a:t>
            </a:r>
          </a:p>
          <a:p>
            <a:pPr algn="just"/>
            <a:endParaRPr lang="it-IT" sz="1800" b="0" i="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9390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calcmode="lin" valueType="num">
                                      <p:cBhvr additive="base">
                                        <p:cTn id="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anim calcmode="lin" valueType="num">
                                      <p:cBhvr additive="base">
                                        <p:cTn id="13"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anim calcmode="lin" valueType="num">
                                      <p:cBhvr additive="base">
                                        <p:cTn id="1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8" end="8"/>
                                            </p:txEl>
                                          </p:spTgt>
                                        </p:tgtEl>
                                        <p:attrNameLst>
                                          <p:attrName>style.visibility</p:attrName>
                                        </p:attrNameLst>
                                      </p:cBhvr>
                                      <p:to>
                                        <p:strVal val="visible"/>
                                      </p:to>
                                    </p:set>
                                    <p:anim calcmode="lin" valueType="num">
                                      <p:cBhvr additive="base">
                                        <p:cTn id="25"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CONTROLLI NON DISTRUTTIVI</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1800" b="0" i="0" dirty="0">
                <a:latin typeface="Arial" panose="020B0604020202020204" pitchFamily="34" charset="0"/>
                <a:cs typeface="Arial" panose="020B0604020202020204" pitchFamily="34" charset="0"/>
              </a:rPr>
              <a:t>Le tecniche per il rilevamento dei difetti interni:</a:t>
            </a:r>
          </a:p>
          <a:p>
            <a:pPr lvl="0" algn="just"/>
            <a:endParaRPr lang="it-IT" sz="1800" i="0" dirty="0">
              <a:solidFill>
                <a:srgbClr val="FF0000"/>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it-IT" sz="1800" i="0" dirty="0">
                <a:solidFill>
                  <a:srgbClr val="FF0000"/>
                </a:solidFill>
                <a:latin typeface="Arial" panose="020B0604020202020204" pitchFamily="34" charset="0"/>
                <a:cs typeface="Arial" panose="020B0604020202020204" pitchFamily="34" charset="0"/>
              </a:rPr>
              <a:t>RADIOGRAFIA</a:t>
            </a:r>
            <a:r>
              <a:rPr lang="it-IT" sz="1800" b="0" i="0" dirty="0">
                <a:latin typeface="Arial" panose="020B0604020202020204" pitchFamily="34" charset="0"/>
                <a:cs typeface="Arial" panose="020B0604020202020204" pitchFamily="34" charset="0"/>
              </a:rPr>
              <a:t>, </a:t>
            </a:r>
            <a:r>
              <a:rPr lang="it-IT" sz="1800" b="0" i="0" dirty="0">
                <a:solidFill>
                  <a:schemeClr val="accent6"/>
                </a:solidFill>
                <a:latin typeface="Arial" panose="020B0604020202020204" pitchFamily="34" charset="0"/>
                <a:cs typeface="Arial" panose="020B0604020202020204" pitchFamily="34" charset="0"/>
              </a:rPr>
              <a:t>comprendente i Raggi X, il metodo neutronico e i Raggi gamma.</a:t>
            </a:r>
          </a:p>
          <a:p>
            <a:pPr marL="285750" lvl="0" indent="-285750" algn="just">
              <a:buFont typeface="Wingdings" panose="05000000000000000000" pitchFamily="2" charset="2"/>
              <a:buChar char="Ø"/>
            </a:pPr>
            <a:endParaRPr lang="it-IT" sz="1800" i="0" dirty="0">
              <a:solidFill>
                <a:srgbClr val="FF0000"/>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it-IT" sz="1800" i="0" dirty="0">
                <a:solidFill>
                  <a:srgbClr val="FF0000"/>
                </a:solidFill>
                <a:latin typeface="Arial" panose="020B0604020202020204" pitchFamily="34" charset="0"/>
                <a:cs typeface="Arial" panose="020B0604020202020204" pitchFamily="34" charset="0"/>
              </a:rPr>
              <a:t>ULTRASUONI (UT</a:t>
            </a:r>
            <a:r>
              <a:rPr lang="it-IT" sz="1800" b="0" i="0" dirty="0">
                <a:latin typeface="Arial" panose="020B0604020202020204" pitchFamily="34" charset="0"/>
                <a:cs typeface="Arial" panose="020B0604020202020204" pitchFamily="34" charset="0"/>
              </a:rPr>
              <a:t>), tecnica che fa impiego di onde acustiche ad alta frequenza, nell'ordine dei MHz per i materiali metallici.</a:t>
            </a:r>
          </a:p>
          <a:p>
            <a:pPr marL="285750" lvl="0" indent="-285750" algn="just">
              <a:buFont typeface="Wingdings" panose="05000000000000000000" pitchFamily="2" charset="2"/>
              <a:buChar char="Ø"/>
            </a:pPr>
            <a:endParaRPr lang="it-IT" sz="1800" i="0" dirty="0">
              <a:solidFill>
                <a:srgbClr val="FF0000"/>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it-IT" sz="1800" i="0" dirty="0">
                <a:solidFill>
                  <a:srgbClr val="FF0000"/>
                </a:solidFill>
                <a:latin typeface="Arial" panose="020B0604020202020204" pitchFamily="34" charset="0"/>
                <a:cs typeface="Arial" panose="020B0604020202020204" pitchFamily="34" charset="0"/>
              </a:rPr>
              <a:t>EMISSIONE ACUSTICA (AT), </a:t>
            </a:r>
            <a:r>
              <a:rPr lang="it-IT" sz="1800" b="0" i="0" dirty="0">
                <a:solidFill>
                  <a:schemeClr val="accent6"/>
                </a:solidFill>
                <a:latin typeface="Arial" panose="020B0604020202020204" pitchFamily="34" charset="0"/>
                <a:cs typeface="Arial" panose="020B0604020202020204" pitchFamily="34" charset="0"/>
              </a:rPr>
              <a:t>si basa sulla identificazione di una propagazione acustica dalla zona in cui è presente l’eventuale difetto.</a:t>
            </a:r>
          </a:p>
          <a:p>
            <a:pPr marL="285750" lvl="0" indent="-285750" algn="just">
              <a:buFont typeface="Wingdings" panose="05000000000000000000" pitchFamily="2" charset="2"/>
              <a:buChar char="Ø"/>
            </a:pPr>
            <a:endParaRPr lang="it-IT" sz="1800" i="0" dirty="0">
              <a:solidFill>
                <a:srgbClr val="FF0000"/>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it-IT" sz="1800" i="0" dirty="0">
                <a:solidFill>
                  <a:srgbClr val="FF0000"/>
                </a:solidFill>
                <a:latin typeface="Arial" panose="020B0604020202020204" pitchFamily="34" charset="0"/>
                <a:cs typeface="Arial" panose="020B0604020202020204" pitchFamily="34" charset="0"/>
              </a:rPr>
              <a:t>TERMOGRAFIA (TIR</a:t>
            </a:r>
            <a:r>
              <a:rPr lang="it-IT" sz="1800" b="0" i="0" dirty="0">
                <a:latin typeface="Arial" panose="020B0604020202020204" pitchFamily="34" charset="0"/>
                <a:cs typeface="Arial" panose="020B0604020202020204" pitchFamily="34" charset="0"/>
              </a:rPr>
              <a:t>), analisi della risposta termica in presenza di discontinuità del materiale.</a:t>
            </a:r>
          </a:p>
          <a:p>
            <a:pPr marL="285750" lvl="0" indent="-285750" algn="just">
              <a:buFont typeface="Wingdings" panose="05000000000000000000" pitchFamily="2" charset="2"/>
              <a:buChar char="Ø"/>
            </a:pPr>
            <a:endParaRPr lang="it-IT" sz="1800" i="0" dirty="0">
              <a:solidFill>
                <a:srgbClr val="FF0000"/>
              </a:solidFill>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it-IT" sz="1800" i="0" dirty="0">
                <a:solidFill>
                  <a:srgbClr val="FF0000"/>
                </a:solidFill>
                <a:latin typeface="Arial" panose="020B0604020202020204" pitchFamily="34" charset="0"/>
                <a:cs typeface="Arial" panose="020B0604020202020204" pitchFamily="34" charset="0"/>
              </a:rPr>
              <a:t>SHEAROGRAFIA</a:t>
            </a:r>
            <a:r>
              <a:rPr lang="it-IT" sz="1800" b="0" i="0" dirty="0">
                <a:latin typeface="Arial" panose="020B0604020202020204" pitchFamily="34" charset="0"/>
                <a:cs typeface="Arial" panose="020B0604020202020204" pitchFamily="34" charset="0"/>
              </a:rPr>
              <a:t>, </a:t>
            </a:r>
            <a:r>
              <a:rPr lang="it-IT" sz="1800" b="0" i="0" dirty="0">
                <a:solidFill>
                  <a:schemeClr val="accent6"/>
                </a:solidFill>
                <a:latin typeface="Arial" panose="020B0604020202020204" pitchFamily="34" charset="0"/>
                <a:cs typeface="Arial" panose="020B0604020202020204" pitchFamily="34" charset="0"/>
              </a:rPr>
              <a:t>analizza le vibrazioni che possono indicare la presenza di eventuali cricche, è simile all’interferometria olografica.</a:t>
            </a:r>
          </a:p>
        </p:txBody>
      </p:sp>
    </p:spTree>
    <p:extLst>
      <p:ext uri="{BB962C8B-B14F-4D97-AF65-F5344CB8AC3E}">
        <p14:creationId xmlns:p14="http://schemas.microsoft.com/office/powerpoint/2010/main" val="4609714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calcmode="lin" valueType="num">
                                      <p:cBhvr additive="base">
                                        <p:cTn id="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anim calcmode="lin" valueType="num">
                                      <p:cBhvr additive="base">
                                        <p:cTn id="13"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anim calcmode="lin" valueType="num">
                                      <p:cBhvr additive="base">
                                        <p:cTn id="1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8" end="8"/>
                                            </p:txEl>
                                          </p:spTgt>
                                        </p:tgtEl>
                                        <p:attrNameLst>
                                          <p:attrName>style.visibility</p:attrName>
                                        </p:attrNameLst>
                                      </p:cBhvr>
                                      <p:to>
                                        <p:strVal val="visible"/>
                                      </p:to>
                                    </p:set>
                                    <p:anim calcmode="lin" valueType="num">
                                      <p:cBhvr additive="base">
                                        <p:cTn id="25"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10" end="10"/>
                                            </p:txEl>
                                          </p:spTgt>
                                        </p:tgtEl>
                                        <p:attrNameLst>
                                          <p:attrName>style.visibility</p:attrName>
                                        </p:attrNameLst>
                                      </p:cBhvr>
                                      <p:to>
                                        <p:strVal val="visible"/>
                                      </p:to>
                                    </p:set>
                                    <p:anim calcmode="lin" valueType="num">
                                      <p:cBhvr additive="base">
                                        <p:cTn id="31"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MATERIALI COMPOSITI</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1800" b="0" i="0" dirty="0">
                <a:latin typeface="Arial" panose="020B0604020202020204" pitchFamily="34" charset="0"/>
                <a:cs typeface="Arial" panose="020B0604020202020204" pitchFamily="34" charset="0"/>
              </a:rPr>
              <a:t>I materiali compositi possono essere definiti come il risultato dell’unione di due o più materiali aventi proprietà diverse ma, in buona parte, complementari. </a:t>
            </a:r>
          </a:p>
          <a:p>
            <a:pPr algn="just"/>
            <a:r>
              <a:rPr lang="it-IT" sz="1800" b="0" i="0" dirty="0">
                <a:solidFill>
                  <a:schemeClr val="accent6"/>
                </a:solidFill>
                <a:latin typeface="Arial" panose="020B0604020202020204" pitchFamily="34" charset="0"/>
                <a:cs typeface="Arial" panose="020B0604020202020204" pitchFamily="34" charset="0"/>
              </a:rPr>
              <a:t>I singoli componenti (generalmente matrice e rinforzo) conservano identità separate, (al contrario di quanto avviene nelle leghe metalliche), ma con proprietà meccaniche migliori rispetto alla somma di quelle relative ai singoli componenti. </a:t>
            </a:r>
          </a:p>
          <a:p>
            <a:pPr algn="just"/>
            <a:r>
              <a:rPr lang="it-IT" sz="1800" b="0" i="0" dirty="0">
                <a:latin typeface="Arial" panose="020B0604020202020204" pitchFamily="34" charset="0"/>
                <a:cs typeface="Arial" panose="020B0604020202020204" pitchFamily="34" charset="0"/>
              </a:rPr>
              <a:t>In particolare, i compositi a matrice polimerica con rinforzo a fibre continue, come le fibre di carbonio, le fibre di vetro o le fibre </a:t>
            </a:r>
            <a:r>
              <a:rPr lang="it-IT" sz="1800" b="0" i="0" dirty="0" err="1">
                <a:latin typeface="Arial" panose="020B0604020202020204" pitchFamily="34" charset="0"/>
                <a:cs typeface="Arial" panose="020B0604020202020204" pitchFamily="34" charset="0"/>
              </a:rPr>
              <a:t>aramidiche</a:t>
            </a:r>
            <a:r>
              <a:rPr lang="it-IT" sz="1800" b="0" i="0" dirty="0">
                <a:latin typeface="Arial" panose="020B0604020202020204" pitchFamily="34" charset="0"/>
                <a:cs typeface="Arial" panose="020B0604020202020204" pitchFamily="34" charset="0"/>
              </a:rPr>
              <a:t> (</a:t>
            </a:r>
            <a:r>
              <a:rPr lang="it-IT" sz="1800" b="0" dirty="0">
                <a:solidFill>
                  <a:srgbClr val="FF0000"/>
                </a:solidFill>
                <a:latin typeface="Arial" panose="020B0604020202020204" pitchFamily="34" charset="0"/>
                <a:cs typeface="Arial" panose="020B0604020202020204" pitchFamily="34" charset="0"/>
              </a:rPr>
              <a:t>Kevlar</a:t>
            </a:r>
            <a:r>
              <a:rPr lang="it-IT" sz="1800" b="0" i="0" dirty="0">
                <a:latin typeface="Arial" panose="020B0604020202020204" pitchFamily="34" charset="0"/>
                <a:cs typeface="Arial" panose="020B0604020202020204" pitchFamily="34" charset="0"/>
              </a:rPr>
              <a:t>), sono tra i materiali strutturali maggiormente impiegati nei velivoli di ultima generazione per le loro caratteristiche intrinseche, quali il basso peso specifico, la resistenza alla fatica e alla corrosione</a:t>
            </a:r>
          </a:p>
          <a:p>
            <a:pPr algn="just"/>
            <a:endParaRPr lang="it-IT" sz="1800" b="0" i="0" dirty="0">
              <a:latin typeface="Arial" panose="020B0604020202020204" pitchFamily="34" charset="0"/>
              <a:cs typeface="Arial" panose="020B0604020202020204" pitchFamily="34" charset="0"/>
            </a:endParaRPr>
          </a:p>
          <a:p>
            <a:pPr algn="just"/>
            <a:endParaRPr lang="it-IT" sz="1800" b="0" dirty="0">
              <a:solidFill>
                <a:srgbClr val="FF0000"/>
              </a:solidFill>
              <a:latin typeface="Arial" panose="020B0604020202020204" pitchFamily="34" charset="0"/>
              <a:cs typeface="Arial" panose="020B0604020202020204" pitchFamily="34" charset="0"/>
            </a:endParaRPr>
          </a:p>
          <a:p>
            <a:pPr algn="just"/>
            <a:endParaRPr lang="it-IT" sz="1800" b="0" dirty="0">
              <a:solidFill>
                <a:srgbClr val="FF0000"/>
              </a:solidFill>
              <a:latin typeface="Arial" panose="020B0604020202020204" pitchFamily="34" charset="0"/>
              <a:cs typeface="Arial" panose="020B0604020202020204" pitchFamily="34" charset="0"/>
            </a:endParaRPr>
          </a:p>
          <a:p>
            <a:pPr algn="just"/>
            <a:endParaRPr lang="it-IT" sz="1800" b="0" dirty="0">
              <a:solidFill>
                <a:srgbClr val="FF0000"/>
              </a:solidFill>
              <a:latin typeface="Arial" panose="020B0604020202020204" pitchFamily="34" charset="0"/>
              <a:cs typeface="Arial" panose="020B0604020202020204" pitchFamily="34" charset="0"/>
            </a:endParaRPr>
          </a:p>
          <a:p>
            <a:pPr algn="just"/>
            <a:r>
              <a:rPr lang="it-IT" sz="1800" b="0" dirty="0">
                <a:solidFill>
                  <a:srgbClr val="FF0000"/>
                </a:solidFill>
                <a:latin typeface="Arial" panose="020B0604020202020204" pitchFamily="34" charset="0"/>
                <a:cs typeface="Arial" panose="020B0604020202020204" pitchFamily="34" charset="0"/>
              </a:rPr>
              <a:t>Velivolo AMX</a:t>
            </a:r>
          </a:p>
          <a:p>
            <a:pPr algn="just"/>
            <a:endParaRPr lang="it-IT" sz="1800" b="0" dirty="0">
              <a:solidFill>
                <a:srgbClr val="FF0000"/>
              </a:solidFill>
              <a:latin typeface="Arial" panose="020B0604020202020204" pitchFamily="34" charset="0"/>
              <a:cs typeface="Arial" panose="020B0604020202020204" pitchFamily="34" charset="0"/>
            </a:endParaRPr>
          </a:p>
          <a:p>
            <a:pPr algn="just"/>
            <a:endParaRPr lang="it-IT" sz="2000" b="0" i="0" dirty="0">
              <a:solidFill>
                <a:schemeClr val="accent6"/>
              </a:solidFill>
              <a:latin typeface="Arial" panose="020B0604020202020204" pitchFamily="34" charset="0"/>
              <a:cs typeface="Arial" panose="020B0604020202020204" pitchFamily="34" charset="0"/>
            </a:endParaRPr>
          </a:p>
        </p:txBody>
      </p:sp>
      <p:pic>
        <p:nvPicPr>
          <p:cNvPr id="4" name="Immagine 3"/>
          <p:cNvPicPr/>
          <p:nvPr/>
        </p:nvPicPr>
        <p:blipFill>
          <a:blip r:embed="rId3">
            <a:extLst>
              <a:ext uri="{28A0092B-C50C-407E-A947-70E740481C1C}">
                <a14:useLocalDpi xmlns:a14="http://schemas.microsoft.com/office/drawing/2010/main" val="0"/>
              </a:ext>
            </a:extLst>
          </a:blip>
          <a:stretch>
            <a:fillRect/>
          </a:stretch>
        </p:blipFill>
        <p:spPr>
          <a:xfrm>
            <a:off x="2987824" y="4052952"/>
            <a:ext cx="5632123" cy="2268059"/>
          </a:xfrm>
          <a:prstGeom prst="rect">
            <a:avLst/>
          </a:prstGeom>
        </p:spPr>
      </p:pic>
    </p:spTree>
    <p:extLst>
      <p:ext uri="{BB962C8B-B14F-4D97-AF65-F5344CB8AC3E}">
        <p14:creationId xmlns:p14="http://schemas.microsoft.com/office/powerpoint/2010/main" val="8914366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507">
                                            <p:txEl>
                                              <p:pRg st="7" end="7"/>
                                            </p:txEl>
                                          </p:spTgt>
                                        </p:tgtEl>
                                        <p:attrNameLst>
                                          <p:attrName>style.visibility</p:attrName>
                                        </p:attrNameLst>
                                      </p:cBhvr>
                                      <p:to>
                                        <p:strVal val="visible"/>
                                      </p:to>
                                    </p:set>
                                    <p:animEffect transition="in" filter="fade">
                                      <p:cBhvr>
                                        <p:cTn id="25" dur="1000"/>
                                        <p:tgtEl>
                                          <p:spTgt spid="21507">
                                            <p:txEl>
                                              <p:pRg st="7" end="7"/>
                                            </p:txEl>
                                          </p:spTgt>
                                        </p:tgtEl>
                                      </p:cBhvr>
                                    </p:animEffect>
                                    <p:anim calcmode="lin" valueType="num">
                                      <p:cBhvr>
                                        <p:cTn id="26" dur="10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2150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MATERIALI COMPOSITI</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1"/>
            <a:ext cx="4146095" cy="1270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latin typeface="Arial" panose="020B0604020202020204" pitchFamily="34" charset="0"/>
                <a:cs typeface="Arial" panose="020B0604020202020204" pitchFamily="34" charset="0"/>
              </a:rPr>
              <a:t>il “caccia europeo” </a:t>
            </a:r>
            <a:r>
              <a:rPr lang="it-IT" sz="2000" b="0" i="0" dirty="0" err="1">
                <a:solidFill>
                  <a:srgbClr val="FF0000"/>
                </a:solidFill>
                <a:latin typeface="Arial" panose="020B0604020202020204" pitchFamily="34" charset="0"/>
                <a:cs typeface="Arial" panose="020B0604020202020204" pitchFamily="34" charset="0"/>
              </a:rPr>
              <a:t>Eurofighter</a:t>
            </a:r>
            <a:r>
              <a:rPr lang="it-IT" sz="2000" b="0" i="0" dirty="0">
                <a:solidFill>
                  <a:srgbClr val="FF0000"/>
                </a:solidFill>
                <a:latin typeface="Arial" panose="020B0604020202020204" pitchFamily="34" charset="0"/>
                <a:cs typeface="Arial" panose="020B0604020202020204" pitchFamily="34" charset="0"/>
              </a:rPr>
              <a:t> </a:t>
            </a:r>
            <a:r>
              <a:rPr lang="it-IT" sz="2000" b="0" i="0" dirty="0" err="1">
                <a:solidFill>
                  <a:srgbClr val="FF0000"/>
                </a:solidFill>
                <a:latin typeface="Arial" panose="020B0604020202020204" pitchFamily="34" charset="0"/>
                <a:cs typeface="Arial" panose="020B0604020202020204" pitchFamily="34" charset="0"/>
              </a:rPr>
              <a:t>Typhoon</a:t>
            </a:r>
            <a:r>
              <a:rPr lang="it-IT" sz="2000" b="0" i="0" dirty="0">
                <a:solidFill>
                  <a:srgbClr val="FF0000"/>
                </a:solidFill>
                <a:latin typeface="Arial" panose="020B0604020202020204" pitchFamily="34" charset="0"/>
                <a:cs typeface="Arial" panose="020B0604020202020204" pitchFamily="34" charset="0"/>
              </a:rPr>
              <a:t> </a:t>
            </a:r>
            <a:r>
              <a:rPr lang="it-IT" sz="2000" b="0" i="0" dirty="0">
                <a:latin typeface="Arial" panose="020B0604020202020204" pitchFamily="34" charset="0"/>
                <a:cs typeface="Arial" panose="020B0604020202020204" pitchFamily="34" charset="0"/>
              </a:rPr>
              <a:t>dove è massivo l’utilizzo della fibra di carbonio</a:t>
            </a:r>
            <a:r>
              <a:rPr lang="it-IT" sz="1800" dirty="0"/>
              <a:t>.</a:t>
            </a:r>
            <a:endParaRPr lang="it-IT" sz="1800" b="0" i="0" dirty="0">
              <a:solidFill>
                <a:schemeClr val="accent6"/>
              </a:solidFill>
              <a:latin typeface="Arial" panose="020B0604020202020204" pitchFamily="34" charset="0"/>
              <a:cs typeface="Arial" panose="020B0604020202020204" pitchFamily="34" charset="0"/>
            </a:endParaRPr>
          </a:p>
        </p:txBody>
      </p:sp>
      <p:pic>
        <p:nvPicPr>
          <p:cNvPr id="4" name="Immagine 3"/>
          <p:cNvPicPr/>
          <p:nvPr/>
        </p:nvPicPr>
        <p:blipFill>
          <a:blip r:embed="rId3"/>
          <a:stretch>
            <a:fillRect/>
          </a:stretch>
        </p:blipFill>
        <p:spPr>
          <a:xfrm>
            <a:off x="4860032" y="862471"/>
            <a:ext cx="4268350" cy="2026306"/>
          </a:xfrm>
          <a:prstGeom prst="rect">
            <a:avLst/>
          </a:prstGeom>
        </p:spPr>
      </p:pic>
      <p:sp>
        <p:nvSpPr>
          <p:cNvPr id="2" name="Text Box 2">
            <a:extLst>
              <a:ext uri="{FF2B5EF4-FFF2-40B4-BE49-F238E27FC236}">
                <a16:creationId xmlns:a16="http://schemas.microsoft.com/office/drawing/2014/main" xmlns="" id="{123760B7-ABAC-C895-5617-EDB987A0B823}"/>
              </a:ext>
            </a:extLst>
          </p:cNvPr>
          <p:cNvSpPr txBox="1">
            <a:spLocks noChangeArrowheads="1"/>
          </p:cNvSpPr>
          <p:nvPr/>
        </p:nvSpPr>
        <p:spPr bwMode="auto">
          <a:xfrm>
            <a:off x="4597869" y="3212976"/>
            <a:ext cx="4176464" cy="2134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latin typeface="Arial" panose="020B0604020202020204" pitchFamily="34" charset="0"/>
                <a:cs typeface="Arial" panose="020B0604020202020204" pitchFamily="34" charset="0"/>
              </a:rPr>
              <a:t>Nell’aviazione civile, il </a:t>
            </a:r>
            <a:r>
              <a:rPr lang="it-IT" sz="2000" b="0" i="0" dirty="0">
                <a:solidFill>
                  <a:srgbClr val="FF0000"/>
                </a:solidFill>
                <a:latin typeface="Arial" panose="020B0604020202020204" pitchFamily="34" charset="0"/>
                <a:cs typeface="Arial" panose="020B0604020202020204" pitchFamily="34" charset="0"/>
              </a:rPr>
              <a:t>Boeing 787 </a:t>
            </a:r>
            <a:r>
              <a:rPr lang="it-IT" sz="2000" b="0" i="0" dirty="0" err="1">
                <a:solidFill>
                  <a:srgbClr val="FF0000"/>
                </a:solidFill>
                <a:latin typeface="Arial" panose="020B0604020202020204" pitchFamily="34" charset="0"/>
                <a:cs typeface="Arial" panose="020B0604020202020204" pitchFamily="34" charset="0"/>
              </a:rPr>
              <a:t>Dreamliner</a:t>
            </a:r>
            <a:r>
              <a:rPr lang="it-IT" sz="2000" b="0" i="0" dirty="0">
                <a:solidFill>
                  <a:srgbClr val="FF0000"/>
                </a:solidFill>
                <a:latin typeface="Arial" panose="020B0604020202020204" pitchFamily="34" charset="0"/>
                <a:cs typeface="Arial" panose="020B0604020202020204" pitchFamily="34" charset="0"/>
              </a:rPr>
              <a:t> </a:t>
            </a:r>
            <a:r>
              <a:rPr lang="it-IT" sz="2000" b="0" i="0" dirty="0">
                <a:latin typeface="Arial" panose="020B0604020202020204" pitchFamily="34" charset="0"/>
                <a:cs typeface="Arial" panose="020B0604020202020204" pitchFamily="34" charset="0"/>
              </a:rPr>
              <a:t>è costituito per un 50% in peso di CFC. </a:t>
            </a:r>
            <a:endParaRPr lang="it-IT" sz="2000" b="0" i="0" dirty="0">
              <a:solidFill>
                <a:schemeClr val="accent6"/>
              </a:solidFill>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xmlns="" id="{D57E470C-B5E1-DE45-BCD3-7BCFDB0BF4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3901" y="2968999"/>
            <a:ext cx="4283968" cy="1774401"/>
          </a:xfrm>
          <a:prstGeom prst="rect">
            <a:avLst/>
          </a:prstGeom>
          <a:noFill/>
          <a:ln>
            <a:noFill/>
          </a:ln>
        </p:spPr>
      </p:pic>
      <p:sp>
        <p:nvSpPr>
          <p:cNvPr id="5" name="Text Box 2">
            <a:extLst>
              <a:ext uri="{FF2B5EF4-FFF2-40B4-BE49-F238E27FC236}">
                <a16:creationId xmlns:a16="http://schemas.microsoft.com/office/drawing/2014/main" xmlns="" id="{378F290D-50F4-E6DF-25A5-44A8EFA0277A}"/>
              </a:ext>
            </a:extLst>
          </p:cNvPr>
          <p:cNvSpPr txBox="1">
            <a:spLocks noChangeArrowheads="1"/>
          </p:cNvSpPr>
          <p:nvPr/>
        </p:nvSpPr>
        <p:spPr bwMode="auto">
          <a:xfrm>
            <a:off x="103854" y="4793452"/>
            <a:ext cx="4756178" cy="1592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solidFill>
                  <a:schemeClr val="tx1"/>
                </a:solidFill>
                <a:latin typeface="Arial" panose="020B0604020202020204" pitchFamily="34" charset="0"/>
                <a:cs typeface="Arial" panose="020B0604020202020204" pitchFamily="34" charset="0"/>
              </a:rPr>
              <a:t>Il velivolo </a:t>
            </a:r>
            <a:r>
              <a:rPr lang="it-IT" sz="2000" b="0" i="0" dirty="0">
                <a:solidFill>
                  <a:srgbClr val="FF0000"/>
                </a:solidFill>
                <a:latin typeface="Arial" panose="020B0604020202020204" pitchFamily="34" charset="0"/>
                <a:cs typeface="Arial" panose="020B0604020202020204" pitchFamily="34" charset="0"/>
              </a:rPr>
              <a:t>Airbus A380 </a:t>
            </a:r>
            <a:r>
              <a:rPr lang="it-IT" sz="2000" b="0" i="0" dirty="0">
                <a:latin typeface="Arial" panose="020B0604020202020204" pitchFamily="34" charset="0"/>
                <a:cs typeface="Arial" panose="020B0604020202020204" pitchFamily="34" charset="0"/>
              </a:rPr>
              <a:t>presenta circa il 20% di CFC, distribuito principalmente su piani di coda, fusoliera posteriore flaps e gondola motore, e un 25% della fusoliera costituito da pannelli in </a:t>
            </a:r>
            <a:r>
              <a:rPr lang="it-IT" sz="2000" b="0" i="0" dirty="0">
                <a:solidFill>
                  <a:srgbClr val="FF0000"/>
                </a:solidFill>
                <a:latin typeface="Arial" panose="020B0604020202020204" pitchFamily="34" charset="0"/>
                <a:cs typeface="Arial" panose="020B0604020202020204" pitchFamily="34" charset="0"/>
              </a:rPr>
              <a:t>GLARE</a:t>
            </a:r>
            <a:r>
              <a:rPr lang="it-IT" sz="2000" b="0" i="0" dirty="0">
                <a:latin typeface="Arial" panose="020B0604020202020204" pitchFamily="34" charset="0"/>
                <a:cs typeface="Arial" panose="020B0604020202020204" pitchFamily="34" charset="0"/>
              </a:rPr>
              <a:t> (</a:t>
            </a:r>
            <a:r>
              <a:rPr lang="it-IT" sz="2000" b="0" i="0" dirty="0" err="1">
                <a:latin typeface="Arial" panose="020B0604020202020204" pitchFamily="34" charset="0"/>
                <a:cs typeface="Arial" panose="020B0604020202020204" pitchFamily="34" charset="0"/>
              </a:rPr>
              <a:t>GLAss</a:t>
            </a:r>
            <a:r>
              <a:rPr lang="it-IT" sz="2000" b="0" i="0" dirty="0">
                <a:latin typeface="Arial" panose="020B0604020202020204" pitchFamily="34" charset="0"/>
                <a:cs typeface="Arial" panose="020B0604020202020204" pitchFamily="34" charset="0"/>
              </a:rPr>
              <a:t> </a:t>
            </a:r>
            <a:r>
              <a:rPr lang="it-IT" sz="2000" b="0" i="0" dirty="0" err="1">
                <a:latin typeface="Arial" panose="020B0604020202020204" pitchFamily="34" charset="0"/>
                <a:cs typeface="Arial" panose="020B0604020202020204" pitchFamily="34" charset="0"/>
              </a:rPr>
              <a:t>REinforced</a:t>
            </a:r>
            <a:r>
              <a:rPr lang="it-IT" sz="2000" b="0" i="0" dirty="0">
                <a:latin typeface="Arial" panose="020B0604020202020204" pitchFamily="34" charset="0"/>
                <a:cs typeface="Arial" panose="020B0604020202020204" pitchFamily="34" charset="0"/>
              </a:rPr>
              <a:t> </a:t>
            </a:r>
            <a:r>
              <a:rPr lang="it-IT" sz="2000" b="0" i="0" dirty="0" err="1">
                <a:latin typeface="Arial" panose="020B0604020202020204" pitchFamily="34" charset="0"/>
                <a:cs typeface="Arial" panose="020B0604020202020204" pitchFamily="34" charset="0"/>
              </a:rPr>
              <a:t>Aluminium</a:t>
            </a:r>
            <a:r>
              <a:rPr lang="it-IT" sz="2000" b="0" i="0" dirty="0">
                <a:latin typeface="Arial" panose="020B0604020202020204" pitchFamily="34" charset="0"/>
                <a:cs typeface="Arial" panose="020B0604020202020204" pitchFamily="34" charset="0"/>
              </a:rPr>
              <a:t>),</a:t>
            </a:r>
            <a:endParaRPr lang="it-IT" sz="2000" b="0" i="0" dirty="0">
              <a:solidFill>
                <a:schemeClr val="accent6"/>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xmlns="" id="{88AD529B-7B4E-CECB-23D7-860DE39EAC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75650" y="4793452"/>
            <a:ext cx="4268350" cy="1918132"/>
          </a:xfrm>
          <a:prstGeom prst="rect">
            <a:avLst/>
          </a:prstGeom>
          <a:noFill/>
          <a:ln>
            <a:noFill/>
          </a:ln>
        </p:spPr>
      </p:pic>
    </p:spTree>
    <p:extLst>
      <p:ext uri="{BB962C8B-B14F-4D97-AF65-F5344CB8AC3E}">
        <p14:creationId xmlns:p14="http://schemas.microsoft.com/office/powerpoint/2010/main" val="28470177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2000" dirty="0">
                <a:solidFill>
                  <a:srgbClr val="FF0000"/>
                </a:solidFill>
              </a:rPr>
              <a:t>Linea di assemblaggio dell’industria aerospaziale</a:t>
            </a:r>
            <a:endParaRPr lang="it-IT" sz="20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solidFill>
                  <a:schemeClr val="accent6"/>
                </a:solidFill>
                <a:latin typeface="Arial" panose="020B0604020202020204" pitchFamily="34" charset="0"/>
                <a:cs typeface="Arial" panose="020B0604020202020204" pitchFamily="34" charset="0"/>
              </a:rPr>
              <a:t>Questo processo di montaggio basato sul principio della linea di assemblaggio industriale, conforme ai requisiti dell’industria aerospaziale, consente una elevata flessibilità e ripetibilità e integra in modo ottimale linee di montaggio manuali, semiautomatizzate fino a totalmente automatizzate. </a:t>
            </a:r>
          </a:p>
          <a:p>
            <a:pPr algn="just"/>
            <a:r>
              <a:rPr lang="it-IT" sz="1800" b="0" i="0" dirty="0">
                <a:latin typeface="Arial" panose="020B0604020202020204" pitchFamily="34" charset="0"/>
                <a:cs typeface="Arial" panose="020B0604020202020204" pitchFamily="34" charset="0"/>
              </a:rPr>
              <a:t>Il processo viene ottimizzato per il montaggio strutturale (sezione fusoliera, ala, impennaggi, ecc.) e consente l’inserimento di componenti rendendo più efficiente l’intero processo di assemblaggio.</a:t>
            </a:r>
            <a:endParaRPr lang="it-IT" sz="1800" b="0" i="0" dirty="0">
              <a:solidFill>
                <a:schemeClr val="accent6"/>
              </a:solidFill>
              <a:latin typeface="Arial" panose="020B0604020202020204" pitchFamily="34" charset="0"/>
              <a:cs typeface="Arial" panose="020B0604020202020204" pitchFamily="34" charset="0"/>
            </a:endParaRPr>
          </a:p>
        </p:txBody>
      </p:sp>
      <p:pic>
        <p:nvPicPr>
          <p:cNvPr id="4" name="Immagine 3"/>
          <p:cNvPicPr/>
          <p:nvPr/>
        </p:nvPicPr>
        <p:blipFill>
          <a:blip r:embed="rId3" cstate="print">
            <a:extLst>
              <a:ext uri="{28A0092B-C50C-407E-A947-70E740481C1C}">
                <a14:useLocalDpi xmlns:a14="http://schemas.microsoft.com/office/drawing/2010/main" val="0"/>
              </a:ext>
            </a:extLst>
          </a:blip>
          <a:srcRect l="-6" t="-11" r="-6" b="-11"/>
          <a:stretch>
            <a:fillRect/>
          </a:stretch>
        </p:blipFill>
        <p:spPr bwMode="auto">
          <a:xfrm>
            <a:off x="1573532" y="3102432"/>
            <a:ext cx="6238827" cy="3592459"/>
          </a:xfrm>
          <a:prstGeom prst="rect">
            <a:avLst/>
          </a:prstGeom>
          <a:solidFill>
            <a:srgbClr val="FFFFFF"/>
          </a:solidFill>
          <a:ln>
            <a:noFill/>
          </a:ln>
        </p:spPr>
      </p:pic>
    </p:spTree>
    <p:extLst>
      <p:ext uri="{BB962C8B-B14F-4D97-AF65-F5344CB8AC3E}">
        <p14:creationId xmlns:p14="http://schemas.microsoft.com/office/powerpoint/2010/main" val="15482851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2000" dirty="0">
                <a:solidFill>
                  <a:schemeClr val="accent6"/>
                </a:solidFill>
              </a:rPr>
              <a:t>Collaudi prima del volo</a:t>
            </a:r>
            <a:endParaRPr lang="it-IT" sz="2000" dirty="0">
              <a:solidFill>
                <a:schemeClr val="accent6"/>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dirty="0">
                <a:latin typeface="Arial" panose="020B0604020202020204" pitchFamily="34" charset="0"/>
                <a:cs typeface="Arial" panose="020B0604020202020204" pitchFamily="34" charset="0"/>
              </a:rPr>
              <a:t>Ultimata la costruzione del velivolo, si devono effettuare alcune verifiche a terra prima di poter iniziare le prove di volo.</a:t>
            </a:r>
          </a:p>
          <a:p>
            <a:pPr algn="just"/>
            <a:r>
              <a:rPr lang="it-IT" sz="1800" b="0" i="0" dirty="0">
                <a:solidFill>
                  <a:schemeClr val="accent6"/>
                </a:solidFill>
                <a:latin typeface="Arial" panose="020B0604020202020204" pitchFamily="34" charset="0"/>
                <a:cs typeface="Arial" panose="020B0604020202020204" pitchFamily="34" charset="0"/>
              </a:rPr>
              <a:t>Dopo aver verificato il corretto funzionamento di tutti gli impianti di bordo si procede con la pesata, per determinare il peso a vuoto dell’aeromobile e la corretta posizione del baricentro e successivamente, con il rilievo dell’allineamento e della corretta simmetria di tutte le parti che compongono il velivolo. </a:t>
            </a:r>
          </a:p>
          <a:p>
            <a:pPr algn="just"/>
            <a:endParaRPr lang="it-IT" sz="1800" b="0" i="0" dirty="0">
              <a:solidFill>
                <a:schemeClr val="tx1"/>
              </a:solidFill>
              <a:latin typeface="Arial" panose="020B0604020202020204" pitchFamily="34" charset="0"/>
              <a:cs typeface="Arial" panose="020B0604020202020204" pitchFamily="34" charset="0"/>
            </a:endParaRPr>
          </a:p>
          <a:p>
            <a:pPr algn="just"/>
            <a:endParaRPr lang="it-IT" sz="1800" b="0" i="0" dirty="0">
              <a:solidFill>
                <a:schemeClr val="tx1"/>
              </a:solidFill>
              <a:latin typeface="Arial" panose="020B0604020202020204" pitchFamily="34" charset="0"/>
              <a:cs typeface="Arial" panose="020B0604020202020204" pitchFamily="34" charset="0"/>
            </a:endParaRPr>
          </a:p>
          <a:p>
            <a:pPr algn="just"/>
            <a:endParaRPr lang="it-IT" sz="1800" b="0" dirty="0">
              <a:solidFill>
                <a:srgbClr val="FF0000"/>
              </a:solidFill>
              <a:latin typeface="Arial" panose="020B0604020202020204" pitchFamily="34" charset="0"/>
              <a:cs typeface="Arial" panose="020B0604020202020204" pitchFamily="34" charset="0"/>
            </a:endParaRPr>
          </a:p>
          <a:p>
            <a:pPr algn="just"/>
            <a:r>
              <a:rPr lang="it-IT" sz="1800" b="0" dirty="0">
                <a:solidFill>
                  <a:srgbClr val="FF0000"/>
                </a:solidFill>
                <a:latin typeface="Arial" panose="020B0604020202020204" pitchFamily="34" charset="0"/>
                <a:cs typeface="Arial" panose="020B0604020202020204" pitchFamily="34" charset="0"/>
              </a:rPr>
              <a:t>Pesata del velivolo; </a:t>
            </a:r>
          </a:p>
          <a:p>
            <a:pPr algn="just"/>
            <a:r>
              <a:rPr lang="it-IT" sz="1800" b="0" dirty="0">
                <a:solidFill>
                  <a:srgbClr val="FF0000"/>
                </a:solidFill>
                <a:latin typeface="Arial" panose="020B0604020202020204" pitchFamily="34" charset="0"/>
                <a:cs typeface="Arial" panose="020B0604020202020204" pitchFamily="34" charset="0"/>
              </a:rPr>
              <a:t>sul dinamometro si legge </a:t>
            </a:r>
          </a:p>
          <a:p>
            <a:pPr algn="just"/>
            <a:r>
              <a:rPr lang="it-IT" sz="1800" b="0" dirty="0">
                <a:solidFill>
                  <a:srgbClr val="FF0000"/>
                </a:solidFill>
                <a:latin typeface="Arial" panose="020B0604020202020204" pitchFamily="34" charset="0"/>
                <a:cs typeface="Arial" panose="020B0604020202020204" pitchFamily="34" charset="0"/>
              </a:rPr>
              <a:t>direttamente il suo peso a vuoto</a:t>
            </a:r>
          </a:p>
          <a:p>
            <a:pPr algn="just"/>
            <a:r>
              <a:rPr lang="it-IT" sz="1800" b="0" dirty="0">
                <a:solidFill>
                  <a:srgbClr val="FF0000"/>
                </a:solidFill>
                <a:latin typeface="Arial" panose="020B0604020202020204" pitchFamily="34" charset="0"/>
                <a:cs typeface="Arial" panose="020B0604020202020204" pitchFamily="34" charset="0"/>
              </a:rPr>
              <a:t>e lo si confronta con quello</a:t>
            </a:r>
          </a:p>
          <a:p>
            <a:pPr algn="just"/>
            <a:r>
              <a:rPr lang="it-IT" sz="1800" b="0" dirty="0">
                <a:solidFill>
                  <a:srgbClr val="FF0000"/>
                </a:solidFill>
                <a:latin typeface="Arial" panose="020B0604020202020204" pitchFamily="34" charset="0"/>
                <a:cs typeface="Arial" panose="020B0604020202020204" pitchFamily="34" charset="0"/>
              </a:rPr>
              <a:t>previsto in sede di progetto</a:t>
            </a:r>
          </a:p>
        </p:txBody>
      </p:sp>
      <p:pic>
        <p:nvPicPr>
          <p:cNvPr id="4" name="Immagine 3"/>
          <p:cNvPicPr/>
          <p:nvPr/>
        </p:nvPicPr>
        <p:blipFill>
          <a:blip r:embed="rId3" cstate="print">
            <a:extLst>
              <a:ext uri="{28A0092B-C50C-407E-A947-70E740481C1C}">
                <a14:useLocalDpi xmlns:a14="http://schemas.microsoft.com/office/drawing/2010/main" val="0"/>
              </a:ext>
            </a:extLst>
          </a:blip>
          <a:stretch>
            <a:fillRect/>
          </a:stretch>
        </p:blipFill>
        <p:spPr>
          <a:xfrm>
            <a:off x="3779912" y="2780928"/>
            <a:ext cx="5228032" cy="3960440"/>
          </a:xfrm>
          <a:prstGeom prst="rect">
            <a:avLst/>
          </a:prstGeom>
        </p:spPr>
      </p:pic>
    </p:spTree>
    <p:extLst>
      <p:ext uri="{BB962C8B-B14F-4D97-AF65-F5344CB8AC3E}">
        <p14:creationId xmlns:p14="http://schemas.microsoft.com/office/powerpoint/2010/main" val="40353047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1507">
                                            <p:txEl>
                                              <p:pRg st="5" end="5"/>
                                            </p:txEl>
                                          </p:spTgt>
                                        </p:tgtEl>
                                        <p:attrNameLst>
                                          <p:attrName>style.visibility</p:attrName>
                                        </p:attrNameLst>
                                      </p:cBhvr>
                                      <p:to>
                                        <p:strVal val="visible"/>
                                      </p:to>
                                    </p:set>
                                    <p:anim calcmode="lin" valueType="num">
                                      <p:cBhvr additive="base">
                                        <p:cTn id="20"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1507">
                                            <p:txEl>
                                              <p:pRg st="6" end="6"/>
                                            </p:txEl>
                                          </p:spTgt>
                                        </p:tgtEl>
                                        <p:attrNameLst>
                                          <p:attrName>style.visibility</p:attrName>
                                        </p:attrNameLst>
                                      </p:cBhvr>
                                      <p:to>
                                        <p:strVal val="visible"/>
                                      </p:to>
                                    </p:set>
                                    <p:anim calcmode="lin" valueType="num">
                                      <p:cBhvr additive="base">
                                        <p:cTn id="24"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07">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507">
                                            <p:txEl>
                                              <p:pRg st="7" end="7"/>
                                            </p:txEl>
                                          </p:spTgt>
                                        </p:tgtEl>
                                        <p:attrNameLst>
                                          <p:attrName>style.visibility</p:attrName>
                                        </p:attrNameLst>
                                      </p:cBhvr>
                                      <p:to>
                                        <p:strVal val="visible"/>
                                      </p:to>
                                    </p:set>
                                    <p:anim calcmode="lin" valueType="num">
                                      <p:cBhvr additive="base">
                                        <p:cTn id="28"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507">
                                            <p:txEl>
                                              <p:pRg st="8" end="8"/>
                                            </p:txEl>
                                          </p:spTgt>
                                        </p:tgtEl>
                                        <p:attrNameLst>
                                          <p:attrName>style.visibility</p:attrName>
                                        </p:attrNameLst>
                                      </p:cBhvr>
                                      <p:to>
                                        <p:strVal val="visible"/>
                                      </p:to>
                                    </p:set>
                                    <p:anim calcmode="lin" valueType="num">
                                      <p:cBhvr additive="base">
                                        <p:cTn id="32"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507">
                                            <p:txEl>
                                              <p:pRg st="8" end="8"/>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1507">
                                            <p:txEl>
                                              <p:pRg st="9" end="9"/>
                                            </p:txEl>
                                          </p:spTgt>
                                        </p:tgtEl>
                                        <p:attrNameLst>
                                          <p:attrName>style.visibility</p:attrName>
                                        </p:attrNameLst>
                                      </p:cBhvr>
                                      <p:to>
                                        <p:strVal val="visible"/>
                                      </p:to>
                                    </p:set>
                                    <p:anim calcmode="lin" valueType="num">
                                      <p:cBhvr additive="base">
                                        <p:cTn id="36"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5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COLLAUDI PRIMA DEL VOLO</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1800" b="0" i="0" dirty="0">
              <a:latin typeface="Arial" panose="020B0604020202020204" pitchFamily="34" charset="0"/>
              <a:cs typeface="Arial" panose="020B0604020202020204" pitchFamily="34" charset="0"/>
            </a:endParaRPr>
          </a:p>
          <a:p>
            <a:pPr algn="just"/>
            <a:endParaRPr lang="it-IT" sz="1800" b="0" i="0" dirty="0">
              <a:latin typeface="Arial" panose="020B0604020202020204" pitchFamily="34" charset="0"/>
              <a:cs typeface="Arial" panose="020B0604020202020204" pitchFamily="34" charset="0"/>
            </a:endParaRPr>
          </a:p>
          <a:p>
            <a:pPr algn="just"/>
            <a:r>
              <a:rPr lang="it-IT" sz="1800" b="0" i="0" dirty="0">
                <a:latin typeface="Arial" panose="020B0604020202020204" pitchFamily="34" charset="0"/>
                <a:cs typeface="Arial" panose="020B0604020202020204" pitchFamily="34" charset="0"/>
              </a:rPr>
              <a:t>Per determinare</a:t>
            </a:r>
          </a:p>
          <a:p>
            <a:pPr algn="just"/>
            <a:r>
              <a:rPr lang="it-IT" sz="1800" b="0" i="0" dirty="0">
                <a:latin typeface="Arial" panose="020B0604020202020204" pitchFamily="34" charset="0"/>
                <a:cs typeface="Arial" panose="020B0604020202020204" pitchFamily="34" charset="0"/>
              </a:rPr>
              <a:t>la </a:t>
            </a:r>
            <a:r>
              <a:rPr lang="it-IT" sz="1800" b="0" i="0" dirty="0">
                <a:solidFill>
                  <a:srgbClr val="FF0000"/>
                </a:solidFill>
                <a:latin typeface="Arial" panose="020B0604020202020204" pitchFamily="34" charset="0"/>
                <a:cs typeface="Arial" panose="020B0604020202020204" pitchFamily="34" charset="0"/>
              </a:rPr>
              <a:t>posizione del baricentro </a:t>
            </a:r>
          </a:p>
          <a:p>
            <a:pPr algn="just"/>
            <a:r>
              <a:rPr lang="it-IT" sz="1800" b="0" i="0" dirty="0">
                <a:latin typeface="Arial" panose="020B0604020202020204" pitchFamily="34" charset="0"/>
                <a:cs typeface="Arial" panose="020B0604020202020204" pitchFamily="34" charset="0"/>
              </a:rPr>
              <a:t>si dovranno effettuare almeno </a:t>
            </a:r>
          </a:p>
          <a:p>
            <a:pPr algn="just"/>
            <a:r>
              <a:rPr lang="it-IT" sz="1800" b="0" i="0" dirty="0">
                <a:latin typeface="Arial" panose="020B0604020202020204" pitchFamily="34" charset="0"/>
                <a:cs typeface="Arial" panose="020B0604020202020204" pitchFamily="34" charset="0"/>
              </a:rPr>
              <a:t>due pesate, con il velivolo </a:t>
            </a:r>
          </a:p>
          <a:p>
            <a:pPr algn="just"/>
            <a:r>
              <a:rPr lang="it-IT" sz="1800" b="0" i="0" dirty="0">
                <a:latin typeface="Arial" panose="020B0604020202020204" pitchFamily="34" charset="0"/>
                <a:cs typeface="Arial" panose="020B0604020202020204" pitchFamily="34" charset="0"/>
              </a:rPr>
              <a:t>appoggiato sulle bilance </a:t>
            </a:r>
          </a:p>
          <a:p>
            <a:pPr algn="just"/>
            <a:r>
              <a:rPr lang="it-IT" sz="1800" b="0" i="0" dirty="0">
                <a:latin typeface="Arial" panose="020B0604020202020204" pitchFamily="34" charset="0"/>
                <a:cs typeface="Arial" panose="020B0604020202020204" pitchFamily="34" charset="0"/>
              </a:rPr>
              <a:t>in assetto orizzontale e </a:t>
            </a:r>
          </a:p>
          <a:p>
            <a:pPr algn="just"/>
            <a:r>
              <a:rPr lang="it-IT" sz="1800" b="0" i="0" dirty="0">
                <a:latin typeface="Arial" panose="020B0604020202020204" pitchFamily="34" charset="0"/>
                <a:cs typeface="Arial" panose="020B0604020202020204" pitchFamily="34" charset="0"/>
              </a:rPr>
              <a:t>in assetto cabrato, </a:t>
            </a:r>
          </a:p>
          <a:p>
            <a:pPr algn="just"/>
            <a:r>
              <a:rPr lang="it-IT" sz="1800" b="0" i="0" dirty="0">
                <a:latin typeface="Arial" panose="020B0604020202020204" pitchFamily="34" charset="0"/>
                <a:cs typeface="Arial" panose="020B0604020202020204" pitchFamily="34" charset="0"/>
              </a:rPr>
              <a:t>più un ulteriore pesata </a:t>
            </a:r>
          </a:p>
          <a:p>
            <a:pPr algn="just"/>
            <a:r>
              <a:rPr lang="it-IT" sz="1800" b="0" i="0" dirty="0">
                <a:latin typeface="Arial" panose="020B0604020202020204" pitchFamily="34" charset="0"/>
                <a:cs typeface="Arial" panose="020B0604020202020204" pitchFamily="34" charset="0"/>
              </a:rPr>
              <a:t>di verifica con il velivolo </a:t>
            </a:r>
          </a:p>
          <a:p>
            <a:pPr algn="just"/>
            <a:r>
              <a:rPr lang="it-IT" sz="1800" b="0" i="0" dirty="0">
                <a:latin typeface="Arial" panose="020B0604020202020204" pitchFamily="34" charset="0"/>
                <a:cs typeface="Arial" panose="020B0604020202020204" pitchFamily="34" charset="0"/>
              </a:rPr>
              <a:t>in assetto picchiato</a:t>
            </a:r>
            <a:endParaRPr lang="it-IT" sz="1800" b="0" i="0" dirty="0">
              <a:solidFill>
                <a:schemeClr val="accent6"/>
              </a:solidFill>
              <a:latin typeface="Arial" panose="020B0604020202020204" pitchFamily="34" charset="0"/>
              <a:cs typeface="Arial" panose="020B0604020202020204" pitchFamily="34" charset="0"/>
            </a:endParaRPr>
          </a:p>
        </p:txBody>
      </p:sp>
      <p:pic>
        <p:nvPicPr>
          <p:cNvPr id="4" name="Immagine 3"/>
          <p:cNvPicPr/>
          <p:nvPr/>
        </p:nvPicPr>
        <p:blipFill>
          <a:blip r:embed="rId3" cstate="print">
            <a:extLst>
              <a:ext uri="{28A0092B-C50C-407E-A947-70E740481C1C}">
                <a14:useLocalDpi xmlns:a14="http://schemas.microsoft.com/office/drawing/2010/main" val="0"/>
              </a:ext>
            </a:extLst>
          </a:blip>
          <a:stretch>
            <a:fillRect/>
          </a:stretch>
        </p:blipFill>
        <p:spPr>
          <a:xfrm>
            <a:off x="3372485" y="1196752"/>
            <a:ext cx="5771515" cy="5082778"/>
          </a:xfrm>
          <a:prstGeom prst="rect">
            <a:avLst/>
          </a:prstGeom>
        </p:spPr>
      </p:pic>
    </p:spTree>
    <p:extLst>
      <p:ext uri="{BB962C8B-B14F-4D97-AF65-F5344CB8AC3E}">
        <p14:creationId xmlns:p14="http://schemas.microsoft.com/office/powerpoint/2010/main" val="37227159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a:ea typeface="Microsoft YaHei" panose="020B0503020204020204" pitchFamily="34" charset="-122"/>
              </a:rPr>
              <a:t> </a:t>
            </a:r>
            <a:r>
              <a:rPr lang="it-IT" sz="1500" b="0">
                <a:ea typeface="Microsoft YaHei" panose="020B0503020204020204" pitchFamily="34" charset="-122"/>
              </a:rPr>
              <a:t>Ing. Elisa Cappelletto – Ing. Maurizio Bassani                                 MMSP – Volume 1 – Modulo II  - Capitolo 1 </a:t>
            </a:r>
          </a:p>
          <a:p>
            <a:pPr algn="ctr">
              <a:spcBef>
                <a:spcPct val="0"/>
              </a:spcBef>
              <a:buClrTx/>
              <a:buFontTx/>
              <a:buNone/>
            </a:pPr>
            <a:r>
              <a:rPr lang="it-IT" sz="1600"/>
              <a:t>Strategia di differenziazione</a:t>
            </a:r>
            <a:endParaRPr lang="it-IT" sz="1500">
              <a:solidFill>
                <a:srgbClr val="FF0000"/>
              </a:solidFill>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p:txBody>
      </p:sp>
      <p:sp>
        <p:nvSpPr>
          <p:cNvPr id="7171"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spcBef>
                <a:spcPct val="0"/>
              </a:spcBef>
              <a:buClrTx/>
              <a:buFontTx/>
              <a:buNone/>
            </a:pPr>
            <a:endParaRPr lang="it-IT" b="0" i="0">
              <a:solidFill>
                <a:srgbClr val="0000CC"/>
              </a:solidFill>
              <a:ea typeface="Microsoft YaHei" panose="020B0503020204020204" pitchFamily="34" charset="-122"/>
            </a:endParaRPr>
          </a:p>
        </p:txBody>
      </p:sp>
      <p:sp>
        <p:nvSpPr>
          <p:cNvPr id="4" name="Rettangolo 3"/>
          <p:cNvSpPr/>
          <p:nvPr/>
        </p:nvSpPr>
        <p:spPr>
          <a:xfrm>
            <a:off x="215900" y="822325"/>
            <a:ext cx="8815388" cy="5140325"/>
          </a:xfrm>
          <a:prstGeom prst="rect">
            <a:avLst/>
          </a:prstGeom>
        </p:spPr>
        <p:txBody>
          <a:bodyPr>
            <a:spAutoFit/>
          </a:bodyPr>
          <a:lstStyle/>
          <a:p>
            <a:pPr algn="ctr">
              <a:defRPr/>
            </a:pPr>
            <a:r>
              <a:rPr lang="it-IT" sz="2000" b="1" dirty="0">
                <a:solidFill>
                  <a:srgbClr val="FF0000"/>
                </a:solidFill>
                <a:latin typeface="Arial" panose="020B0604020202020204" pitchFamily="34" charset="0"/>
                <a:cs typeface="Arial" panose="020B0604020202020204" pitchFamily="34" charset="0"/>
              </a:rPr>
              <a:t> </a:t>
            </a:r>
            <a:r>
              <a:rPr lang="it-IT" sz="2000" b="1" dirty="0">
                <a:solidFill>
                  <a:srgbClr val="002060"/>
                </a:solidFill>
                <a:latin typeface="Arial" panose="020B0604020202020204" pitchFamily="34" charset="0"/>
                <a:cs typeface="Arial" panose="020B0604020202020204" pitchFamily="34" charset="0"/>
              </a:rPr>
              <a:t>Massimizzazione dei prezzi di vendita e quindi dei ricavi</a:t>
            </a:r>
          </a:p>
          <a:p>
            <a:pPr algn="ctr">
              <a:defRPr/>
            </a:pPr>
            <a:endParaRPr lang="it-IT" sz="2000" dirty="0">
              <a:solidFill>
                <a:schemeClr val="tx1"/>
              </a:solidFill>
              <a:latin typeface="Arial" panose="020B0604020202020204" pitchFamily="34" charset="0"/>
              <a:ea typeface="Times New Roman" panose="02020603050405020304" pitchFamily="18" charset="0"/>
            </a:endParaRPr>
          </a:p>
          <a:p>
            <a:pPr algn="just">
              <a:defRPr/>
            </a:pPr>
            <a:r>
              <a:rPr lang="it-IT" sz="2000" dirty="0">
                <a:solidFill>
                  <a:schemeClr val="tx1"/>
                </a:solidFill>
                <a:latin typeface="Arial" panose="020B0604020202020204" pitchFamily="34" charset="0"/>
                <a:ea typeface="Times New Roman" panose="02020603050405020304" pitchFamily="18" charset="0"/>
              </a:rPr>
              <a:t>L’azienda ha una </a:t>
            </a:r>
            <a:r>
              <a:rPr lang="it-IT" sz="2000" b="1" dirty="0">
                <a:solidFill>
                  <a:srgbClr val="FF0000"/>
                </a:solidFill>
                <a:latin typeface="Arial" panose="020B0604020202020204" pitchFamily="34" charset="0"/>
                <a:ea typeface="Times New Roman" panose="02020603050405020304" pitchFamily="18" charset="0"/>
              </a:rPr>
              <a:t>strategia di differenziazione</a:t>
            </a:r>
            <a:r>
              <a:rPr lang="it-IT" sz="2000" dirty="0">
                <a:solidFill>
                  <a:srgbClr val="FF0000"/>
                </a:solidFill>
                <a:latin typeface="Arial" panose="020B0604020202020204" pitchFamily="34" charset="0"/>
                <a:ea typeface="Times New Roman" panose="02020603050405020304" pitchFamily="18" charset="0"/>
              </a:rPr>
              <a:t> </a:t>
            </a:r>
            <a:r>
              <a:rPr lang="it-IT" sz="2000" dirty="0">
                <a:solidFill>
                  <a:schemeClr val="tx1"/>
                </a:solidFill>
                <a:latin typeface="Arial" panose="020B0604020202020204" pitchFamily="34" charset="0"/>
                <a:ea typeface="Times New Roman" panose="02020603050405020304" pitchFamily="18" charset="0"/>
              </a:rPr>
              <a:t>che si fonda sulla capacità dell’impresa di rendersi diversa rispetto ai suoi rivali in termini della qualità oggettiva e/o soggettiva del prodotto-servizio, sulla base di</a:t>
            </a:r>
            <a:r>
              <a:rPr lang="it-IT" dirty="0">
                <a:latin typeface="Arial" panose="020B0604020202020204" pitchFamily="34" charset="0"/>
                <a:ea typeface="Times New Roman" panose="02020603050405020304" pitchFamily="18" charset="0"/>
              </a:rPr>
              <a:t>:</a:t>
            </a:r>
          </a:p>
          <a:p>
            <a:pPr marL="342900" indent="-342900">
              <a:buFont typeface="Wingdings" panose="05000000000000000000" pitchFamily="2" charset="2"/>
              <a:buChar char="Ø"/>
              <a:defRPr/>
            </a:pPr>
            <a:r>
              <a:rPr lang="it-IT" sz="2000" dirty="0">
                <a:solidFill>
                  <a:schemeClr val="accent2"/>
                </a:solidFill>
                <a:latin typeface="Arial" panose="020B0604020202020204" pitchFamily="34" charset="0"/>
                <a:cs typeface="Arial" panose="020B0604020202020204" pitchFamily="34" charset="0"/>
              </a:rPr>
              <a:t>aspetti sociopsicologici o di status,</a:t>
            </a:r>
          </a:p>
          <a:p>
            <a:pPr marL="342900" indent="-342900">
              <a:buFont typeface="Wingdings" panose="05000000000000000000" pitchFamily="2" charset="2"/>
              <a:buChar char="Ø"/>
              <a:defRPr/>
            </a:pPr>
            <a:r>
              <a:rPr lang="it-IT" sz="2000" dirty="0">
                <a:solidFill>
                  <a:schemeClr val="tx1"/>
                </a:solidFill>
                <a:latin typeface="Arial" panose="020B0604020202020204" pitchFamily="34" charset="0"/>
                <a:cs typeface="Arial" panose="020B0604020202020204" pitchFamily="34" charset="0"/>
              </a:rPr>
              <a:t>brand prestigioso, </a:t>
            </a:r>
          </a:p>
          <a:p>
            <a:pPr marL="342900" indent="-342900">
              <a:buFont typeface="Wingdings" panose="05000000000000000000" pitchFamily="2" charset="2"/>
              <a:buChar char="Ø"/>
              <a:defRPr/>
            </a:pPr>
            <a:r>
              <a:rPr lang="it-IT" sz="2000" dirty="0">
                <a:solidFill>
                  <a:schemeClr val="accent2"/>
                </a:solidFill>
                <a:latin typeface="Arial" panose="020B0604020202020204" pitchFamily="34" charset="0"/>
                <a:cs typeface="Arial" panose="020B0604020202020204" pitchFamily="34" charset="0"/>
              </a:rPr>
              <a:t>efficace servizio e assistenza del cliente, </a:t>
            </a:r>
          </a:p>
          <a:p>
            <a:pPr marL="342900" indent="-342900">
              <a:buFont typeface="Wingdings" panose="05000000000000000000" pitchFamily="2" charset="2"/>
              <a:buChar char="Ø"/>
              <a:defRPr/>
            </a:pPr>
            <a:r>
              <a:rPr lang="it-IT" sz="2000" dirty="0">
                <a:solidFill>
                  <a:schemeClr val="tx1"/>
                </a:solidFill>
                <a:latin typeface="Arial" panose="020B0604020202020204" pitchFamily="34" charset="0"/>
                <a:cs typeface="Arial" panose="020B0604020202020204" pitchFamily="34" charset="0"/>
              </a:rPr>
              <a:t>elevata qualità dei processi di distribuzione, </a:t>
            </a:r>
          </a:p>
          <a:p>
            <a:pPr marL="342900" indent="-342900">
              <a:buFont typeface="Wingdings" panose="05000000000000000000" pitchFamily="2" charset="2"/>
              <a:buChar char="Ø"/>
              <a:defRPr/>
            </a:pPr>
            <a:r>
              <a:rPr lang="it-IT" sz="2000" dirty="0">
                <a:solidFill>
                  <a:schemeClr val="accent2"/>
                </a:solidFill>
                <a:latin typeface="Arial" panose="020B0604020202020204" pitchFamily="34" charset="0"/>
                <a:cs typeface="Arial" panose="020B0604020202020204" pitchFamily="34" charset="0"/>
              </a:rPr>
              <a:t>funzioni e tecnologie avanzate o innovative, </a:t>
            </a:r>
          </a:p>
          <a:p>
            <a:pPr marL="342900" indent="-342900">
              <a:buFont typeface="Wingdings" panose="05000000000000000000" pitchFamily="2" charset="2"/>
              <a:buChar char="Ø"/>
              <a:defRPr/>
            </a:pPr>
            <a:r>
              <a:rPr lang="it-IT" sz="2000" dirty="0">
                <a:solidFill>
                  <a:schemeClr val="tx1"/>
                </a:solidFill>
                <a:latin typeface="Arial" panose="020B0604020202020204" pitchFamily="34" charset="0"/>
                <a:cs typeface="Arial" panose="020B0604020202020204" pitchFamily="34" charset="0"/>
              </a:rPr>
              <a:t>innovativo design del prodotto, </a:t>
            </a:r>
          </a:p>
          <a:p>
            <a:pPr marL="342900" indent="-342900">
              <a:buFont typeface="Wingdings" panose="05000000000000000000" pitchFamily="2" charset="2"/>
              <a:buChar char="Ø"/>
              <a:defRPr/>
            </a:pPr>
            <a:r>
              <a:rPr lang="it-IT" sz="2000" dirty="0">
                <a:solidFill>
                  <a:schemeClr val="accent2"/>
                </a:solidFill>
                <a:latin typeface="Arial" panose="020B0604020202020204" pitchFamily="34" charset="0"/>
                <a:cs typeface="Arial" panose="020B0604020202020204" pitchFamily="34" charset="0"/>
              </a:rPr>
              <a:t>materiali di qualità, </a:t>
            </a:r>
          </a:p>
          <a:p>
            <a:pPr marL="342900" indent="-342900">
              <a:buFont typeface="Wingdings" panose="05000000000000000000" pitchFamily="2" charset="2"/>
              <a:buChar char="Ø"/>
              <a:defRPr/>
            </a:pPr>
            <a:r>
              <a:rPr lang="it-IT" sz="2000" dirty="0">
                <a:solidFill>
                  <a:schemeClr val="tx1"/>
                </a:solidFill>
                <a:latin typeface="Arial" panose="020B0604020202020204" pitchFamily="34" charset="0"/>
                <a:cs typeface="Arial" panose="020B0604020202020204" pitchFamily="34" charset="0"/>
              </a:rPr>
              <a:t>reputazione dell’azienda.</a:t>
            </a:r>
          </a:p>
          <a:p>
            <a:pPr marL="342900" indent="-342900">
              <a:buFont typeface="Wingdings" panose="05000000000000000000" pitchFamily="2" charset="2"/>
              <a:buChar char="Ø"/>
              <a:defRPr/>
            </a:pPr>
            <a:endParaRPr lang="it-IT" sz="20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defRPr/>
            </a:pPr>
            <a:endParaRPr lang="it-IT" sz="2000" dirty="0">
              <a:solidFill>
                <a:schemeClr val="tx1"/>
              </a:solidFill>
              <a:latin typeface="Arial" panose="020B0604020202020204" pitchFamily="34" charset="0"/>
              <a:cs typeface="Arial" panose="020B0604020202020204" pitchFamily="34" charset="0"/>
            </a:endParaRPr>
          </a:p>
          <a:p>
            <a:pPr algn="just">
              <a:defRPr/>
            </a:pPr>
            <a:endParaRPr lang="it-IT" dirty="0"/>
          </a:p>
        </p:txBody>
      </p:sp>
      <p:pic>
        <p:nvPicPr>
          <p:cNvPr id="6" name="Immagine 5" descr="Immagine che contiene testo, trasporto, veivolo, drone&#10;&#10;Descrizione generata automa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650" y="4597400"/>
            <a:ext cx="51847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2000" dirty="0">
                <a:solidFill>
                  <a:srgbClr val="FF0000"/>
                </a:solidFill>
              </a:rPr>
              <a:t>Allineamento e simmetria del velivolo</a:t>
            </a:r>
            <a:endParaRPr lang="it-IT" sz="20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1800" b="0" i="0" dirty="0">
                <a:latin typeface="Arial" panose="020B0604020202020204" pitchFamily="34" charset="0"/>
                <a:cs typeface="Arial" panose="020B0604020202020204" pitchFamily="34" charset="0"/>
              </a:rPr>
              <a:t>Operazione di verifica che tutte le </a:t>
            </a:r>
          </a:p>
          <a:p>
            <a:pPr algn="just"/>
            <a:r>
              <a:rPr lang="it-IT" sz="1800" b="0" i="0" dirty="0">
                <a:latin typeface="Arial" panose="020B0604020202020204" pitchFamily="34" charset="0"/>
                <a:cs typeface="Arial" panose="020B0604020202020204" pitchFamily="34" charset="0"/>
              </a:rPr>
              <a:t>parti del velivolo, in particolare gli </a:t>
            </a:r>
          </a:p>
          <a:p>
            <a:pPr algn="just"/>
            <a:r>
              <a:rPr lang="it-IT" sz="1800" b="0" i="0" dirty="0">
                <a:latin typeface="Arial" panose="020B0604020202020204" pitchFamily="34" charset="0"/>
                <a:cs typeface="Arial" panose="020B0604020202020204" pitchFamily="34" charset="0"/>
              </a:rPr>
              <a:t>impennaggi, siano nella loro </a:t>
            </a:r>
          </a:p>
          <a:p>
            <a:pPr algn="just"/>
            <a:r>
              <a:rPr lang="it-IT" sz="1800" b="0" i="0" dirty="0">
                <a:solidFill>
                  <a:srgbClr val="FF0000"/>
                </a:solidFill>
                <a:latin typeface="Arial" panose="020B0604020202020204" pitchFamily="34" charset="0"/>
                <a:cs typeface="Arial" panose="020B0604020202020204" pitchFamily="34" charset="0"/>
              </a:rPr>
              <a:t>prevista posizione geometrica</a:t>
            </a:r>
            <a:r>
              <a:rPr lang="it-IT" sz="1800" b="0" i="0" dirty="0">
                <a:latin typeface="Arial" panose="020B0604020202020204" pitchFamily="34" charset="0"/>
                <a:cs typeface="Arial" panose="020B0604020202020204" pitchFamily="34" charset="0"/>
              </a:rPr>
              <a:t>. </a:t>
            </a:r>
          </a:p>
          <a:p>
            <a:pPr algn="just"/>
            <a:r>
              <a:rPr lang="it-IT" sz="1800" b="0" i="0" dirty="0">
                <a:solidFill>
                  <a:schemeClr val="accent6"/>
                </a:solidFill>
                <a:latin typeface="Arial" panose="020B0604020202020204" pitchFamily="34" charset="0"/>
                <a:cs typeface="Arial" panose="020B0604020202020204" pitchFamily="34" charset="0"/>
              </a:rPr>
              <a:t>I controlli consistono nel </a:t>
            </a:r>
          </a:p>
          <a:p>
            <a:pPr algn="just"/>
            <a:r>
              <a:rPr lang="it-IT" sz="1800" b="0" i="0" dirty="0">
                <a:solidFill>
                  <a:schemeClr val="accent6"/>
                </a:solidFill>
                <a:latin typeface="Arial" panose="020B0604020202020204" pitchFamily="34" charset="0"/>
                <a:cs typeface="Arial" panose="020B0604020202020204" pitchFamily="34" charset="0"/>
              </a:rPr>
              <a:t>rilevamento della posizione di </a:t>
            </a:r>
          </a:p>
          <a:p>
            <a:pPr algn="just"/>
            <a:r>
              <a:rPr lang="it-IT" sz="1800" b="0" i="0" dirty="0">
                <a:solidFill>
                  <a:schemeClr val="accent6"/>
                </a:solidFill>
                <a:latin typeface="Arial" panose="020B0604020202020204" pitchFamily="34" charset="0"/>
                <a:cs typeface="Arial" panose="020B0604020202020204" pitchFamily="34" charset="0"/>
              </a:rPr>
              <a:t>un insieme di punti evidenziati </a:t>
            </a:r>
          </a:p>
          <a:p>
            <a:pPr algn="just"/>
            <a:r>
              <a:rPr lang="it-IT" sz="1800" b="0" i="0" dirty="0">
                <a:solidFill>
                  <a:schemeClr val="accent6"/>
                </a:solidFill>
                <a:latin typeface="Arial" panose="020B0604020202020204" pitchFamily="34" charset="0"/>
                <a:cs typeface="Arial" panose="020B0604020202020204" pitchFamily="34" charset="0"/>
              </a:rPr>
              <a:t>sull’aeromobile, in modo da </a:t>
            </a:r>
          </a:p>
          <a:p>
            <a:pPr algn="just"/>
            <a:r>
              <a:rPr lang="it-IT" sz="1800" b="0" i="0" dirty="0">
                <a:solidFill>
                  <a:schemeClr val="accent6"/>
                </a:solidFill>
                <a:latin typeface="Arial" panose="020B0604020202020204" pitchFamily="34" charset="0"/>
                <a:cs typeface="Arial" panose="020B0604020202020204" pitchFamily="34" charset="0"/>
              </a:rPr>
              <a:t>verificare le condizioni di simmetria,</a:t>
            </a:r>
          </a:p>
          <a:p>
            <a:pPr algn="just"/>
            <a:r>
              <a:rPr lang="it-IT" sz="1800" b="0" i="0" dirty="0">
                <a:solidFill>
                  <a:schemeClr val="accent6"/>
                </a:solidFill>
                <a:latin typeface="Arial" panose="020B0604020202020204" pitchFamily="34" charset="0"/>
                <a:cs typeface="Arial" panose="020B0604020202020204" pitchFamily="34" charset="0"/>
              </a:rPr>
              <a:t>svergolamento, angolo di </a:t>
            </a:r>
          </a:p>
          <a:p>
            <a:pPr algn="just"/>
            <a:r>
              <a:rPr lang="it-IT" sz="1800" b="0" i="0" dirty="0">
                <a:solidFill>
                  <a:schemeClr val="accent6"/>
                </a:solidFill>
                <a:latin typeface="Arial" panose="020B0604020202020204" pitchFamily="34" charset="0"/>
                <a:cs typeface="Arial" panose="020B0604020202020204" pitchFamily="34" charset="0"/>
              </a:rPr>
              <a:t>calettamento ala -fusoliera, </a:t>
            </a:r>
          </a:p>
          <a:p>
            <a:pPr algn="just"/>
            <a:r>
              <a:rPr lang="it-IT" sz="1800" b="0" i="0" dirty="0">
                <a:solidFill>
                  <a:schemeClr val="accent6"/>
                </a:solidFill>
                <a:latin typeface="Arial" panose="020B0604020202020204" pitchFamily="34" charset="0"/>
                <a:cs typeface="Arial" panose="020B0604020202020204" pitchFamily="34" charset="0"/>
              </a:rPr>
              <a:t>angolo diedro, ortogonalità della </a:t>
            </a:r>
          </a:p>
          <a:p>
            <a:pPr algn="just"/>
            <a:r>
              <a:rPr lang="it-IT" sz="1800" b="0" i="0" dirty="0">
                <a:solidFill>
                  <a:schemeClr val="accent6"/>
                </a:solidFill>
                <a:latin typeface="Arial" panose="020B0604020202020204" pitchFamily="34" charset="0"/>
                <a:cs typeface="Arial" panose="020B0604020202020204" pitchFamily="34" charset="0"/>
              </a:rPr>
              <a:t>deriva, angoli di flessione degli </a:t>
            </a:r>
          </a:p>
          <a:p>
            <a:pPr algn="just"/>
            <a:r>
              <a:rPr lang="it-IT" sz="1800" b="0" i="0" dirty="0">
                <a:solidFill>
                  <a:schemeClr val="accent6"/>
                </a:solidFill>
                <a:latin typeface="Arial" panose="020B0604020202020204" pitchFamily="34" charset="0"/>
                <a:cs typeface="Arial" panose="020B0604020202020204" pitchFamily="34" charset="0"/>
              </a:rPr>
              <a:t>alettoni, dei flap, degli </a:t>
            </a:r>
            <a:r>
              <a:rPr lang="it-IT" sz="1800" b="0" i="0" dirty="0" err="1">
                <a:solidFill>
                  <a:schemeClr val="accent6"/>
                </a:solidFill>
                <a:latin typeface="Arial" panose="020B0604020202020204" pitchFamily="34" charset="0"/>
                <a:cs typeface="Arial" panose="020B0604020202020204" pitchFamily="34" charset="0"/>
              </a:rPr>
              <a:t>slat</a:t>
            </a:r>
            <a:r>
              <a:rPr lang="it-IT" sz="1800" dirty="0">
                <a:solidFill>
                  <a:schemeClr val="accent6"/>
                </a:solidFill>
                <a:latin typeface="Arial" panose="020B0604020202020204" pitchFamily="34" charset="0"/>
                <a:cs typeface="Arial" panose="020B0604020202020204" pitchFamily="34" charset="0"/>
              </a:rPr>
              <a:t>, </a:t>
            </a:r>
          </a:p>
          <a:p>
            <a:pPr algn="just"/>
            <a:r>
              <a:rPr lang="it-IT" sz="1800" b="0" i="0" dirty="0">
                <a:solidFill>
                  <a:schemeClr val="accent6"/>
                </a:solidFill>
                <a:latin typeface="Arial" panose="020B0604020202020204" pitchFamily="34" charset="0"/>
                <a:cs typeface="Arial" panose="020B0604020202020204" pitchFamily="34" charset="0"/>
              </a:rPr>
              <a:t>del timone e dell’equilibratore</a:t>
            </a:r>
            <a:r>
              <a:rPr lang="it-IT" sz="1800" dirty="0">
                <a:solidFill>
                  <a:schemeClr val="accent6"/>
                </a:solidFill>
                <a:latin typeface="Arial" panose="020B0604020202020204" pitchFamily="34" charset="0"/>
                <a:cs typeface="Arial" panose="020B0604020202020204" pitchFamily="34" charset="0"/>
              </a:rPr>
              <a:t>.</a:t>
            </a:r>
          </a:p>
        </p:txBody>
      </p:sp>
      <p:pic>
        <p:nvPicPr>
          <p:cNvPr id="4" name="Immagine 3"/>
          <p:cNvPicPr/>
          <p:nvPr/>
        </p:nvPicPr>
        <p:blipFill>
          <a:blip r:embed="rId3" cstate="print">
            <a:extLst>
              <a:ext uri="{28A0092B-C50C-407E-A947-70E740481C1C}">
                <a14:useLocalDpi xmlns:a14="http://schemas.microsoft.com/office/drawing/2010/main" val="0"/>
              </a:ext>
            </a:extLst>
          </a:blip>
          <a:stretch>
            <a:fillRect/>
          </a:stretch>
        </p:blipFill>
        <p:spPr>
          <a:xfrm>
            <a:off x="3987557" y="832318"/>
            <a:ext cx="5156024" cy="5865490"/>
          </a:xfrm>
          <a:prstGeom prst="rect">
            <a:avLst/>
          </a:prstGeom>
        </p:spPr>
      </p:pic>
    </p:spTree>
    <p:extLst>
      <p:ext uri="{BB962C8B-B14F-4D97-AF65-F5344CB8AC3E}">
        <p14:creationId xmlns:p14="http://schemas.microsoft.com/office/powerpoint/2010/main" val="38186629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anim calcmode="lin" valueType="num">
                                      <p:cBhvr additive="base">
                                        <p:cTn id="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anim calcmode="lin" valueType="num">
                                      <p:cBhvr additive="base">
                                        <p:cTn id="11"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anim calcmode="lin" valueType="num">
                                      <p:cBhvr additive="base">
                                        <p:cTn id="15"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507">
                                            <p:txEl>
                                              <p:pRg st="7" end="7"/>
                                            </p:txEl>
                                          </p:spTgt>
                                        </p:tgtEl>
                                        <p:attrNameLst>
                                          <p:attrName>style.visibility</p:attrName>
                                        </p:attrNameLst>
                                      </p:cBhvr>
                                      <p:to>
                                        <p:strVal val="visible"/>
                                      </p:to>
                                    </p:set>
                                    <p:anim calcmode="lin" valueType="num">
                                      <p:cBhvr additive="base">
                                        <p:cTn id="1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7">
                                            <p:txEl>
                                              <p:pRg st="8" end="8"/>
                                            </p:txEl>
                                          </p:spTgt>
                                        </p:tgtEl>
                                        <p:attrNameLst>
                                          <p:attrName>style.visibility</p:attrName>
                                        </p:attrNameLst>
                                      </p:cBhvr>
                                      <p:to>
                                        <p:strVal val="visible"/>
                                      </p:to>
                                    </p:set>
                                    <p:anim calcmode="lin" valueType="num">
                                      <p:cBhvr additive="base">
                                        <p:cTn id="23"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7">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507">
                                            <p:txEl>
                                              <p:pRg st="9" end="9"/>
                                            </p:txEl>
                                          </p:spTgt>
                                        </p:tgtEl>
                                        <p:attrNameLst>
                                          <p:attrName>style.visibility</p:attrName>
                                        </p:attrNameLst>
                                      </p:cBhvr>
                                      <p:to>
                                        <p:strVal val="visible"/>
                                      </p:to>
                                    </p:set>
                                    <p:anim calcmode="lin" valueType="num">
                                      <p:cBhvr additive="base">
                                        <p:cTn id="27"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7">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507">
                                            <p:txEl>
                                              <p:pRg st="10" end="10"/>
                                            </p:txEl>
                                          </p:spTgt>
                                        </p:tgtEl>
                                        <p:attrNameLst>
                                          <p:attrName>style.visibility</p:attrName>
                                        </p:attrNameLst>
                                      </p:cBhvr>
                                      <p:to>
                                        <p:strVal val="visible"/>
                                      </p:to>
                                    </p:set>
                                    <p:anim calcmode="lin" valueType="num">
                                      <p:cBhvr additive="base">
                                        <p:cTn id="31"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507">
                                            <p:txEl>
                                              <p:pRg st="11" end="11"/>
                                            </p:txEl>
                                          </p:spTgt>
                                        </p:tgtEl>
                                        <p:attrNameLst>
                                          <p:attrName>style.visibility</p:attrName>
                                        </p:attrNameLst>
                                      </p:cBhvr>
                                      <p:to>
                                        <p:strVal val="visible"/>
                                      </p:to>
                                    </p:set>
                                    <p:anim calcmode="lin" valueType="num">
                                      <p:cBhvr additive="base">
                                        <p:cTn id="35" dur="5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7">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507">
                                            <p:txEl>
                                              <p:pRg st="12" end="12"/>
                                            </p:txEl>
                                          </p:spTgt>
                                        </p:tgtEl>
                                        <p:attrNameLst>
                                          <p:attrName>style.visibility</p:attrName>
                                        </p:attrNameLst>
                                      </p:cBhvr>
                                      <p:to>
                                        <p:strVal val="visible"/>
                                      </p:to>
                                    </p:set>
                                    <p:anim calcmode="lin" valueType="num">
                                      <p:cBhvr additive="base">
                                        <p:cTn id="39" dur="500" fill="hold"/>
                                        <p:tgtEl>
                                          <p:spTgt spid="21507">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507">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507">
                                            <p:txEl>
                                              <p:pRg st="13" end="13"/>
                                            </p:txEl>
                                          </p:spTgt>
                                        </p:tgtEl>
                                        <p:attrNameLst>
                                          <p:attrName>style.visibility</p:attrName>
                                        </p:attrNameLst>
                                      </p:cBhvr>
                                      <p:to>
                                        <p:strVal val="visible"/>
                                      </p:to>
                                    </p:set>
                                    <p:anim calcmode="lin" valueType="num">
                                      <p:cBhvr additive="base">
                                        <p:cTn id="43" dur="500" fill="hold"/>
                                        <p:tgtEl>
                                          <p:spTgt spid="21507">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13" end="1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507">
                                            <p:txEl>
                                              <p:pRg st="14" end="14"/>
                                            </p:txEl>
                                          </p:spTgt>
                                        </p:tgtEl>
                                        <p:attrNameLst>
                                          <p:attrName>style.visibility</p:attrName>
                                        </p:attrNameLst>
                                      </p:cBhvr>
                                      <p:to>
                                        <p:strVal val="visible"/>
                                      </p:to>
                                    </p:set>
                                    <p:anim calcmode="lin" valueType="num">
                                      <p:cBhvr additive="base">
                                        <p:cTn id="47" dur="500" fill="hold"/>
                                        <p:tgtEl>
                                          <p:spTgt spid="21507">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50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2000" dirty="0">
                <a:solidFill>
                  <a:srgbClr val="FF0000"/>
                </a:solidFill>
              </a:rPr>
              <a:t>Prove di volo</a:t>
            </a:r>
            <a:endParaRPr lang="it-IT" sz="20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5374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1800" b="0" i="0" dirty="0">
                <a:latin typeface="Arial" panose="020B0604020202020204" pitchFamily="34" charset="0"/>
                <a:cs typeface="Arial" panose="020B0604020202020204" pitchFamily="34" charset="0"/>
              </a:rPr>
              <a:t>Le prove di volo hanno avuto origine come attività sistematica durante la Prima Guerra Mondiale, presso il </a:t>
            </a:r>
            <a:r>
              <a:rPr lang="it-IT" sz="1800" b="0" dirty="0" err="1">
                <a:latin typeface="Arial" panose="020B0604020202020204" pitchFamily="34" charset="0"/>
                <a:cs typeface="Arial" panose="020B0604020202020204" pitchFamily="34" charset="0"/>
              </a:rPr>
              <a:t>Royal</a:t>
            </a:r>
            <a:r>
              <a:rPr lang="it-IT" sz="1800" b="0" dirty="0">
                <a:latin typeface="Arial" panose="020B0604020202020204" pitchFamily="34" charset="0"/>
                <a:cs typeface="Arial" panose="020B0604020202020204" pitchFamily="34" charset="0"/>
              </a:rPr>
              <a:t> Aircraft Establishment </a:t>
            </a:r>
            <a:r>
              <a:rPr lang="it-IT" sz="1800" b="0" i="0" dirty="0">
                <a:latin typeface="Arial" panose="020B0604020202020204" pitchFamily="34" charset="0"/>
                <a:cs typeface="Arial" panose="020B0604020202020204" pitchFamily="34" charset="0"/>
              </a:rPr>
              <a:t>(RAE) in Inghilterra. </a:t>
            </a:r>
          </a:p>
          <a:p>
            <a:pPr algn="just"/>
            <a:r>
              <a:rPr lang="it-IT" sz="1800" b="0" i="0" dirty="0">
                <a:solidFill>
                  <a:schemeClr val="accent6"/>
                </a:solidFill>
                <a:latin typeface="Arial" panose="020B0604020202020204" pitchFamily="34" charset="0"/>
                <a:cs typeface="Arial" panose="020B0604020202020204" pitchFamily="34" charset="0"/>
              </a:rPr>
              <a:t>La più antica scuola di volo di collaudo del mondo si chiama </a:t>
            </a:r>
            <a:r>
              <a:rPr lang="it-IT" sz="1800" b="0" dirty="0">
                <a:solidFill>
                  <a:schemeClr val="accent6"/>
                </a:solidFill>
                <a:latin typeface="Arial" panose="020B0604020202020204" pitchFamily="34" charset="0"/>
                <a:cs typeface="Arial" panose="020B0604020202020204" pitchFamily="34" charset="0"/>
              </a:rPr>
              <a:t>Empire Test </a:t>
            </a:r>
            <a:r>
              <a:rPr lang="it-IT" sz="1800" b="0" dirty="0" err="1">
                <a:solidFill>
                  <a:schemeClr val="accent6"/>
                </a:solidFill>
                <a:latin typeface="Arial" panose="020B0604020202020204" pitchFamily="34" charset="0"/>
                <a:cs typeface="Arial" panose="020B0604020202020204" pitchFamily="34" charset="0"/>
              </a:rPr>
              <a:t>Pilots</a:t>
            </a:r>
            <a:r>
              <a:rPr lang="it-IT" sz="1800" b="0" dirty="0">
                <a:solidFill>
                  <a:schemeClr val="accent6"/>
                </a:solidFill>
                <a:latin typeface="Arial" panose="020B0604020202020204" pitchFamily="34" charset="0"/>
                <a:cs typeface="Arial" panose="020B0604020202020204" pitchFamily="34" charset="0"/>
              </a:rPr>
              <a:t>’ School</a:t>
            </a:r>
            <a:r>
              <a:rPr lang="it-IT" sz="1800" b="0" i="0" dirty="0">
                <a:solidFill>
                  <a:schemeClr val="accent6"/>
                </a:solidFill>
                <a:latin typeface="Arial" panose="020B0604020202020204" pitchFamily="34" charset="0"/>
                <a:cs typeface="Arial" panose="020B0604020202020204" pitchFamily="34" charset="0"/>
              </a:rPr>
              <a:t>, ed è in Inghilterra presso la base RAF di </a:t>
            </a:r>
            <a:r>
              <a:rPr lang="it-IT" sz="1800" b="0" i="0" dirty="0" err="1">
                <a:solidFill>
                  <a:schemeClr val="accent6"/>
                </a:solidFill>
                <a:latin typeface="Arial" panose="020B0604020202020204" pitchFamily="34" charset="0"/>
                <a:cs typeface="Arial" panose="020B0604020202020204" pitchFamily="34" charset="0"/>
              </a:rPr>
              <a:t>Boscombe</a:t>
            </a:r>
            <a:r>
              <a:rPr lang="it-IT" sz="1800" b="0" i="0" dirty="0">
                <a:solidFill>
                  <a:schemeClr val="accent6"/>
                </a:solidFill>
                <a:latin typeface="Arial" panose="020B0604020202020204" pitchFamily="34" charset="0"/>
                <a:cs typeface="Arial" panose="020B0604020202020204" pitchFamily="34" charset="0"/>
              </a:rPr>
              <a:t> Down. </a:t>
            </a:r>
          </a:p>
          <a:p>
            <a:pPr algn="just"/>
            <a:r>
              <a:rPr lang="it-IT" sz="1800" b="0" i="0" dirty="0">
                <a:latin typeface="Arial" panose="020B0604020202020204" pitchFamily="34" charset="0"/>
                <a:cs typeface="Arial" panose="020B0604020202020204" pitchFamily="34" charset="0"/>
              </a:rPr>
              <a:t>In America, la </a:t>
            </a:r>
            <a:r>
              <a:rPr lang="it-IT" sz="1800" b="0" dirty="0" err="1">
                <a:latin typeface="Arial" panose="020B0604020202020204" pitchFamily="34" charset="0"/>
                <a:cs typeface="Arial" panose="020B0604020202020204" pitchFamily="34" charset="0"/>
              </a:rPr>
              <a:t>United</a:t>
            </a:r>
            <a:r>
              <a:rPr lang="it-IT" sz="1800" b="0" dirty="0">
                <a:latin typeface="Arial" panose="020B0604020202020204" pitchFamily="34" charset="0"/>
                <a:cs typeface="Arial" panose="020B0604020202020204" pitchFamily="34" charset="0"/>
              </a:rPr>
              <a:t> </a:t>
            </a:r>
            <a:r>
              <a:rPr lang="it-IT" sz="1800" b="0" dirty="0" err="1">
                <a:latin typeface="Arial" panose="020B0604020202020204" pitchFamily="34" charset="0"/>
                <a:cs typeface="Arial" panose="020B0604020202020204" pitchFamily="34" charset="0"/>
              </a:rPr>
              <a:t>States</a:t>
            </a:r>
            <a:r>
              <a:rPr lang="it-IT" sz="1800" b="0" dirty="0">
                <a:latin typeface="Arial" panose="020B0604020202020204" pitchFamily="34" charset="0"/>
                <a:cs typeface="Arial" panose="020B0604020202020204" pitchFamily="34" charset="0"/>
              </a:rPr>
              <a:t> Air Force Test </a:t>
            </a:r>
            <a:r>
              <a:rPr lang="it-IT" sz="1800" b="0" dirty="0" err="1">
                <a:latin typeface="Arial" panose="020B0604020202020204" pitchFamily="34" charset="0"/>
                <a:cs typeface="Arial" panose="020B0604020202020204" pitchFamily="34" charset="0"/>
              </a:rPr>
              <a:t>Pilot</a:t>
            </a:r>
            <a:r>
              <a:rPr lang="it-IT" sz="1800" b="0" dirty="0">
                <a:latin typeface="Arial" panose="020B0604020202020204" pitchFamily="34" charset="0"/>
                <a:cs typeface="Arial" panose="020B0604020202020204" pitchFamily="34" charset="0"/>
              </a:rPr>
              <a:t> School </a:t>
            </a:r>
            <a:r>
              <a:rPr lang="it-IT" sz="1800" b="0" i="0" dirty="0">
                <a:latin typeface="Arial" panose="020B0604020202020204" pitchFamily="34" charset="0"/>
                <a:cs typeface="Arial" panose="020B0604020202020204" pitchFamily="34" charset="0"/>
              </a:rPr>
              <a:t>è localizzata presso la </a:t>
            </a:r>
            <a:r>
              <a:rPr lang="it-IT" sz="1800" b="0" dirty="0">
                <a:latin typeface="Arial" panose="020B0604020202020204" pitchFamily="34" charset="0"/>
                <a:cs typeface="Arial" panose="020B0604020202020204" pitchFamily="34" charset="0"/>
              </a:rPr>
              <a:t>Edwards Air Force Base</a:t>
            </a:r>
            <a:r>
              <a:rPr lang="it-IT" sz="1800" b="0" i="0" dirty="0">
                <a:latin typeface="Arial" panose="020B0604020202020204" pitchFamily="34" charset="0"/>
                <a:cs typeface="Arial" panose="020B0604020202020204" pitchFamily="34" charset="0"/>
              </a:rPr>
              <a:t>, la </a:t>
            </a:r>
            <a:r>
              <a:rPr lang="it-IT" sz="1800" b="0" dirty="0" err="1">
                <a:latin typeface="Arial" panose="020B0604020202020204" pitchFamily="34" charset="0"/>
                <a:cs typeface="Arial" panose="020B0604020202020204" pitchFamily="34" charset="0"/>
              </a:rPr>
              <a:t>United</a:t>
            </a:r>
            <a:r>
              <a:rPr lang="it-IT" sz="1800" b="0" dirty="0">
                <a:latin typeface="Arial" panose="020B0604020202020204" pitchFamily="34" charset="0"/>
                <a:cs typeface="Arial" panose="020B0604020202020204" pitchFamily="34" charset="0"/>
              </a:rPr>
              <a:t> </a:t>
            </a:r>
            <a:r>
              <a:rPr lang="it-IT" sz="1800" b="0" dirty="0" err="1">
                <a:latin typeface="Arial" panose="020B0604020202020204" pitchFamily="34" charset="0"/>
                <a:cs typeface="Arial" panose="020B0604020202020204" pitchFamily="34" charset="0"/>
              </a:rPr>
              <a:t>States</a:t>
            </a:r>
            <a:r>
              <a:rPr lang="it-IT" sz="1800" b="0" dirty="0">
                <a:latin typeface="Arial" panose="020B0604020202020204" pitchFamily="34" charset="0"/>
                <a:cs typeface="Arial" panose="020B0604020202020204" pitchFamily="34" charset="0"/>
              </a:rPr>
              <a:t> </a:t>
            </a:r>
            <a:r>
              <a:rPr lang="it-IT" sz="1800" b="0" dirty="0" err="1">
                <a:latin typeface="Arial" panose="020B0604020202020204" pitchFamily="34" charset="0"/>
                <a:cs typeface="Arial" panose="020B0604020202020204" pitchFamily="34" charset="0"/>
              </a:rPr>
              <a:t>Naval</a:t>
            </a:r>
            <a:r>
              <a:rPr lang="it-IT" sz="1800" b="0" dirty="0">
                <a:latin typeface="Arial" panose="020B0604020202020204" pitchFamily="34" charset="0"/>
                <a:cs typeface="Arial" panose="020B0604020202020204" pitchFamily="34" charset="0"/>
              </a:rPr>
              <a:t> Test </a:t>
            </a:r>
            <a:r>
              <a:rPr lang="it-IT" sz="1800" b="0" dirty="0" err="1">
                <a:latin typeface="Arial" panose="020B0604020202020204" pitchFamily="34" charset="0"/>
                <a:cs typeface="Arial" panose="020B0604020202020204" pitchFamily="34" charset="0"/>
              </a:rPr>
              <a:t>Pilot</a:t>
            </a:r>
            <a:r>
              <a:rPr lang="it-IT" sz="1800" b="0" dirty="0">
                <a:latin typeface="Arial" panose="020B0604020202020204" pitchFamily="34" charset="0"/>
                <a:cs typeface="Arial" panose="020B0604020202020204" pitchFamily="34" charset="0"/>
              </a:rPr>
              <a:t> School </a:t>
            </a:r>
            <a:r>
              <a:rPr lang="it-IT" sz="1800" b="0" i="0" dirty="0">
                <a:latin typeface="Arial" panose="020B0604020202020204" pitchFamily="34" charset="0"/>
                <a:cs typeface="Arial" panose="020B0604020202020204" pitchFamily="34" charset="0"/>
              </a:rPr>
              <a:t>è localizzata presso la </a:t>
            </a:r>
            <a:r>
              <a:rPr lang="it-IT" sz="1800" b="0" dirty="0" err="1">
                <a:latin typeface="Arial" panose="020B0604020202020204" pitchFamily="34" charset="0"/>
                <a:cs typeface="Arial" panose="020B0604020202020204" pitchFamily="34" charset="0"/>
              </a:rPr>
              <a:t>Naval</a:t>
            </a:r>
            <a:r>
              <a:rPr lang="it-IT" sz="1800" b="0" dirty="0">
                <a:latin typeface="Arial" panose="020B0604020202020204" pitchFamily="34" charset="0"/>
                <a:cs typeface="Arial" panose="020B0604020202020204" pitchFamily="34" charset="0"/>
              </a:rPr>
              <a:t> Air Station </a:t>
            </a:r>
            <a:r>
              <a:rPr lang="it-IT" sz="1800" b="0" dirty="0" err="1">
                <a:latin typeface="Arial" panose="020B0604020202020204" pitchFamily="34" charset="0"/>
                <a:cs typeface="Arial" panose="020B0604020202020204" pitchFamily="34" charset="0"/>
              </a:rPr>
              <a:t>Patuxent</a:t>
            </a:r>
            <a:r>
              <a:rPr lang="it-IT" sz="1800" b="0" dirty="0">
                <a:latin typeface="Arial" panose="020B0604020202020204" pitchFamily="34" charset="0"/>
                <a:cs typeface="Arial" panose="020B0604020202020204" pitchFamily="34" charset="0"/>
              </a:rPr>
              <a:t> River</a:t>
            </a:r>
            <a:r>
              <a:rPr lang="it-IT" sz="1800" b="0" i="0" dirty="0">
                <a:latin typeface="Arial" panose="020B0604020202020204" pitchFamily="34" charset="0"/>
                <a:cs typeface="Arial" panose="020B0604020202020204" pitchFamily="34" charset="0"/>
              </a:rPr>
              <a:t>, Maryland, mentre l’EPNER (</a:t>
            </a:r>
            <a:r>
              <a:rPr lang="it-IT" sz="1800" b="0" dirty="0" err="1">
                <a:latin typeface="Arial" panose="020B0604020202020204" pitchFamily="34" charset="0"/>
                <a:cs typeface="Arial" panose="020B0604020202020204" pitchFamily="34" charset="0"/>
              </a:rPr>
              <a:t>Ecole</a:t>
            </a:r>
            <a:r>
              <a:rPr lang="it-IT" sz="1800" b="0" dirty="0">
                <a:latin typeface="Arial" panose="020B0604020202020204" pitchFamily="34" charset="0"/>
                <a:cs typeface="Arial" panose="020B0604020202020204" pitchFamily="34" charset="0"/>
              </a:rPr>
              <a:t> </a:t>
            </a:r>
            <a:r>
              <a:rPr lang="it-IT" sz="1800" b="0" dirty="0" err="1">
                <a:latin typeface="Arial" panose="020B0604020202020204" pitchFamily="34" charset="0"/>
                <a:cs typeface="Arial" panose="020B0604020202020204" pitchFamily="34" charset="0"/>
              </a:rPr>
              <a:t>du</a:t>
            </a:r>
            <a:r>
              <a:rPr lang="it-IT" sz="1800" b="0" dirty="0">
                <a:latin typeface="Arial" panose="020B0604020202020204" pitchFamily="34" charset="0"/>
                <a:cs typeface="Arial" panose="020B0604020202020204" pitchFamily="34" charset="0"/>
              </a:rPr>
              <a:t> </a:t>
            </a:r>
            <a:r>
              <a:rPr lang="it-IT" sz="1800" b="0" dirty="0" err="1">
                <a:latin typeface="Arial" panose="020B0604020202020204" pitchFamily="34" charset="0"/>
                <a:cs typeface="Arial" panose="020B0604020202020204" pitchFamily="34" charset="0"/>
              </a:rPr>
              <a:t>Personnel</a:t>
            </a:r>
            <a:r>
              <a:rPr lang="it-IT" sz="1800" b="0" dirty="0">
                <a:latin typeface="Arial" panose="020B0604020202020204" pitchFamily="34" charset="0"/>
                <a:cs typeface="Arial" panose="020B0604020202020204" pitchFamily="34" charset="0"/>
              </a:rPr>
              <a:t> </a:t>
            </a:r>
            <a:r>
              <a:rPr lang="it-IT" sz="1800" b="0" dirty="0" err="1">
                <a:latin typeface="Arial" panose="020B0604020202020204" pitchFamily="34" charset="0"/>
                <a:cs typeface="Arial" panose="020B0604020202020204" pitchFamily="34" charset="0"/>
              </a:rPr>
              <a:t>Navigant</a:t>
            </a:r>
            <a:r>
              <a:rPr lang="it-IT" sz="1800" b="0" dirty="0">
                <a:latin typeface="Arial" panose="020B0604020202020204" pitchFamily="34" charset="0"/>
                <a:cs typeface="Arial" panose="020B0604020202020204" pitchFamily="34" charset="0"/>
              </a:rPr>
              <a:t> d’Essai et de Reception), </a:t>
            </a:r>
            <a:r>
              <a:rPr lang="it-IT" sz="1800" b="0" i="0" dirty="0">
                <a:latin typeface="Arial" panose="020B0604020202020204" pitchFamily="34" charset="0"/>
                <a:cs typeface="Arial" panose="020B0604020202020204" pitchFamily="34" charset="0"/>
              </a:rPr>
              <a:t>l’equivalente francese, è basata a </a:t>
            </a:r>
            <a:r>
              <a:rPr lang="it-IT" sz="1800" b="0" i="0" dirty="0" err="1">
                <a:latin typeface="Arial" panose="020B0604020202020204" pitchFamily="34" charset="0"/>
                <a:cs typeface="Arial" panose="020B0604020202020204" pitchFamily="34" charset="0"/>
              </a:rPr>
              <a:t>Istres</a:t>
            </a:r>
            <a:r>
              <a:rPr lang="it-IT" sz="1800" b="0" i="0" dirty="0">
                <a:latin typeface="Arial" panose="020B0604020202020204" pitchFamily="34" charset="0"/>
                <a:cs typeface="Arial" panose="020B0604020202020204" pitchFamily="34" charset="0"/>
              </a:rPr>
              <a:t>, France. </a:t>
            </a:r>
          </a:p>
          <a:p>
            <a:pPr algn="just"/>
            <a:r>
              <a:rPr lang="it-IT" sz="1800" b="0" i="0" dirty="0">
                <a:latin typeface="Arial" panose="020B0604020202020204" pitchFamily="34" charset="0"/>
                <a:cs typeface="Arial" panose="020B0604020202020204" pitchFamily="34" charset="0"/>
              </a:rPr>
              <a:t> </a:t>
            </a:r>
          </a:p>
          <a:p>
            <a:pPr algn="just"/>
            <a:r>
              <a:rPr lang="it-IT" sz="1800" b="0" i="0" dirty="0">
                <a:latin typeface="Arial" panose="020B0604020202020204" pitchFamily="34" charset="0"/>
                <a:cs typeface="Arial" panose="020B0604020202020204" pitchFamily="34" charset="0"/>
              </a:rPr>
              <a:t>Un’altra scuola (privata) è la </a:t>
            </a:r>
            <a:r>
              <a:rPr lang="it-IT" sz="1800" b="0" dirty="0">
                <a:latin typeface="Arial" panose="020B0604020202020204" pitchFamily="34" charset="0"/>
                <a:cs typeface="Arial" panose="020B0604020202020204" pitchFamily="34" charset="0"/>
              </a:rPr>
              <a:t>National Test </a:t>
            </a:r>
            <a:r>
              <a:rPr lang="it-IT" sz="1800" b="0" dirty="0" err="1">
                <a:latin typeface="Arial" panose="020B0604020202020204" pitchFamily="34" charset="0"/>
                <a:cs typeface="Arial" panose="020B0604020202020204" pitchFamily="34" charset="0"/>
              </a:rPr>
              <a:t>Pilot</a:t>
            </a:r>
            <a:r>
              <a:rPr lang="it-IT" sz="1800" b="0" dirty="0">
                <a:latin typeface="Arial" panose="020B0604020202020204" pitchFamily="34" charset="0"/>
                <a:cs typeface="Arial" panose="020B0604020202020204" pitchFamily="34" charset="0"/>
              </a:rPr>
              <a:t> School</a:t>
            </a:r>
            <a:r>
              <a:rPr lang="it-IT" sz="1800" b="0" i="0" dirty="0">
                <a:latin typeface="Arial" panose="020B0604020202020204" pitchFamily="34" charset="0"/>
                <a:cs typeface="Arial" panose="020B0604020202020204" pitchFamily="34" charset="0"/>
              </a:rPr>
              <a:t>, situata a Mojave (California). </a:t>
            </a:r>
          </a:p>
          <a:p>
            <a:pPr algn="just"/>
            <a:r>
              <a:rPr lang="it-IT" sz="1800" b="0" i="0" dirty="0">
                <a:latin typeface="Arial" panose="020B0604020202020204" pitchFamily="34" charset="0"/>
                <a:cs typeface="Arial" panose="020B0604020202020204" pitchFamily="34" charset="0"/>
              </a:rPr>
              <a:t> </a:t>
            </a:r>
          </a:p>
          <a:p>
            <a:pPr algn="just"/>
            <a:r>
              <a:rPr lang="it-IT" sz="1800" b="0" i="0" dirty="0">
                <a:solidFill>
                  <a:srgbClr val="FF0000"/>
                </a:solidFill>
                <a:latin typeface="Arial" panose="020B0604020202020204" pitchFamily="34" charset="0"/>
                <a:cs typeface="Arial" panose="020B0604020202020204" pitchFamily="34" charset="0"/>
              </a:rPr>
              <a:t>In Italia, le attività di prove di volo di collaudo militare sono affidate al Reparto Sperimentale di Volo, basato a Pratica di Mare (RM), mentre ovviamente le prove di volo di collaudo dei prototipi civili vengono effettuate dalle ditte costruttrici di aerei e di elicotteri</a:t>
            </a:r>
            <a:r>
              <a:rPr lang="it-IT" sz="1800" b="0" i="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920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calcmode="lin" valueType="num">
                                      <p:cBhvr additive="base">
                                        <p:cTn id="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anim calcmode="lin" valueType="num">
                                      <p:cBhvr additive="base">
                                        <p:cTn id="13"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anim calcmode="lin" valueType="num">
                                      <p:cBhvr additive="base">
                                        <p:cTn id="1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PROVE DI VOLO AEREI</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marL="342900" lvl="0" indent="-342900">
              <a:buFont typeface="Wingdings" panose="05000000000000000000" pitchFamily="2" charset="2"/>
              <a:buChar char="Ø"/>
            </a:pPr>
            <a:r>
              <a:rPr lang="it-IT" sz="1800" b="0" i="0" dirty="0">
                <a:latin typeface="Arial" panose="020B0604020202020204" pitchFamily="34" charset="0"/>
                <a:cs typeface="Arial" panose="020B0604020202020204" pitchFamily="34" charset="0"/>
              </a:rPr>
              <a:t>Prova di rullaggio in diverse condizioni ambientali;</a:t>
            </a:r>
          </a:p>
          <a:p>
            <a:pPr marL="342900" lvl="0" indent="-342900">
              <a:buFont typeface="Wingdings" panose="05000000000000000000" pitchFamily="2" charset="2"/>
              <a:buChar char="Ø"/>
            </a:pPr>
            <a:r>
              <a:rPr lang="it-IT" sz="1800" b="0" i="0" dirty="0">
                <a:solidFill>
                  <a:schemeClr val="accent6"/>
                </a:solidFill>
                <a:latin typeface="Arial" panose="020B0604020202020204" pitchFamily="34" charset="0"/>
                <a:cs typeface="Arial" panose="020B0604020202020204" pitchFamily="34" charset="0"/>
              </a:rPr>
              <a:t>Determinazione dello spazio e tempo di decollo; </a:t>
            </a:r>
          </a:p>
          <a:p>
            <a:pPr marL="342900" lvl="0" indent="-342900">
              <a:buFont typeface="Wingdings" panose="05000000000000000000" pitchFamily="2" charset="2"/>
              <a:buChar char="Ø"/>
            </a:pPr>
            <a:r>
              <a:rPr lang="it-IT" sz="1800" b="0" i="0" dirty="0">
                <a:latin typeface="Arial" panose="020B0604020202020204" pitchFamily="34" charset="0"/>
                <a:cs typeface="Arial" panose="020B0604020202020204" pitchFamily="34" charset="0"/>
              </a:rPr>
              <a:t>Prova di volo in tutti i punti del diagramma inviluppo di volo;</a:t>
            </a:r>
          </a:p>
          <a:p>
            <a:pPr marL="342900" lvl="0" indent="-342900">
              <a:buFont typeface="Wingdings" panose="05000000000000000000" pitchFamily="2" charset="2"/>
              <a:buChar char="Ø"/>
            </a:pPr>
            <a:r>
              <a:rPr lang="it-IT" sz="1800" b="0" i="0" dirty="0">
                <a:solidFill>
                  <a:schemeClr val="accent6"/>
                </a:solidFill>
                <a:latin typeface="Arial" panose="020B0604020202020204" pitchFamily="34" charset="0"/>
                <a:cs typeface="Arial" panose="020B0604020202020204" pitchFamily="34" charset="0"/>
              </a:rPr>
              <a:t>Prova di volo con un motore spento, trazione asimmetrica (velivoli plurimotori);</a:t>
            </a:r>
          </a:p>
          <a:p>
            <a:pPr marL="342900" lvl="0" indent="-342900">
              <a:buFont typeface="Wingdings" panose="05000000000000000000" pitchFamily="2" charset="2"/>
              <a:buChar char="Ø"/>
            </a:pPr>
            <a:r>
              <a:rPr lang="it-IT" sz="1800" b="0" i="0" dirty="0">
                <a:latin typeface="Arial" panose="020B0604020202020204" pitchFamily="34" charset="0"/>
                <a:cs typeface="Arial" panose="020B0604020202020204" pitchFamily="34" charset="0"/>
              </a:rPr>
              <a:t>Prova di planata a motori spenti; </a:t>
            </a:r>
          </a:p>
          <a:p>
            <a:pPr marL="342900" indent="-342900">
              <a:buFont typeface="Wingdings" panose="05000000000000000000" pitchFamily="2" charset="2"/>
              <a:buChar char="Ø"/>
            </a:pPr>
            <a:r>
              <a:rPr lang="it-IT" sz="1800" b="0" i="0" dirty="0">
                <a:solidFill>
                  <a:schemeClr val="accent6"/>
                </a:solidFill>
                <a:latin typeface="Arial" panose="020B0604020202020204" pitchFamily="34" charset="0"/>
                <a:cs typeface="Arial" panose="020B0604020202020204" pitchFamily="34" charset="0"/>
              </a:rPr>
              <a:t>Determinazione dello spazio e tempo di atterraggio</a:t>
            </a:r>
          </a:p>
          <a:p>
            <a:pPr marL="342900" indent="-342900">
              <a:buFont typeface="Wingdings" panose="05000000000000000000" pitchFamily="2" charset="2"/>
              <a:buChar char="Ø"/>
            </a:pPr>
            <a:endParaRPr lang="it-IT" sz="1800" b="0" i="0" dirty="0">
              <a:solidFill>
                <a:schemeClr val="accent6"/>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it-IT" sz="1800" b="0" i="0" dirty="0">
              <a:solidFill>
                <a:schemeClr val="accent6"/>
              </a:solidFill>
              <a:latin typeface="Arial" panose="020B0604020202020204" pitchFamily="34" charset="0"/>
              <a:cs typeface="Arial" panose="020B0604020202020204" pitchFamily="34" charset="0"/>
            </a:endParaRPr>
          </a:p>
          <a:p>
            <a:endParaRPr lang="it-IT" sz="1800" b="0" dirty="0">
              <a:solidFill>
                <a:srgbClr val="FF0000"/>
              </a:solidFill>
            </a:endParaRPr>
          </a:p>
          <a:p>
            <a:endParaRPr lang="it-IT" sz="1800" b="0" dirty="0">
              <a:solidFill>
                <a:srgbClr val="FF0000"/>
              </a:solidFill>
            </a:endParaRPr>
          </a:p>
          <a:p>
            <a:r>
              <a:rPr lang="it-IT" sz="1800" b="0" dirty="0">
                <a:solidFill>
                  <a:srgbClr val="FF0000"/>
                </a:solidFill>
              </a:rPr>
              <a:t>Prova di rullaggio con pista </a:t>
            </a:r>
          </a:p>
          <a:p>
            <a:r>
              <a:rPr lang="it-IT" sz="1800" b="0" dirty="0">
                <a:solidFill>
                  <a:srgbClr val="FF0000"/>
                </a:solidFill>
              </a:rPr>
              <a:t>allagata (velivolo </a:t>
            </a:r>
            <a:r>
              <a:rPr lang="it-IT" sz="1800" b="0" dirty="0" err="1">
                <a:solidFill>
                  <a:srgbClr val="FF0000"/>
                </a:solidFill>
              </a:rPr>
              <a:t>Falcon</a:t>
            </a:r>
            <a:r>
              <a:rPr lang="it-IT" sz="1800" b="0" dirty="0">
                <a:solidFill>
                  <a:srgbClr val="FF0000"/>
                </a:solidFill>
              </a:rPr>
              <a:t> 7X)</a:t>
            </a:r>
            <a:endParaRPr lang="it-IT" sz="1800" b="0" i="0" dirty="0">
              <a:solidFill>
                <a:srgbClr val="FF0000"/>
              </a:solidFill>
              <a:latin typeface="Arial" panose="020B0604020202020204" pitchFamily="34" charset="0"/>
              <a:cs typeface="Arial" panose="020B0604020202020204" pitchFamily="34" charset="0"/>
            </a:endParaRPr>
          </a:p>
        </p:txBody>
      </p:sp>
      <p:pic>
        <p:nvPicPr>
          <p:cNvPr id="4" name="Immagine 3" descr="Immagine che contiene aeroplano, bianco, veivolo&#10;&#10;Descrizione generata automaticamente"/>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140968"/>
            <a:ext cx="5804097" cy="3679231"/>
          </a:xfrm>
          <a:prstGeom prst="rect">
            <a:avLst/>
          </a:prstGeom>
          <a:solidFill>
            <a:srgbClr val="FFFFFF"/>
          </a:solidFill>
          <a:ln>
            <a:noFill/>
          </a:ln>
        </p:spPr>
      </p:pic>
    </p:spTree>
    <p:extLst>
      <p:ext uri="{BB962C8B-B14F-4D97-AF65-F5344CB8AC3E}">
        <p14:creationId xmlns:p14="http://schemas.microsoft.com/office/powerpoint/2010/main" val="35930126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5" end="5"/>
                                            </p:txEl>
                                          </p:spTgt>
                                        </p:tgtEl>
                                        <p:attrNameLst>
                                          <p:attrName>style.visibility</p:attrName>
                                        </p:attrNameLst>
                                      </p:cBhvr>
                                      <p:to>
                                        <p:strVal val="visible"/>
                                      </p:to>
                                    </p:set>
                                    <p:anim calcmode="lin" valueType="num">
                                      <p:cBhvr additive="base">
                                        <p:cTn id="31"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507">
                                            <p:txEl>
                                              <p:pRg st="10" end="10"/>
                                            </p:txEl>
                                          </p:spTgt>
                                        </p:tgtEl>
                                        <p:attrNameLst>
                                          <p:attrName>style.visibility</p:attrName>
                                        </p:attrNameLst>
                                      </p:cBhvr>
                                      <p:to>
                                        <p:strVal val="visible"/>
                                      </p:to>
                                    </p:set>
                                    <p:anim calcmode="lin" valueType="num">
                                      <p:cBhvr additive="base">
                                        <p:cTn id="42"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507">
                                            <p:txEl>
                                              <p:pRg st="10" end="1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1507">
                                            <p:txEl>
                                              <p:pRg st="11" end="11"/>
                                            </p:txEl>
                                          </p:spTgt>
                                        </p:tgtEl>
                                        <p:attrNameLst>
                                          <p:attrName>style.visibility</p:attrName>
                                        </p:attrNameLst>
                                      </p:cBhvr>
                                      <p:to>
                                        <p:strVal val="visible"/>
                                      </p:to>
                                    </p:set>
                                    <p:anim calcmode="lin" valueType="num">
                                      <p:cBhvr additive="base">
                                        <p:cTn id="46" dur="5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150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87794"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1 </a:t>
            </a:r>
          </a:p>
          <a:p>
            <a:pPr algn="ctr">
              <a:spcBef>
                <a:spcPct val="0"/>
              </a:spcBef>
              <a:buClrTx/>
              <a:buFontTx/>
              <a:buNone/>
            </a:pPr>
            <a:endParaRPr lang="it-IT" sz="800" dirty="0">
              <a:solidFill>
                <a:schemeClr val="accent6"/>
              </a:solidFill>
              <a:ea typeface="Microsoft YaHei" panose="020B0503020204020204" pitchFamily="34" charset="-122"/>
            </a:endParaRPr>
          </a:p>
          <a:p>
            <a:pPr algn="ctr">
              <a:spcBef>
                <a:spcPct val="0"/>
              </a:spcBef>
              <a:buClrTx/>
              <a:buFontTx/>
              <a:buNone/>
            </a:pPr>
            <a:r>
              <a:rPr lang="it-IT" sz="1600" dirty="0">
                <a:solidFill>
                  <a:srgbClr val="FF0000"/>
                </a:solidFill>
                <a:ea typeface="Microsoft YaHei" panose="020B0503020204020204" pitchFamily="34" charset="-122"/>
              </a:rPr>
              <a:t>PROVE DI VOLO ELICOTTERI</a:t>
            </a:r>
            <a:endParaRPr lang="it-IT" sz="1500" dirty="0">
              <a:solidFill>
                <a:srgbClr val="FF0000"/>
              </a:solidFill>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1507" name="Text Box 2"/>
          <p:cNvSpPr txBox="1">
            <a:spLocks noChangeArrowheads="1"/>
          </p:cNvSpPr>
          <p:nvPr/>
        </p:nvSpPr>
        <p:spPr bwMode="auto">
          <a:xfrm>
            <a:off x="192556" y="86247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marL="285750" lvl="0" indent="-285750">
              <a:buFont typeface="Wingdings" panose="05000000000000000000" pitchFamily="2" charset="2"/>
              <a:buChar char="Ø"/>
            </a:pPr>
            <a:r>
              <a:rPr lang="it-IT" sz="1800" b="0" i="0" dirty="0">
                <a:latin typeface="Arial" panose="020B0604020202020204" pitchFamily="34" charset="0"/>
                <a:cs typeface="Arial" panose="020B0604020202020204" pitchFamily="34" charset="0"/>
              </a:rPr>
              <a:t>Prova di volo stazionario in effetto suolo (</a:t>
            </a:r>
            <a:r>
              <a:rPr lang="it-IT" sz="1800" b="0" i="0" dirty="0" err="1">
                <a:latin typeface="Arial" panose="020B0604020202020204" pitchFamily="34" charset="0"/>
                <a:cs typeface="Arial" panose="020B0604020202020204" pitchFamily="34" charset="0"/>
              </a:rPr>
              <a:t>hovering</a:t>
            </a:r>
            <a:r>
              <a:rPr lang="it-IT" sz="1800" b="0" i="0" dirty="0">
                <a:latin typeface="Arial" panose="020B0604020202020204" pitchFamily="34" charset="0"/>
                <a:cs typeface="Arial" panose="020B0604020202020204" pitchFamily="34" charset="0"/>
              </a:rPr>
              <a:t> IGE);</a:t>
            </a:r>
          </a:p>
          <a:p>
            <a:pPr marL="285750" lvl="0" indent="-285750">
              <a:buFont typeface="Wingdings" panose="05000000000000000000" pitchFamily="2" charset="2"/>
              <a:buChar char="Ø"/>
            </a:pPr>
            <a:r>
              <a:rPr lang="it-IT" sz="1800" b="0" i="0" dirty="0">
                <a:solidFill>
                  <a:schemeClr val="accent6"/>
                </a:solidFill>
                <a:latin typeface="Arial" panose="020B0604020202020204" pitchFamily="34" charset="0"/>
                <a:cs typeface="Arial" panose="020B0604020202020204" pitchFamily="34" charset="0"/>
              </a:rPr>
              <a:t>Prova di volo stazionario fuori effetto suolo (</a:t>
            </a:r>
            <a:r>
              <a:rPr lang="it-IT" sz="1800" b="0" i="0" dirty="0" err="1">
                <a:solidFill>
                  <a:schemeClr val="accent6"/>
                </a:solidFill>
                <a:latin typeface="Arial" panose="020B0604020202020204" pitchFamily="34" charset="0"/>
                <a:cs typeface="Arial" panose="020B0604020202020204" pitchFamily="34" charset="0"/>
              </a:rPr>
              <a:t>hovering</a:t>
            </a:r>
            <a:r>
              <a:rPr lang="it-IT" sz="1800" b="0" i="0" dirty="0">
                <a:solidFill>
                  <a:schemeClr val="accent6"/>
                </a:solidFill>
                <a:latin typeface="Arial" panose="020B0604020202020204" pitchFamily="34" charset="0"/>
                <a:cs typeface="Arial" panose="020B0604020202020204" pitchFamily="34" charset="0"/>
              </a:rPr>
              <a:t> OGE);</a:t>
            </a:r>
          </a:p>
          <a:p>
            <a:pPr marL="285750" lvl="0" indent="-285750">
              <a:buFont typeface="Wingdings" panose="05000000000000000000" pitchFamily="2" charset="2"/>
              <a:buChar char="Ø"/>
            </a:pPr>
            <a:r>
              <a:rPr lang="it-IT" sz="1800" b="0" i="0" dirty="0">
                <a:latin typeface="Arial" panose="020B0604020202020204" pitchFamily="34" charset="0"/>
                <a:cs typeface="Arial" panose="020B0604020202020204" pitchFamily="34" charset="0"/>
              </a:rPr>
              <a:t>Prova di volo rettilineo orizzontale uniforme alla massima velocità; </a:t>
            </a:r>
          </a:p>
          <a:p>
            <a:pPr marL="285750" lvl="0" indent="-285750">
              <a:buFont typeface="Wingdings" panose="05000000000000000000" pitchFamily="2" charset="2"/>
              <a:buChar char="Ø"/>
            </a:pPr>
            <a:r>
              <a:rPr lang="it-IT" sz="1800" b="0" i="0" dirty="0">
                <a:solidFill>
                  <a:schemeClr val="accent6"/>
                </a:solidFill>
                <a:latin typeface="Arial" panose="020B0604020202020204" pitchFamily="34" charset="0"/>
                <a:cs typeface="Arial" panose="020B0604020202020204" pitchFamily="34" charset="0"/>
              </a:rPr>
              <a:t>Prova di autorotazione (discesa a motore spento)</a:t>
            </a:r>
          </a:p>
          <a:p>
            <a:pPr marL="285750" lvl="0" indent="-285750">
              <a:buFont typeface="Wingdings" panose="05000000000000000000" pitchFamily="2" charset="2"/>
              <a:buChar char="Ø"/>
            </a:pPr>
            <a:endParaRPr lang="it-IT" sz="1800" b="0" i="0" dirty="0">
              <a:solidFill>
                <a:schemeClr val="accent6"/>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endParaRPr lang="it-IT" sz="1800" b="0" i="0" dirty="0">
              <a:solidFill>
                <a:schemeClr val="accent6"/>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endParaRPr lang="it-IT" sz="1800" b="0" i="0" dirty="0">
              <a:solidFill>
                <a:schemeClr val="accent6"/>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endParaRPr lang="it-IT" sz="1800" b="0" i="0" dirty="0">
              <a:solidFill>
                <a:schemeClr val="accent6"/>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endParaRPr lang="it-IT" sz="1800" b="0" i="0" dirty="0">
              <a:solidFill>
                <a:schemeClr val="accent6"/>
              </a:solidFill>
              <a:latin typeface="Arial" panose="020B0604020202020204" pitchFamily="34" charset="0"/>
              <a:cs typeface="Arial" panose="020B0604020202020204" pitchFamily="34" charset="0"/>
            </a:endParaRPr>
          </a:p>
          <a:p>
            <a:pPr lvl="0"/>
            <a:r>
              <a:rPr lang="it-IT" sz="1800" b="0" dirty="0">
                <a:solidFill>
                  <a:srgbClr val="FF0000"/>
                </a:solidFill>
              </a:rPr>
              <a:t>Prova di volo stazionario </a:t>
            </a:r>
          </a:p>
          <a:p>
            <a:pPr lvl="0"/>
            <a:r>
              <a:rPr lang="it-IT" sz="1800" b="0" dirty="0">
                <a:solidFill>
                  <a:srgbClr val="FF0000"/>
                </a:solidFill>
              </a:rPr>
              <a:t>(</a:t>
            </a:r>
            <a:r>
              <a:rPr lang="it-IT" sz="1800" b="0" dirty="0" err="1">
                <a:solidFill>
                  <a:srgbClr val="FF0000"/>
                </a:solidFill>
              </a:rPr>
              <a:t>hovering</a:t>
            </a:r>
            <a:r>
              <a:rPr lang="it-IT" sz="1800" b="0" dirty="0">
                <a:solidFill>
                  <a:srgbClr val="FF0000"/>
                </a:solidFill>
              </a:rPr>
              <a:t> OGE) </a:t>
            </a:r>
          </a:p>
          <a:p>
            <a:pPr lvl="0"/>
            <a:r>
              <a:rPr lang="it-IT" sz="1800" b="0" dirty="0">
                <a:solidFill>
                  <a:srgbClr val="FF0000"/>
                </a:solidFill>
              </a:rPr>
              <a:t>elicottero AW 139 </a:t>
            </a:r>
            <a:endParaRPr lang="it-IT" sz="1800" b="0" i="0" dirty="0">
              <a:solidFill>
                <a:srgbClr val="FF0000"/>
              </a:solidFill>
              <a:latin typeface="Arial" panose="020B0604020202020204" pitchFamily="34" charset="0"/>
              <a:cs typeface="Arial" panose="020B0604020202020204" pitchFamily="34" charset="0"/>
            </a:endParaRPr>
          </a:p>
        </p:txBody>
      </p:sp>
      <p:pic>
        <p:nvPicPr>
          <p:cNvPr id="4" name="Immagine 3" descr="Immagine che contiene acqua, aeroplano, esterni, veivolo&#10;&#10;Descrizione generata automaticamente"/>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420888"/>
            <a:ext cx="6308152" cy="4338414"/>
          </a:xfrm>
          <a:prstGeom prst="rect">
            <a:avLst/>
          </a:prstGeom>
          <a:solidFill>
            <a:srgbClr val="FFFFFF"/>
          </a:solidFill>
          <a:ln>
            <a:noFill/>
          </a:ln>
        </p:spPr>
      </p:pic>
    </p:spTree>
    <p:extLst>
      <p:ext uri="{BB962C8B-B14F-4D97-AF65-F5344CB8AC3E}">
        <p14:creationId xmlns:p14="http://schemas.microsoft.com/office/powerpoint/2010/main" val="19195845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507">
                                            <p:txEl>
                                              <p:pRg st="9" end="9"/>
                                            </p:txEl>
                                          </p:spTgt>
                                        </p:tgtEl>
                                        <p:attrNameLst>
                                          <p:attrName>style.visibility</p:attrName>
                                        </p:attrNameLst>
                                      </p:cBhvr>
                                      <p:to>
                                        <p:strVal val="visible"/>
                                      </p:to>
                                    </p:set>
                                    <p:anim calcmode="lin" valueType="num">
                                      <p:cBhvr additive="base">
                                        <p:cTn id="30"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507">
                                            <p:txEl>
                                              <p:pRg st="9" end="9"/>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1507">
                                            <p:txEl>
                                              <p:pRg st="10" end="10"/>
                                            </p:txEl>
                                          </p:spTgt>
                                        </p:tgtEl>
                                        <p:attrNameLst>
                                          <p:attrName>style.visibility</p:attrName>
                                        </p:attrNameLst>
                                      </p:cBhvr>
                                      <p:to>
                                        <p:strVal val="visible"/>
                                      </p:to>
                                    </p:set>
                                    <p:anim calcmode="lin" valueType="num">
                                      <p:cBhvr additive="base">
                                        <p:cTn id="34"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507">
                                            <p:txEl>
                                              <p:pRg st="10" end="10"/>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1507">
                                            <p:txEl>
                                              <p:pRg st="11" end="11"/>
                                            </p:txEl>
                                          </p:spTgt>
                                        </p:tgtEl>
                                        <p:attrNameLst>
                                          <p:attrName>style.visibility</p:attrName>
                                        </p:attrNameLst>
                                      </p:cBhvr>
                                      <p:to>
                                        <p:strVal val="visible"/>
                                      </p:to>
                                    </p:set>
                                    <p:anim calcmode="lin" valueType="num">
                                      <p:cBhvr additive="base">
                                        <p:cTn id="38" dur="5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150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388" y="144463"/>
            <a:ext cx="8820150"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a:ea typeface="Microsoft YaHei" panose="020B0503020204020204" pitchFamily="34" charset="-122"/>
              </a:rPr>
              <a:t> </a:t>
            </a:r>
            <a:r>
              <a:rPr lang="it-IT" sz="1500" b="0">
                <a:ea typeface="Microsoft YaHei" panose="020B0503020204020204" pitchFamily="34" charset="-122"/>
              </a:rPr>
              <a:t>Ing. Elisa Cappelletto – Ing. Maurizio Bassani                                 MMSP – Volume 1 – Modulo II  - Capitolo 1 </a:t>
            </a:r>
          </a:p>
          <a:p>
            <a:pPr algn="ctr">
              <a:spcBef>
                <a:spcPct val="0"/>
              </a:spcBef>
              <a:buClrTx/>
            </a:pPr>
            <a:r>
              <a:rPr lang="it-IT" sz="1600">
                <a:solidFill>
                  <a:srgbClr val="FF0000"/>
                </a:solidFill>
              </a:rPr>
              <a:t>LEADERSHIP DI COSTO</a:t>
            </a:r>
            <a:endParaRPr lang="it-IT" sz="1500">
              <a:solidFill>
                <a:srgbClr val="FF0000"/>
              </a:solidFill>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p:txBody>
      </p:sp>
      <p:sp>
        <p:nvSpPr>
          <p:cNvPr id="2"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defRPr/>
            </a:pPr>
            <a:r>
              <a:rPr lang="it-IT" sz="2000" i="0" dirty="0">
                <a:solidFill>
                  <a:schemeClr val="accent2"/>
                </a:solidFill>
                <a:latin typeface="Arial" panose="020B0604020202020204" pitchFamily="34" charset="0"/>
                <a:cs typeface="Arial" panose="020B0604020202020204" pitchFamily="34" charset="0"/>
              </a:rPr>
              <a:t>Minimizzazione dei costi di produzione.</a:t>
            </a:r>
          </a:p>
          <a:p>
            <a:pPr algn="just">
              <a:spcBef>
                <a:spcPct val="0"/>
              </a:spcBef>
              <a:buClrTx/>
              <a:buFontTx/>
              <a:buNone/>
              <a:defRPr/>
            </a:pPr>
            <a:endParaRPr lang="it-IT" sz="800" b="0" i="0" dirty="0">
              <a:latin typeface="Arial" panose="020B0604020202020204" pitchFamily="34" charset="0"/>
              <a:cs typeface="Arial" panose="020B0604020202020204" pitchFamily="34" charset="0"/>
            </a:endParaRPr>
          </a:p>
          <a:p>
            <a:pPr algn="just">
              <a:spcBef>
                <a:spcPct val="0"/>
              </a:spcBef>
              <a:buClrTx/>
              <a:buFontTx/>
              <a:buNone/>
              <a:defRPr/>
            </a:pPr>
            <a:r>
              <a:rPr lang="it-IT" sz="2000" b="0" i="0" dirty="0">
                <a:latin typeface="Arial" panose="020B0604020202020204" pitchFamily="34" charset="0"/>
                <a:cs typeface="Arial" panose="020B0604020202020204" pitchFamily="34" charset="0"/>
              </a:rPr>
              <a:t>In questo caso l’azienda punta ad una </a:t>
            </a:r>
            <a:r>
              <a:rPr lang="it-IT" sz="2000" b="0" dirty="0">
                <a:latin typeface="Arial" panose="020B0604020202020204" pitchFamily="34" charset="0"/>
                <a:cs typeface="Arial" panose="020B0604020202020204" pitchFamily="34" charset="0"/>
              </a:rPr>
              <a:t>leadership</a:t>
            </a:r>
            <a:r>
              <a:rPr lang="it-IT" sz="2000" b="0" i="0" dirty="0">
                <a:latin typeface="Arial" panose="020B0604020202020204" pitchFamily="34" charset="0"/>
                <a:cs typeface="Arial" panose="020B0604020202020204" pitchFamily="34" charset="0"/>
              </a:rPr>
              <a:t> di costo che si fonda sulla capacità di vendere più prodotti rispetto ai competitor grazie ad un costo di produzione più basso, sulla base di: </a:t>
            </a:r>
          </a:p>
          <a:p>
            <a:pPr algn="just">
              <a:spcBef>
                <a:spcPct val="0"/>
              </a:spcBef>
              <a:buClrTx/>
              <a:buFontTx/>
              <a:buNone/>
              <a:defRPr/>
            </a:pPr>
            <a:endParaRPr lang="it-IT" sz="800" b="0" i="0" dirty="0">
              <a:solidFill>
                <a:srgbClr val="0000CC"/>
              </a:solidFill>
              <a:latin typeface="Arial" panose="020B0604020202020204" pitchFamily="34" charset="0"/>
              <a:ea typeface="Microsoft YaHei" panose="020B0503020204020204" pitchFamily="34" charset="-122"/>
              <a:cs typeface="Arial" panose="020B0604020202020204" pitchFamily="34" charset="0"/>
            </a:endParaRPr>
          </a:p>
          <a:p>
            <a:pPr marL="342900" indent="-342900" algn="just">
              <a:buFont typeface="Wingdings" panose="05000000000000000000" pitchFamily="2" charset="2"/>
              <a:buChar char="Ø"/>
              <a:defRPr/>
            </a:pPr>
            <a:r>
              <a:rPr lang="it-IT" sz="2000" b="0" i="0" dirty="0">
                <a:solidFill>
                  <a:schemeClr val="accent2"/>
                </a:solidFill>
                <a:latin typeface="Arial" panose="020B0604020202020204" pitchFamily="34" charset="0"/>
                <a:cs typeface="Arial" panose="020B0604020202020204" pitchFamily="34" charset="0"/>
              </a:rPr>
              <a:t>controllo delle risorse e fattori di produzione, </a:t>
            </a:r>
          </a:p>
          <a:p>
            <a:pPr marL="342900" indent="-342900" algn="just">
              <a:buFont typeface="Wingdings" panose="05000000000000000000" pitchFamily="2" charset="2"/>
              <a:buChar char="Ø"/>
              <a:defRPr/>
            </a:pPr>
            <a:r>
              <a:rPr lang="it-IT" sz="2000" b="0" i="0" dirty="0">
                <a:latin typeface="Arial" panose="020B0604020202020204" pitchFamily="34" charset="0"/>
                <a:cs typeface="Arial" panose="020B0604020202020204" pitchFamily="34" charset="0"/>
              </a:rPr>
              <a:t>economie di esperienza, </a:t>
            </a:r>
          </a:p>
          <a:p>
            <a:pPr marL="342900" indent="-342900" algn="just">
              <a:buFont typeface="Wingdings" panose="05000000000000000000" pitchFamily="2" charset="2"/>
              <a:buChar char="Ø"/>
              <a:defRPr/>
            </a:pPr>
            <a:r>
              <a:rPr lang="it-IT" sz="2000" b="0" i="0" dirty="0">
                <a:solidFill>
                  <a:schemeClr val="accent2"/>
                </a:solidFill>
                <a:latin typeface="Arial" panose="020B0604020202020204" pitchFamily="34" charset="0"/>
                <a:cs typeface="Arial" panose="020B0604020202020204" pitchFamily="34" charset="0"/>
              </a:rPr>
              <a:t>gestione ottimizzata dei magazzini, delle forniture e della logistica, </a:t>
            </a:r>
          </a:p>
          <a:p>
            <a:pPr marL="342900" indent="-342900" algn="just">
              <a:buFont typeface="Wingdings" panose="05000000000000000000" pitchFamily="2" charset="2"/>
              <a:buChar char="Ø"/>
              <a:defRPr/>
            </a:pPr>
            <a:r>
              <a:rPr lang="it-IT" sz="2000" b="0" i="0" dirty="0">
                <a:latin typeface="Arial" panose="020B0604020202020204" pitchFamily="34" charset="0"/>
                <a:cs typeface="Arial" panose="020B0604020202020204" pitchFamily="34" charset="0"/>
              </a:rPr>
              <a:t>grandi quantità di produzione ed economie di scala, </a:t>
            </a:r>
          </a:p>
          <a:p>
            <a:pPr marL="342900" indent="-342900" algn="just">
              <a:buFont typeface="Wingdings" panose="05000000000000000000" pitchFamily="2" charset="2"/>
              <a:buChar char="Ø"/>
              <a:defRPr/>
            </a:pPr>
            <a:r>
              <a:rPr lang="it-IT" sz="2000" b="0" i="0" dirty="0">
                <a:solidFill>
                  <a:schemeClr val="accent2"/>
                </a:solidFill>
                <a:latin typeface="Arial" panose="020B0604020202020204" pitchFamily="34" charset="0"/>
                <a:cs typeface="Arial" panose="020B0604020202020204" pitchFamily="34" charset="0"/>
              </a:rPr>
              <a:t>innovazione nel processo produttivo, </a:t>
            </a:r>
          </a:p>
          <a:p>
            <a:pPr marL="342900" indent="-342900" algn="just">
              <a:buFont typeface="Wingdings" panose="05000000000000000000" pitchFamily="2" charset="2"/>
              <a:buChar char="Ø"/>
              <a:defRPr/>
            </a:pPr>
            <a:r>
              <a:rPr lang="it-IT" sz="2000" b="0" i="0" dirty="0">
                <a:latin typeface="Arial" panose="020B0604020202020204" pitchFamily="34" charset="0"/>
                <a:cs typeface="Arial" panose="020B0604020202020204" pitchFamily="34" charset="0"/>
              </a:rPr>
              <a:t>massima utilizzazione della capacità produttiva, </a:t>
            </a:r>
          </a:p>
          <a:p>
            <a:pPr marL="342900" indent="-342900" algn="just">
              <a:buFont typeface="Wingdings" panose="05000000000000000000" pitchFamily="2" charset="2"/>
              <a:buChar char="Ø"/>
              <a:defRPr/>
            </a:pPr>
            <a:r>
              <a:rPr lang="it-IT" sz="2000" b="0" i="0" dirty="0">
                <a:solidFill>
                  <a:schemeClr val="accent2"/>
                </a:solidFill>
                <a:latin typeface="Arial" panose="020B0604020202020204" pitchFamily="34" charset="0"/>
                <a:cs typeface="Arial" panose="020B0604020202020204" pitchFamily="34" charset="0"/>
              </a:rPr>
              <a:t>minore qualità dei fattori di produzione, </a:t>
            </a:r>
          </a:p>
          <a:p>
            <a:pPr marL="342900" indent="-342900" algn="just">
              <a:buFont typeface="Wingdings" panose="05000000000000000000" pitchFamily="2" charset="2"/>
              <a:buChar char="Ø"/>
              <a:defRPr/>
            </a:pPr>
            <a:r>
              <a:rPr lang="it-IT" sz="2000" b="0" i="0" dirty="0">
                <a:latin typeface="Arial" panose="020B0604020202020204" pitchFamily="34" charset="0"/>
                <a:cs typeface="Arial" panose="020B0604020202020204" pitchFamily="34" charset="0"/>
              </a:rPr>
              <a:t>partnership strategiche con fornitori, </a:t>
            </a:r>
          </a:p>
          <a:p>
            <a:pPr marL="342900" indent="-342900" algn="just">
              <a:buFont typeface="Wingdings" panose="05000000000000000000" pitchFamily="2" charset="2"/>
              <a:buChar char="Ø"/>
              <a:defRPr/>
            </a:pPr>
            <a:r>
              <a:rPr lang="it-IT" sz="2000" b="0" i="0" dirty="0">
                <a:solidFill>
                  <a:schemeClr val="accent2"/>
                </a:solidFill>
                <a:latin typeface="Arial" panose="020B0604020202020204" pitchFamily="34" charset="0"/>
                <a:cs typeface="Arial" panose="020B0604020202020204" pitchFamily="34" charset="0"/>
              </a:rPr>
              <a:t>elevata efficienza</a:t>
            </a:r>
            <a:endParaRPr lang="it-IT" sz="2000" b="0" i="0" dirty="0">
              <a:solidFill>
                <a:schemeClr val="accent2"/>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4" name="Immagine 3" descr="Immagine che contiene testo, aeroplano, veivolo, aeroporto&#10;&#10;Descrizione generata automa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941888"/>
            <a:ext cx="37988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 calcmode="lin" valueType="num">
                                      <p:cBhvr additive="base">
                                        <p:cTn id="5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79388" y="144463"/>
            <a:ext cx="8820150" cy="97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a:ea typeface="Microsoft YaHei" panose="020B0503020204020204" pitchFamily="34" charset="-122"/>
              </a:rPr>
              <a:t> </a:t>
            </a:r>
            <a:r>
              <a:rPr lang="it-IT" sz="1500" b="0">
                <a:ea typeface="Microsoft YaHei" panose="020B0503020204020204" pitchFamily="34" charset="-122"/>
              </a:rPr>
              <a:t>Ing. Elisa Cappelletto – Ing. Maurizio Bassani                                 MMSP – Volume 1 – Modulo II  - Capitolo 1 </a:t>
            </a:r>
          </a:p>
          <a:p>
            <a:pPr algn="ctr">
              <a:spcBef>
                <a:spcPct val="0"/>
              </a:spcBef>
              <a:buClrTx/>
            </a:pPr>
            <a:r>
              <a:rPr lang="it-IT" sz="1500">
                <a:solidFill>
                  <a:srgbClr val="FF0000"/>
                </a:solidFill>
                <a:ea typeface="Microsoft YaHei" panose="020B0503020204020204" pitchFamily="34" charset="-122"/>
              </a:rPr>
              <a:t>CARATTERISTICHE TANGIBILI E INTANGIBILI</a:t>
            </a:r>
          </a:p>
          <a:p>
            <a:pPr algn="ctr">
              <a:spcBef>
                <a:spcPct val="0"/>
              </a:spcBef>
              <a:buClrTx/>
              <a:buFontTx/>
              <a:buNone/>
            </a:pPr>
            <a:endParaRPr lang="it-IT" sz="8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p:txBody>
      </p:sp>
      <p:sp>
        <p:nvSpPr>
          <p:cNvPr id="11267"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a:latin typeface="Arial" panose="020B0604020202020204" pitchFamily="34" charset="0"/>
                <a:cs typeface="Arial" panose="020B0604020202020204" pitchFamily="34" charset="0"/>
              </a:rPr>
              <a:t>Ogni prodotto è per sua natura multidimensionale in quanto “composto” da caratteristiche ed elementi sia tangibili (es. tecnologia, confezione, caratteristiche fisiche, ecc.) sia intangibili (es. prezzo, brand, qualità, ecc.).</a:t>
            </a:r>
          </a:p>
        </p:txBody>
      </p:sp>
      <p:pic>
        <p:nvPicPr>
          <p:cNvPr id="4" name="Immagin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916113"/>
            <a:ext cx="8783638"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a:ea typeface="Microsoft YaHei" panose="020B0503020204020204" pitchFamily="34" charset="-122"/>
              </a:rPr>
              <a:t> </a:t>
            </a:r>
            <a:r>
              <a:rPr lang="it-IT" sz="1500" b="0">
                <a:ea typeface="Microsoft YaHei" panose="020B0503020204020204" pitchFamily="34" charset="-122"/>
              </a:rPr>
              <a:t>Ing. Elisa Cappelletto – Ing. Maurizio Bassani                                 MMSP – Volume 1 – Modulo II  - Capitolo 1 </a:t>
            </a:r>
          </a:p>
          <a:p>
            <a:pPr algn="ctr">
              <a:spcBef>
                <a:spcPct val="0"/>
              </a:spcBef>
              <a:buClrTx/>
              <a:buFontTx/>
              <a:buNone/>
            </a:pPr>
            <a:r>
              <a:rPr lang="it-IT" sz="1600">
                <a:solidFill>
                  <a:srgbClr val="FF0000"/>
                </a:solidFill>
              </a:rPr>
              <a:t>Ogni sistema è composto da vari sottosistemi e componenti elementari</a:t>
            </a:r>
            <a:endParaRPr lang="it-IT" sz="1500" b="0">
              <a:solidFill>
                <a:srgbClr val="FF0000"/>
              </a:solidFill>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p:txBody>
      </p:sp>
      <p:sp>
        <p:nvSpPr>
          <p:cNvPr id="13315"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r>
              <a:rPr lang="it-IT" sz="2000" b="0" i="0">
                <a:latin typeface="Arial" panose="020B0604020202020204" pitchFamily="34" charset="0"/>
                <a:cs typeface="Arial" panose="020B0604020202020204" pitchFamily="34" charset="0"/>
              </a:rPr>
              <a:t>La realizzazione e diffusione di prodotti sempre più complessi (dagli smartphone agli aerei di nuova generazione), il cui numero di componenti è elevatissimo e la tecnologia molto sofisticata richiede lo studio del prodotto </a:t>
            </a:r>
            <a:r>
              <a:rPr lang="it-IT" sz="2000" b="0" i="0">
                <a:solidFill>
                  <a:schemeClr val="accent2"/>
                </a:solidFill>
                <a:latin typeface="Arial" panose="020B0604020202020204" pitchFamily="34" charset="0"/>
                <a:cs typeface="Arial" panose="020B0604020202020204" pitchFamily="34" charset="0"/>
              </a:rPr>
              <a:t>come sistema composto da vari sottosistemi e componenti elementari.</a:t>
            </a:r>
          </a:p>
        </p:txBody>
      </p:sp>
      <p:pic>
        <p:nvPicPr>
          <p:cNvPr id="4" name="Immagin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420938"/>
            <a:ext cx="6408737"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a:ea typeface="Microsoft YaHei" panose="020B0503020204020204" pitchFamily="34" charset="-122"/>
              </a:rPr>
              <a:t> </a:t>
            </a:r>
            <a:r>
              <a:rPr lang="it-IT" sz="1500" b="0">
                <a:ea typeface="Microsoft YaHei" panose="020B0503020204020204" pitchFamily="34" charset="-122"/>
              </a:rPr>
              <a:t>Ing. Elisa Cappelletto – Ing. Maurizio Bassani                                 MMSP – Volume 1 – Modulo II  - Capitolo 1 </a:t>
            </a:r>
          </a:p>
          <a:p>
            <a:pPr algn="ctr">
              <a:spcBef>
                <a:spcPct val="0"/>
              </a:spcBef>
              <a:buClrTx/>
              <a:buFontTx/>
              <a:buNone/>
            </a:pPr>
            <a:r>
              <a:rPr lang="it-IT" sz="1600">
                <a:solidFill>
                  <a:srgbClr val="FF0000"/>
                </a:solidFill>
              </a:rPr>
              <a:t>Esempio di funzioni di un aereo</a:t>
            </a:r>
            <a:endParaRPr lang="it-IT" sz="1500" b="0">
              <a:solidFill>
                <a:srgbClr val="FF0000"/>
              </a:solidFill>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p:txBody>
      </p:sp>
      <p:sp>
        <p:nvSpPr>
          <p:cNvPr id="2" name="Text Box 2"/>
          <p:cNvSpPr txBox="1">
            <a:spLocks noChangeArrowheads="1"/>
          </p:cNvSpPr>
          <p:nvPr/>
        </p:nvSpPr>
        <p:spPr bwMode="auto">
          <a:xfrm>
            <a:off x="179388" y="620713"/>
            <a:ext cx="8815387"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defRPr/>
            </a:pPr>
            <a:r>
              <a:rPr lang="it-IT" sz="2000" b="0" i="0" dirty="0">
                <a:latin typeface="Arial" panose="020B0604020202020204" pitchFamily="34" charset="0"/>
                <a:cs typeface="Arial" panose="020B0604020202020204" pitchFamily="34" charset="0"/>
              </a:rPr>
              <a:t>1) Le </a:t>
            </a:r>
            <a:r>
              <a:rPr lang="it-IT" sz="2000" i="0" dirty="0">
                <a:solidFill>
                  <a:srgbClr val="FF0000"/>
                </a:solidFill>
                <a:latin typeface="Arial" panose="020B0604020202020204" pitchFamily="34" charset="0"/>
                <a:cs typeface="Arial" panose="020B0604020202020204" pitchFamily="34" charset="0"/>
              </a:rPr>
              <a:t>funzioni </a:t>
            </a:r>
            <a:r>
              <a:rPr lang="it-IT" sz="2000" b="0" i="0" dirty="0">
                <a:latin typeface="Arial" panose="020B0604020202020204" pitchFamily="34" charset="0"/>
                <a:cs typeface="Arial" panose="020B0604020202020204" pitchFamily="34" charset="0"/>
              </a:rPr>
              <a:t>che il prodotto deve svolgere:</a:t>
            </a:r>
          </a:p>
          <a:p>
            <a:pPr marL="342900" indent="-342900" algn="just">
              <a:buFont typeface="Wingdings" panose="05000000000000000000" pitchFamily="2" charset="2"/>
              <a:buChar char="Ø"/>
              <a:defRPr/>
            </a:pPr>
            <a:r>
              <a:rPr lang="it-IT" sz="2000" b="0" i="0" dirty="0">
                <a:latin typeface="Arial" panose="020B0604020202020204" pitchFamily="34" charset="0"/>
                <a:cs typeface="Arial" panose="020B0604020202020204" pitchFamily="34" charset="0"/>
              </a:rPr>
              <a:t>principali (di base per le quali il prodotto è stato concepito);</a:t>
            </a:r>
          </a:p>
          <a:p>
            <a:pPr marL="342900" indent="-342900" algn="just">
              <a:buFont typeface="Wingdings" panose="05000000000000000000" pitchFamily="2" charset="2"/>
              <a:buChar char="Ø"/>
              <a:defRPr/>
            </a:pPr>
            <a:r>
              <a:rPr lang="it-IT" sz="2000" b="0" i="0" dirty="0">
                <a:solidFill>
                  <a:schemeClr val="accent2"/>
                </a:solidFill>
                <a:latin typeface="Arial" panose="020B0604020202020204" pitchFamily="34" charset="0"/>
                <a:cs typeface="Arial" panose="020B0604020202020204" pitchFamily="34" charset="0"/>
              </a:rPr>
              <a:t>ludiche (necessarie a soddisfare particolari bisogni);</a:t>
            </a:r>
          </a:p>
          <a:p>
            <a:pPr marL="342900" indent="-342900" algn="just">
              <a:buFont typeface="Wingdings" panose="05000000000000000000" pitchFamily="2" charset="2"/>
              <a:buChar char="Ø"/>
              <a:defRPr/>
            </a:pPr>
            <a:r>
              <a:rPr lang="it-IT" sz="2000" b="0" i="0" dirty="0">
                <a:latin typeface="Arial" panose="020B0604020202020204" pitchFamily="34" charset="0"/>
                <a:cs typeface="Arial" panose="020B0604020202020204" pitchFamily="34" charset="0"/>
              </a:rPr>
              <a:t>di costruzione (quelle imposte o consentite dalla tecnologia disponibile);</a:t>
            </a:r>
          </a:p>
          <a:p>
            <a:pPr marL="342900" indent="-342900" algn="just">
              <a:buFont typeface="Wingdings" panose="05000000000000000000" pitchFamily="2" charset="2"/>
              <a:buChar char="Ø"/>
              <a:defRPr/>
            </a:pPr>
            <a:r>
              <a:rPr lang="it-IT" sz="2000" b="0" i="0" dirty="0">
                <a:solidFill>
                  <a:schemeClr val="accent2"/>
                </a:solidFill>
                <a:latin typeface="Arial" panose="020B0604020202020204" pitchFamily="34" charset="0"/>
                <a:cs typeface="Arial" panose="020B0604020202020204" pitchFamily="34" charset="0"/>
              </a:rPr>
              <a:t>di vincolo (imposte da norme e regolamenti);</a:t>
            </a:r>
          </a:p>
          <a:p>
            <a:pPr marL="342900" indent="-342900" algn="just">
              <a:buFont typeface="Wingdings" panose="05000000000000000000" pitchFamily="2" charset="2"/>
              <a:buChar char="Ø"/>
              <a:defRPr/>
            </a:pPr>
            <a:r>
              <a:rPr lang="it-IT" sz="2000" b="0" i="0" dirty="0">
                <a:latin typeface="Arial" panose="020B0604020202020204" pitchFamily="34" charset="0"/>
                <a:cs typeface="Arial" panose="020B0604020202020204" pitchFamily="34" charset="0"/>
              </a:rPr>
              <a:t>complementari (soddisfare compiutamente il bisogno principale).</a:t>
            </a:r>
          </a:p>
          <a:p>
            <a:pPr algn="just">
              <a:defRPr/>
            </a:pPr>
            <a:endParaRPr lang="it-IT" sz="2000" b="0" i="0" dirty="0">
              <a:latin typeface="Arial" panose="020B0604020202020204" pitchFamily="34" charset="0"/>
              <a:cs typeface="Arial" panose="020B0604020202020204" pitchFamily="34" charset="0"/>
            </a:endParaRPr>
          </a:p>
          <a:p>
            <a:pPr algn="just">
              <a:defRPr/>
            </a:pPr>
            <a:endParaRPr lang="it-IT" sz="2000" b="0" i="0" dirty="0">
              <a:latin typeface="Arial" panose="020B0604020202020204" pitchFamily="34" charset="0"/>
              <a:cs typeface="Arial" panose="020B0604020202020204" pitchFamily="34" charset="0"/>
            </a:endParaRPr>
          </a:p>
          <a:p>
            <a:pPr algn="just">
              <a:defRPr/>
            </a:pPr>
            <a:endParaRPr lang="it-IT" sz="2000" b="0" i="0" dirty="0">
              <a:latin typeface="Arial" panose="020B0604020202020204" pitchFamily="34" charset="0"/>
              <a:cs typeface="Arial" panose="020B0604020202020204" pitchFamily="34" charset="0"/>
            </a:endParaRPr>
          </a:p>
          <a:p>
            <a:pPr algn="just">
              <a:defRPr/>
            </a:pPr>
            <a:endParaRPr lang="it-IT" sz="2000" b="0" i="0" dirty="0">
              <a:latin typeface="Arial" panose="020B0604020202020204" pitchFamily="34" charset="0"/>
              <a:cs typeface="Arial" panose="020B0604020202020204" pitchFamily="34" charset="0"/>
            </a:endParaRPr>
          </a:p>
          <a:p>
            <a:pPr algn="just">
              <a:defRPr/>
            </a:pPr>
            <a:endParaRPr lang="it-IT" sz="2000" b="0" i="0" dirty="0">
              <a:latin typeface="Arial" panose="020B0604020202020204" pitchFamily="34" charset="0"/>
              <a:cs typeface="Arial" panose="020B0604020202020204" pitchFamily="34" charset="0"/>
            </a:endParaRPr>
          </a:p>
          <a:p>
            <a:pPr algn="just">
              <a:defRPr/>
            </a:pPr>
            <a:endParaRPr lang="it-IT" sz="2000" b="0" i="0" dirty="0">
              <a:latin typeface="Arial" panose="020B0604020202020204" pitchFamily="34" charset="0"/>
              <a:cs typeface="Arial" panose="020B0604020202020204" pitchFamily="34" charset="0"/>
            </a:endParaRPr>
          </a:p>
          <a:p>
            <a:pPr algn="just">
              <a:defRPr/>
            </a:pPr>
            <a:endParaRPr lang="it-IT" sz="2000" b="0" i="0" dirty="0">
              <a:latin typeface="Arial" panose="020B0604020202020204" pitchFamily="34" charset="0"/>
              <a:cs typeface="Arial" panose="020B0604020202020204" pitchFamily="34" charset="0"/>
            </a:endParaRPr>
          </a:p>
          <a:p>
            <a:pPr algn="just">
              <a:defRPr/>
            </a:pPr>
            <a:endParaRPr lang="it-IT" sz="1800" b="0" i="0" dirty="0">
              <a:latin typeface="Arial" panose="020B0604020202020204" pitchFamily="34" charset="0"/>
              <a:cs typeface="Arial" panose="020B0604020202020204" pitchFamily="34" charset="0"/>
            </a:endParaRPr>
          </a:p>
          <a:p>
            <a:pPr algn="just">
              <a:defRPr/>
            </a:pPr>
            <a:r>
              <a:rPr lang="it-IT" sz="1800" b="0" i="0" dirty="0">
                <a:latin typeface="Arial" panose="020B0604020202020204" pitchFamily="34" charset="0"/>
                <a:cs typeface="Arial" panose="020B0604020202020204" pitchFamily="34" charset="0"/>
              </a:rPr>
              <a:t>2) Le </a:t>
            </a:r>
            <a:r>
              <a:rPr lang="it-IT" sz="1800" i="0" dirty="0">
                <a:solidFill>
                  <a:srgbClr val="FF0000"/>
                </a:solidFill>
                <a:latin typeface="Arial" panose="020B0604020202020204" pitchFamily="34" charset="0"/>
                <a:cs typeface="Arial" panose="020B0604020202020204" pitchFamily="34" charset="0"/>
              </a:rPr>
              <a:t>tecnologie</a:t>
            </a:r>
            <a:r>
              <a:rPr lang="it-IT" sz="1800" b="0" i="0" dirty="0">
                <a:latin typeface="Arial" panose="020B0604020202020204" pitchFamily="34" charset="0"/>
                <a:cs typeface="Arial" panose="020B0604020202020204" pitchFamily="34" charset="0"/>
              </a:rPr>
              <a:t> impiegate per realizzare le componenti e oggetti tecnici elementari che consentono di svolgere quelle funzioni.</a:t>
            </a:r>
          </a:p>
          <a:p>
            <a:pPr algn="just">
              <a:defRPr/>
            </a:pPr>
            <a:endParaRPr lang="it-IT" sz="2000" b="0" i="0" dirty="0">
              <a:latin typeface="Arial" panose="020B0604020202020204" pitchFamily="34" charset="0"/>
              <a:cs typeface="Arial" panose="020B0604020202020204" pitchFamily="34" charset="0"/>
            </a:endParaRPr>
          </a:p>
        </p:txBody>
      </p:sp>
      <p:pic>
        <p:nvPicPr>
          <p:cNvPr id="4" name="Immagin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425" y="3114675"/>
            <a:ext cx="57785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fade">
                                      <p:cBhvr>
                                        <p:cTn id="37" dur="500"/>
                                        <p:tgtEl>
                                          <p:spTgt spid="2">
                                            <p:txEl>
                                              <p:pRg st="14" end="1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a:ea typeface="Microsoft YaHei" panose="020B0503020204020204" pitchFamily="34" charset="-122"/>
              </a:rPr>
              <a:t> </a:t>
            </a:r>
            <a:r>
              <a:rPr lang="it-IT" sz="1500" b="0">
                <a:ea typeface="Microsoft YaHei" panose="020B0503020204020204" pitchFamily="34" charset="-122"/>
              </a:rPr>
              <a:t>Ing. Elisa Cappelletto – Ing. Maurizio Bassani                                 MMSP – Volume 1 – Modulo II  - Capitolo 1 </a:t>
            </a:r>
          </a:p>
          <a:p>
            <a:pPr algn="ctr">
              <a:spcBef>
                <a:spcPct val="0"/>
              </a:spcBef>
              <a:buClrTx/>
              <a:buFontTx/>
              <a:buNone/>
            </a:pPr>
            <a:r>
              <a:rPr lang="it-IT" sz="1600"/>
              <a:t>I tre elementi del prodotto</a:t>
            </a: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a:p>
            <a:pPr algn="ctr">
              <a:spcBef>
                <a:spcPct val="0"/>
              </a:spcBef>
              <a:buClrTx/>
              <a:buFontTx/>
              <a:buNone/>
            </a:pPr>
            <a:endParaRPr lang="it-IT" sz="1500" b="0">
              <a:ea typeface="Microsoft YaHei" panose="020B0503020204020204" pitchFamily="34" charset="-122"/>
            </a:endParaRPr>
          </a:p>
        </p:txBody>
      </p:sp>
      <p:sp>
        <p:nvSpPr>
          <p:cNvPr id="2" name="Text Box 2"/>
          <p:cNvSpPr txBox="1">
            <a:spLocks noChangeArrowheads="1"/>
          </p:cNvSpPr>
          <p:nvPr/>
        </p:nvSpPr>
        <p:spPr bwMode="auto">
          <a:xfrm>
            <a:off x="215900" y="768350"/>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spcBef>
                <a:spcPct val="0"/>
              </a:spcBef>
              <a:buClrTx/>
              <a:buFontTx/>
              <a:buNone/>
            </a:pPr>
            <a:r>
              <a:rPr lang="it-IT" sz="2000" b="0" i="0" dirty="0">
                <a:solidFill>
                  <a:srgbClr val="0000CC"/>
                </a:solidFill>
                <a:latin typeface="Arial" panose="020B0604020202020204" pitchFamily="34" charset="0"/>
                <a:ea typeface="Microsoft YaHei" panose="020B0503020204020204" pitchFamily="34" charset="-122"/>
                <a:cs typeface="Arial" panose="020B0604020202020204" pitchFamily="34" charset="0"/>
              </a:rPr>
              <a:t>In qualsiasi progetto, sia nel caso di un semplice componente meccanico che nel caso di un complesso velivolo, vi sono tre fasi molto importanti: </a:t>
            </a:r>
          </a:p>
          <a:p>
            <a:pPr algn="just">
              <a:spcBef>
                <a:spcPct val="0"/>
              </a:spcBef>
              <a:buClrTx/>
              <a:buFontTx/>
              <a:buNone/>
            </a:pPr>
            <a:endParaRPr lang="it-IT" b="0" i="0" dirty="0">
              <a:ea typeface="Microsoft YaHei" panose="020B0503020204020204" pitchFamily="34" charset="-122"/>
            </a:endParaRPr>
          </a:p>
          <a:p>
            <a:pPr algn="just">
              <a:spcBef>
                <a:spcPct val="0"/>
              </a:spcBef>
              <a:buClrTx/>
              <a:buFontTx/>
              <a:buNone/>
            </a:pPr>
            <a:r>
              <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rPr>
              <a:t>• l’idea, cioè il progetto</a:t>
            </a:r>
            <a:r>
              <a:rPr lang="it-IT" sz="2000" b="0" i="0" dirty="0">
                <a:latin typeface="Arial" panose="020B0604020202020204" pitchFamily="34" charset="0"/>
                <a:ea typeface="Microsoft YaHei" panose="020B0503020204020204" pitchFamily="34" charset="-122"/>
                <a:cs typeface="Arial" panose="020B0604020202020204" pitchFamily="34" charset="0"/>
              </a:rPr>
              <a:t> </a:t>
            </a:r>
          </a:p>
          <a:p>
            <a:pPr algn="just">
              <a:spcBef>
                <a:spcPct val="0"/>
              </a:spcBef>
              <a:buClrTx/>
              <a:buFontTx/>
              <a:buNone/>
            </a:pPr>
            <a:endParaRPr lang="it-IT" sz="2000" b="0" i="0" dirty="0">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r>
              <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rPr>
              <a:t>• il materiale con cui si </a:t>
            </a:r>
          </a:p>
          <a:p>
            <a:pPr algn="just">
              <a:spcBef>
                <a:spcPct val="0"/>
              </a:spcBef>
              <a:buClrTx/>
              <a:buFontTx/>
              <a:buNone/>
            </a:pPr>
            <a:r>
              <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rPr>
              <a:t>   realizza l’idea</a:t>
            </a:r>
            <a:r>
              <a:rPr lang="it-IT" sz="2000" b="0" i="0" dirty="0">
                <a:latin typeface="Arial" panose="020B0604020202020204" pitchFamily="34" charset="0"/>
                <a:ea typeface="Microsoft YaHei" panose="020B0503020204020204" pitchFamily="34" charset="-122"/>
                <a:cs typeface="Arial" panose="020B0604020202020204" pitchFamily="34" charset="0"/>
              </a:rPr>
              <a:t> </a:t>
            </a:r>
          </a:p>
          <a:p>
            <a:pPr algn="just">
              <a:spcBef>
                <a:spcPct val="0"/>
              </a:spcBef>
              <a:buClrTx/>
              <a:buFontTx/>
              <a:buNone/>
            </a:pPr>
            <a:endParaRPr lang="it-IT" sz="2000" b="0" i="0" dirty="0">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r>
              <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rPr>
              <a:t>• il processo tecnologico </a:t>
            </a:r>
          </a:p>
          <a:p>
            <a:pPr algn="just">
              <a:spcBef>
                <a:spcPct val="0"/>
              </a:spcBef>
              <a:buClrTx/>
              <a:buFontTx/>
              <a:buNone/>
            </a:pPr>
            <a:r>
              <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rPr>
              <a:t>  che trasforma il materiale </a:t>
            </a:r>
          </a:p>
          <a:p>
            <a:pPr algn="just">
              <a:spcBef>
                <a:spcPct val="0"/>
              </a:spcBef>
              <a:buClrTx/>
              <a:buFontTx/>
              <a:buNone/>
            </a:pPr>
            <a:r>
              <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rPr>
              <a:t>  per adeguarlo al progetto</a:t>
            </a:r>
          </a:p>
          <a:p>
            <a:pPr algn="just">
              <a:spcBef>
                <a:spcPct val="0"/>
              </a:spcBef>
              <a:buClrTx/>
              <a:buFontTx/>
              <a:buNone/>
            </a:pPr>
            <a:endPar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endParaRPr lang="it-IT" sz="2000" b="0" i="0"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a:p>
            <a:pPr algn="just">
              <a:spcBef>
                <a:spcPct val="0"/>
              </a:spcBef>
              <a:buClrTx/>
              <a:buFontTx/>
              <a:buNone/>
            </a:pPr>
            <a:r>
              <a:rPr lang="it-IT" sz="1800" b="0" i="0" dirty="0">
                <a:latin typeface="Arial" panose="020B0604020202020204" pitchFamily="34" charset="0"/>
                <a:cs typeface="Arial" panose="020B0604020202020204" pitchFamily="34" charset="0"/>
              </a:rPr>
              <a:t>Tra questi tre elementi c'è una connessione stretta perché, mentre si progetta, occorre avere presente quale materiale si adopererà e quale sarà il processo di lavorazione; il processo dovrà adeguarsi al materiale e viceversa; il risultato della prima fase di progetto è il </a:t>
            </a:r>
            <a:r>
              <a:rPr lang="it-IT" sz="1800" b="0" i="0" dirty="0">
                <a:solidFill>
                  <a:srgbClr val="FF0000"/>
                </a:solidFill>
                <a:latin typeface="Arial" panose="020B0604020202020204" pitchFamily="34" charset="0"/>
                <a:cs typeface="Arial" panose="020B0604020202020204" pitchFamily="34" charset="0"/>
              </a:rPr>
              <a:t>prototipo</a:t>
            </a:r>
            <a:endParaRPr lang="it-IT" sz="1800" b="0" i="0"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5" name="Immagin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879" y="1446212"/>
            <a:ext cx="5359896" cy="417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
                                            <p:txEl>
                                              <p:pRg st="2" end="2"/>
                                            </p:txEl>
                                          </p:spTgt>
                                        </p:tgtEl>
                                        <p:attrNameLst>
                                          <p:attrName>style.visibility</p:attrName>
                                        </p:attrNameLst>
                                      </p:cBhvr>
                                      <p:to>
                                        <p:strVal val="visible"/>
                                      </p:to>
                                    </p:set>
                                    <p:animEffect transition="in" filter="wipe(left)">
                                      <p:cBhvr additive="repl">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2">
                                            <p:txEl>
                                              <p:pRg st="5" end="5"/>
                                            </p:txEl>
                                          </p:spTgt>
                                        </p:tgtEl>
                                        <p:attrNameLst>
                                          <p:attrName>style.visibility</p:attrName>
                                        </p:attrNameLst>
                                      </p:cBhvr>
                                      <p:to>
                                        <p:strVal val="visible"/>
                                      </p:to>
                                    </p:set>
                                    <p:animEffect transition="in" filter="dissolve">
                                      <p:cBhvr additive="repl">
                                        <p:cTn id="12" dur="500"/>
                                        <p:tgtEl>
                                          <p:spTgt spid="2">
                                            <p:txEl>
                                              <p:pRg st="5" end="5"/>
                                            </p:txEl>
                                          </p:spTgt>
                                        </p:tgtEl>
                                      </p:cBhvr>
                                    </p:animEffect>
                                  </p:childTnLst>
                                </p:cTn>
                              </p:par>
                              <p:par>
                                <p:cTn id="13" presetID="9" presetClass="entr" fill="hold" nodeType="withEffect">
                                  <p:stCondLst>
                                    <p:cond delay="0"/>
                                  </p:stCondLst>
                                  <p:childTnLst>
                                    <p:set>
                                      <p:cBhvr additive="repl">
                                        <p:cTn id="14" dur="1" fill="hold">
                                          <p:stCondLst>
                                            <p:cond delay="0"/>
                                          </p:stCondLst>
                                        </p:cTn>
                                        <p:tgtEl>
                                          <p:spTgt spid="2">
                                            <p:txEl>
                                              <p:pRg st="6" end="6"/>
                                            </p:txEl>
                                          </p:spTgt>
                                        </p:tgtEl>
                                        <p:attrNameLst>
                                          <p:attrName>style.visibility</p:attrName>
                                        </p:attrNameLst>
                                      </p:cBhvr>
                                      <p:to>
                                        <p:strVal val="visible"/>
                                      </p:to>
                                    </p:set>
                                    <p:animEffect transition="in" filter="dissolve">
                                      <p:cBhvr additive="repl">
                                        <p:cTn id="15" dur="500"/>
                                        <p:tgtEl>
                                          <p:spTgt spid="2">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fill="hold" nodeType="clickEffect">
                                  <p:stCondLst>
                                    <p:cond delay="0"/>
                                  </p:stCondLst>
                                  <p:childTnLst>
                                    <p:set>
                                      <p:cBhvr additive="repl">
                                        <p:cTn id="19" dur="1" fill="hold">
                                          <p:stCondLst>
                                            <p:cond delay="0"/>
                                          </p:stCondLst>
                                        </p:cTn>
                                        <p:tgtEl>
                                          <p:spTgt spid="2">
                                            <p:txEl>
                                              <p:pRg st="9" end="9"/>
                                            </p:txEl>
                                          </p:spTgt>
                                        </p:tgtEl>
                                        <p:attrNameLst>
                                          <p:attrName>style.visibility</p:attrName>
                                        </p:attrNameLst>
                                      </p:cBhvr>
                                      <p:to>
                                        <p:strVal val="visible"/>
                                      </p:to>
                                    </p:set>
                                    <p:animEffect transition="in" filter="dissolve">
                                      <p:cBhvr additive="repl">
                                        <p:cTn id="20" dur="500"/>
                                        <p:tgtEl>
                                          <p:spTgt spid="2">
                                            <p:txEl>
                                              <p:pRg st="9" end="9"/>
                                            </p:txEl>
                                          </p:spTgt>
                                        </p:tgtEl>
                                      </p:cBhvr>
                                    </p:animEffect>
                                  </p:childTnLst>
                                </p:cTn>
                              </p:par>
                              <p:par>
                                <p:cTn id="21" presetID="9" presetClass="entr" fill="hold" nodeType="withEffect">
                                  <p:stCondLst>
                                    <p:cond delay="0"/>
                                  </p:stCondLst>
                                  <p:childTnLst>
                                    <p:set>
                                      <p:cBhvr additive="repl">
                                        <p:cTn id="22" dur="1" fill="hold">
                                          <p:stCondLst>
                                            <p:cond delay="0"/>
                                          </p:stCondLst>
                                        </p:cTn>
                                        <p:tgtEl>
                                          <p:spTgt spid="2">
                                            <p:txEl>
                                              <p:pRg st="10" end="10"/>
                                            </p:txEl>
                                          </p:spTgt>
                                        </p:tgtEl>
                                        <p:attrNameLst>
                                          <p:attrName>style.visibility</p:attrName>
                                        </p:attrNameLst>
                                      </p:cBhvr>
                                      <p:to>
                                        <p:strVal val="visible"/>
                                      </p:to>
                                    </p:set>
                                    <p:animEffect transition="in" filter="dissolve">
                                      <p:cBhvr additive="repl">
                                        <p:cTn id="23" dur="500"/>
                                        <p:tgtEl>
                                          <p:spTgt spid="2">
                                            <p:txEl>
                                              <p:pRg st="10" end="10"/>
                                            </p:txEl>
                                          </p:spTgt>
                                        </p:tgtEl>
                                      </p:cBhvr>
                                    </p:animEffect>
                                  </p:childTnLst>
                                </p:cTn>
                              </p:par>
                              <p:par>
                                <p:cTn id="24" presetID="9" presetClass="entr" fill="hold" nodeType="withEffect">
                                  <p:stCondLst>
                                    <p:cond delay="0"/>
                                  </p:stCondLst>
                                  <p:childTnLst>
                                    <p:set>
                                      <p:cBhvr additive="repl">
                                        <p:cTn id="25" dur="1" fill="hold">
                                          <p:stCondLst>
                                            <p:cond delay="0"/>
                                          </p:stCondLst>
                                        </p:cTn>
                                        <p:tgtEl>
                                          <p:spTgt spid="2">
                                            <p:txEl>
                                              <p:pRg st="11" end="11"/>
                                            </p:txEl>
                                          </p:spTgt>
                                        </p:tgtEl>
                                        <p:attrNameLst>
                                          <p:attrName>style.visibility</p:attrName>
                                        </p:attrNameLst>
                                      </p:cBhvr>
                                      <p:to>
                                        <p:strVal val="visible"/>
                                      </p:to>
                                    </p:set>
                                    <p:animEffect transition="in" filter="dissolve">
                                      <p:cBhvr additive="repl">
                                        <p:cTn id="26" dur="500"/>
                                        <p:tgtEl>
                                          <p:spTgt spid="2">
                                            <p:txEl>
                                              <p:pRg st="11" end="11"/>
                                            </p:txEl>
                                          </p:spTgt>
                                        </p:tgtEl>
                                      </p:cBhvr>
                                    </p:animEffect>
                                  </p:childTnLst>
                                </p:cTn>
                              </p:par>
                              <p:par>
                                <p:cTn id="27" presetID="2" presetClass="entr" presetSubtype="4"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anim calcmode="lin" valueType="num">
                                      <p:cBhvr additive="base">
                                        <p:cTn id="29"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zione Cap 1 - Mod II.potx" id="{4EFA67F8-10FC-4913-9BD1-688CD3D55952}" vid="{5AA2F2F8-C2BC-4280-8329-3872A668A595}"/>
    </a:ext>
  </a:extLst>
</a:theme>
</file>

<file path=ppt/theme/theme2.xml><?xml version="1.0" encoding="utf-8"?>
<a:theme xmlns:a="http://schemas.openxmlformats.org/drawingml/2006/main" name="1_Tema di Offic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317</TotalTime>
  <Words>4665</Words>
  <Application>Microsoft Office PowerPoint</Application>
  <PresentationFormat>Presentazione su schermo (4:3)</PresentationFormat>
  <Paragraphs>556</Paragraphs>
  <Slides>43</Slides>
  <Notes>41</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43</vt:i4>
      </vt:variant>
    </vt:vector>
  </HeadingPairs>
  <TitlesOfParts>
    <vt:vector size="56" baseType="lpstr">
      <vt:lpstr>Microsoft YaHei</vt:lpstr>
      <vt:lpstr>Arial</vt:lpstr>
      <vt:lpstr>Calibri</vt:lpstr>
      <vt:lpstr>Calibri Light</vt:lpstr>
      <vt:lpstr>Cambria Math</vt:lpstr>
      <vt:lpstr>Comic Sans MS</vt:lpstr>
      <vt:lpstr>Lucida Sans Unicode</vt:lpstr>
      <vt:lpstr>Nirmala UI</vt:lpstr>
      <vt:lpstr>Symbol</vt:lpstr>
      <vt:lpstr>Times New Roman</vt:lpstr>
      <vt:lpstr>Wingdings</vt:lpstr>
      <vt:lpstr>Tema di Office</vt:lpstr>
      <vt:lpstr>1_Tema di Office</vt:lpstr>
      <vt:lpstr>Progetto e industrializzazione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Maurizio</dc:creator>
  <cp:lastModifiedBy>Maurizio</cp:lastModifiedBy>
  <cp:revision>34</cp:revision>
  <cp:lastPrinted>1601-01-01T00:00:00Z</cp:lastPrinted>
  <dcterms:created xsi:type="dcterms:W3CDTF">2022-10-30T09:25:04Z</dcterms:created>
  <dcterms:modified xsi:type="dcterms:W3CDTF">2022-11-01T17:09:12Z</dcterms:modified>
</cp:coreProperties>
</file>