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1" r:id="rId5"/>
  </p:sldMasterIdLst>
  <p:notesMasterIdLst>
    <p:notesMasterId r:id="rId29"/>
  </p:notesMasterIdLst>
  <p:sldIdLst>
    <p:sldId id="267" r:id="rId6"/>
    <p:sldId id="576" r:id="rId7"/>
    <p:sldId id="577" r:id="rId8"/>
    <p:sldId id="590" r:id="rId9"/>
    <p:sldId id="579" r:id="rId10"/>
    <p:sldId id="580" r:id="rId11"/>
    <p:sldId id="582" r:id="rId12"/>
    <p:sldId id="583" r:id="rId13"/>
    <p:sldId id="591" r:id="rId14"/>
    <p:sldId id="592" r:id="rId15"/>
    <p:sldId id="595" r:id="rId16"/>
    <p:sldId id="581" r:id="rId17"/>
    <p:sldId id="339" r:id="rId18"/>
    <p:sldId id="596" r:id="rId19"/>
    <p:sldId id="407" r:id="rId20"/>
    <p:sldId id="340" r:id="rId21"/>
    <p:sldId id="533" r:id="rId22"/>
    <p:sldId id="341" r:id="rId23"/>
    <p:sldId id="535" r:id="rId24"/>
    <p:sldId id="561" r:id="rId25"/>
    <p:sldId id="463" r:id="rId26"/>
    <p:sldId id="464" r:id="rId27"/>
    <p:sldId id="545" r:id="rId28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33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Stile medio 1 - Colore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17" autoAdjust="0"/>
    <p:restoredTop sz="94872" autoAdjust="0"/>
  </p:normalViewPr>
  <p:slideViewPr>
    <p:cSldViewPr>
      <p:cViewPr varScale="1">
        <p:scale>
          <a:sx n="64" d="100"/>
          <a:sy n="64" d="100"/>
        </p:scale>
        <p:origin x="75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21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77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Relationship Id="rId8" Type="http://schemas.openxmlformats.org/officeDocument/2006/relationships/slide" Target="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419DEC-AD87-47FF-95DA-D281380EF4BB}" type="doc">
      <dgm:prSet loTypeId="urn:microsoft.com/office/officeart/2005/8/layout/radial6" loCatId="relationship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it-IT"/>
        </a:p>
      </dgm:t>
    </dgm:pt>
    <dgm:pt modelId="{B2BC55EA-0386-4206-8794-597C74F00D2B}">
      <dgm:prSet phldrT="[Testo]" custT="1"/>
      <dgm:spPr/>
      <dgm:t>
        <a:bodyPr/>
        <a:lstStyle/>
        <a:p>
          <a:r>
            <a:rPr lang="it-IT" sz="1800" b="1" dirty="0"/>
            <a:t>Circolazione generale dell’atmosfera</a:t>
          </a:r>
        </a:p>
      </dgm:t>
    </dgm:pt>
    <dgm:pt modelId="{73BD7AE2-F784-473A-8BF5-2A67CF300939}" type="parTrans" cxnId="{550582D8-99AB-4215-9CCF-ED314E08E2CF}">
      <dgm:prSet/>
      <dgm:spPr/>
      <dgm:t>
        <a:bodyPr/>
        <a:lstStyle/>
        <a:p>
          <a:endParaRPr lang="it-IT"/>
        </a:p>
      </dgm:t>
    </dgm:pt>
    <dgm:pt modelId="{D6E26296-5808-479D-9D43-16B00B5898A5}" type="sibTrans" cxnId="{550582D8-99AB-4215-9CCF-ED314E08E2CF}">
      <dgm:prSet/>
      <dgm:spPr/>
      <dgm:t>
        <a:bodyPr/>
        <a:lstStyle/>
        <a:p>
          <a:endParaRPr lang="it-IT"/>
        </a:p>
      </dgm:t>
    </dgm:pt>
    <dgm:pt modelId="{50BF4AC7-3A2C-4998-9DAA-3463B529F6D7}">
      <dgm:prSet phldrT="[Testo]" custT="1"/>
      <dgm:spPr/>
      <dgm:t>
        <a:bodyPr/>
        <a:lstStyle/>
        <a:p>
          <a:r>
            <a:rPr lang="it-IT" sz="1400" b="1" dirty="0"/>
            <a:t>Energia solare distribuita in modo non omogeneo sulla Terra</a:t>
          </a:r>
        </a:p>
      </dgm:t>
    </dgm:pt>
    <dgm:pt modelId="{145CB335-D66E-45E5-A6AF-D685FF644B54}" type="parTrans" cxnId="{61E5CADA-9ECF-4C90-9CF6-06FEFC62BD2B}">
      <dgm:prSet/>
      <dgm:spPr/>
      <dgm:t>
        <a:bodyPr/>
        <a:lstStyle/>
        <a:p>
          <a:endParaRPr lang="it-IT"/>
        </a:p>
      </dgm:t>
    </dgm:pt>
    <dgm:pt modelId="{70B9D0AD-8171-424F-ACD1-661E768A3289}" type="sibTrans" cxnId="{61E5CADA-9ECF-4C90-9CF6-06FEFC62BD2B}">
      <dgm:prSet/>
      <dgm:spPr/>
      <dgm:t>
        <a:bodyPr/>
        <a:lstStyle/>
        <a:p>
          <a:endParaRPr lang="it-IT"/>
        </a:p>
      </dgm:t>
    </dgm:pt>
    <dgm:pt modelId="{845125FE-1C6F-4995-BB23-8D218694AF6E}">
      <dgm:prSet phldrT="[Testo]" custT="1"/>
      <dgm:spPr/>
      <dgm:t>
        <a:bodyPr/>
        <a:lstStyle/>
        <a:p>
          <a:r>
            <a:rPr lang="it-IT" sz="1400" b="1" dirty="0"/>
            <a:t>I poli ricevono poca energia solare</a:t>
          </a:r>
        </a:p>
      </dgm:t>
    </dgm:pt>
    <dgm:pt modelId="{086888B8-193B-49CB-9B53-8FC24844553B}" type="parTrans" cxnId="{07E18292-560E-4676-A28E-4FEAC8F69A8C}">
      <dgm:prSet/>
      <dgm:spPr/>
      <dgm:t>
        <a:bodyPr/>
        <a:lstStyle/>
        <a:p>
          <a:endParaRPr lang="it-IT"/>
        </a:p>
      </dgm:t>
    </dgm:pt>
    <dgm:pt modelId="{3562D5E5-3D9F-4F0E-AD33-45A0385F733F}" type="sibTrans" cxnId="{07E18292-560E-4676-A28E-4FEAC8F69A8C}">
      <dgm:prSet/>
      <dgm:spPr/>
      <dgm:t>
        <a:bodyPr/>
        <a:lstStyle/>
        <a:p>
          <a:endParaRPr lang="it-IT"/>
        </a:p>
      </dgm:t>
    </dgm:pt>
    <dgm:pt modelId="{6B2A88E1-DD6D-411A-9D2E-32EC755A28E6}">
      <dgm:prSet phldrT="[Testo]" custT="1"/>
      <dgm:spPr/>
      <dgm:t>
        <a:bodyPr/>
        <a:lstStyle/>
        <a:p>
          <a:r>
            <a:rPr lang="it-IT" sz="1400" b="1" dirty="0"/>
            <a:t>L’equatore termico riceve più energia solare </a:t>
          </a:r>
        </a:p>
      </dgm:t>
    </dgm:pt>
    <dgm:pt modelId="{E440DEC4-D6BE-449A-87F0-DBB4B3BBE0BF}" type="parTrans" cxnId="{C8CFFCC8-3E2B-479C-A3F1-74197DA1617C}">
      <dgm:prSet/>
      <dgm:spPr/>
      <dgm:t>
        <a:bodyPr/>
        <a:lstStyle/>
        <a:p>
          <a:endParaRPr lang="it-IT"/>
        </a:p>
      </dgm:t>
    </dgm:pt>
    <dgm:pt modelId="{D2DAB005-4E76-4D1F-B598-E3B5BA2BCB7D}" type="sibTrans" cxnId="{C8CFFCC8-3E2B-479C-A3F1-74197DA1617C}">
      <dgm:prSet/>
      <dgm:spPr/>
      <dgm:t>
        <a:bodyPr/>
        <a:lstStyle/>
        <a:p>
          <a:endParaRPr lang="it-IT"/>
        </a:p>
      </dgm:t>
    </dgm:pt>
    <dgm:pt modelId="{EA703999-7B59-4785-903C-EA2D5FCA568F}">
      <dgm:prSet phldrT="[Testo]" custT="1"/>
      <dgm:spPr/>
      <dgm:t>
        <a:bodyPr/>
        <a:lstStyle/>
        <a:p>
          <a:r>
            <a:rPr lang="it-IT" sz="1400" b="1" dirty="0"/>
            <a:t>Il gradiente termico  determina lo spostamento di aria calda</a:t>
          </a:r>
        </a:p>
      </dgm:t>
    </dgm:pt>
    <dgm:pt modelId="{EC56EF7F-9863-4F49-8F3A-CDEF8C61D6FB}" type="parTrans" cxnId="{AF624F3F-336B-49A5-847E-55888683E120}">
      <dgm:prSet/>
      <dgm:spPr/>
      <dgm:t>
        <a:bodyPr/>
        <a:lstStyle/>
        <a:p>
          <a:endParaRPr lang="it-IT"/>
        </a:p>
      </dgm:t>
    </dgm:pt>
    <dgm:pt modelId="{DED46DAD-0B1F-43E6-A583-144DAD2932AE}" type="sibTrans" cxnId="{AF624F3F-336B-49A5-847E-55888683E120}">
      <dgm:prSet/>
      <dgm:spPr/>
      <dgm:t>
        <a:bodyPr/>
        <a:lstStyle/>
        <a:p>
          <a:endParaRPr lang="it-IT"/>
        </a:p>
      </dgm:t>
    </dgm:pt>
    <dgm:pt modelId="{6394991E-45FB-4133-9990-7DF4FAAD7585}" type="pres">
      <dgm:prSet presAssocID="{32419DEC-AD87-47FF-95DA-D281380EF4BB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D8C3FA5-9AE5-4405-96AF-B8428209E85E}" type="pres">
      <dgm:prSet presAssocID="{B2BC55EA-0386-4206-8794-597C74F00D2B}" presName="centerShape" presStyleLbl="node0" presStyleIdx="0" presStyleCnt="1" custScaleX="111455"/>
      <dgm:spPr/>
    </dgm:pt>
    <dgm:pt modelId="{3C998787-915B-4254-9EE2-BEDA03D56313}" type="pres">
      <dgm:prSet presAssocID="{50BF4AC7-3A2C-4998-9DAA-3463B529F6D7}" presName="node" presStyleLbl="node1" presStyleIdx="0" presStyleCnt="4" custScaleX="159221">
        <dgm:presLayoutVars>
          <dgm:bulletEnabled val="1"/>
        </dgm:presLayoutVars>
      </dgm:prSet>
      <dgm:spPr/>
    </dgm:pt>
    <dgm:pt modelId="{CE3E7215-E219-4B05-92FC-576F633C34CD}" type="pres">
      <dgm:prSet presAssocID="{50BF4AC7-3A2C-4998-9DAA-3463B529F6D7}" presName="dummy" presStyleCnt="0"/>
      <dgm:spPr/>
    </dgm:pt>
    <dgm:pt modelId="{B11226B1-6240-4084-963B-287062B56081}" type="pres">
      <dgm:prSet presAssocID="{70B9D0AD-8171-424F-ACD1-661E768A3289}" presName="sibTrans" presStyleLbl="sibTrans2D1" presStyleIdx="0" presStyleCnt="4"/>
      <dgm:spPr/>
    </dgm:pt>
    <dgm:pt modelId="{F42EBB51-5248-421C-9083-9A8F064D1529}" type="pres">
      <dgm:prSet presAssocID="{845125FE-1C6F-4995-BB23-8D218694AF6E}" presName="node" presStyleLbl="node1" presStyleIdx="1" presStyleCnt="4" custScaleX="121362">
        <dgm:presLayoutVars>
          <dgm:bulletEnabled val="1"/>
        </dgm:presLayoutVars>
      </dgm:prSet>
      <dgm:spPr/>
    </dgm:pt>
    <dgm:pt modelId="{E045CAB8-BD07-4401-9ACE-99394340DC4C}" type="pres">
      <dgm:prSet presAssocID="{845125FE-1C6F-4995-BB23-8D218694AF6E}" presName="dummy" presStyleCnt="0"/>
      <dgm:spPr/>
    </dgm:pt>
    <dgm:pt modelId="{5D43B5E8-704A-4B7F-8191-B08A56355D04}" type="pres">
      <dgm:prSet presAssocID="{3562D5E5-3D9F-4F0E-AD33-45A0385F733F}" presName="sibTrans" presStyleLbl="sibTrans2D1" presStyleIdx="1" presStyleCnt="4"/>
      <dgm:spPr/>
    </dgm:pt>
    <dgm:pt modelId="{32469663-25C9-4887-9BFC-94DD1712934D}" type="pres">
      <dgm:prSet presAssocID="{6B2A88E1-DD6D-411A-9D2E-32EC755A28E6}" presName="node" presStyleLbl="node1" presStyleIdx="2" presStyleCnt="4" custScaleX="127365">
        <dgm:presLayoutVars>
          <dgm:bulletEnabled val="1"/>
        </dgm:presLayoutVars>
      </dgm:prSet>
      <dgm:spPr/>
    </dgm:pt>
    <dgm:pt modelId="{6E58B3DF-3A50-431A-AE70-282F16C12DF8}" type="pres">
      <dgm:prSet presAssocID="{6B2A88E1-DD6D-411A-9D2E-32EC755A28E6}" presName="dummy" presStyleCnt="0"/>
      <dgm:spPr/>
    </dgm:pt>
    <dgm:pt modelId="{F1B288A0-54A8-410C-8A3F-BD1B654ACCDC}" type="pres">
      <dgm:prSet presAssocID="{D2DAB005-4E76-4D1F-B598-E3B5BA2BCB7D}" presName="sibTrans" presStyleLbl="sibTrans2D1" presStyleIdx="2" presStyleCnt="4"/>
      <dgm:spPr/>
    </dgm:pt>
    <dgm:pt modelId="{9FEA8AE4-A873-4505-AD5A-AC3090C3DFC3}" type="pres">
      <dgm:prSet presAssocID="{EA703999-7B59-4785-903C-EA2D5FCA568F}" presName="node" presStyleLbl="node1" presStyleIdx="3" presStyleCnt="4" custScaleX="142724">
        <dgm:presLayoutVars>
          <dgm:bulletEnabled val="1"/>
        </dgm:presLayoutVars>
      </dgm:prSet>
      <dgm:spPr/>
    </dgm:pt>
    <dgm:pt modelId="{0C36EC69-F530-471C-9217-A500D132EA46}" type="pres">
      <dgm:prSet presAssocID="{EA703999-7B59-4785-903C-EA2D5FCA568F}" presName="dummy" presStyleCnt="0"/>
      <dgm:spPr/>
    </dgm:pt>
    <dgm:pt modelId="{9805AD90-E652-49B5-B155-094759ECFF60}" type="pres">
      <dgm:prSet presAssocID="{DED46DAD-0B1F-43E6-A583-144DAD2932AE}" presName="sibTrans" presStyleLbl="sibTrans2D1" presStyleIdx="3" presStyleCnt="4"/>
      <dgm:spPr/>
    </dgm:pt>
  </dgm:ptLst>
  <dgm:cxnLst>
    <dgm:cxn modelId="{B6608A14-81D2-4E7F-A846-F9AC30D4D2A8}" type="presOf" srcId="{845125FE-1C6F-4995-BB23-8D218694AF6E}" destId="{F42EBB51-5248-421C-9083-9A8F064D1529}" srcOrd="0" destOrd="0" presId="urn:microsoft.com/office/officeart/2005/8/layout/radial6"/>
    <dgm:cxn modelId="{B7354C20-C141-4F0C-9FF0-D724D31FFB2B}" type="presOf" srcId="{70B9D0AD-8171-424F-ACD1-661E768A3289}" destId="{B11226B1-6240-4084-963B-287062B56081}" srcOrd="0" destOrd="0" presId="urn:microsoft.com/office/officeart/2005/8/layout/radial6"/>
    <dgm:cxn modelId="{AF624F3F-336B-49A5-847E-55888683E120}" srcId="{B2BC55EA-0386-4206-8794-597C74F00D2B}" destId="{EA703999-7B59-4785-903C-EA2D5FCA568F}" srcOrd="3" destOrd="0" parTransId="{EC56EF7F-9863-4F49-8F3A-CDEF8C61D6FB}" sibTransId="{DED46DAD-0B1F-43E6-A583-144DAD2932AE}"/>
    <dgm:cxn modelId="{3134CE6C-4228-4686-B0C4-C9D717CFC269}" type="presOf" srcId="{50BF4AC7-3A2C-4998-9DAA-3463B529F6D7}" destId="{3C998787-915B-4254-9EE2-BEDA03D56313}" srcOrd="0" destOrd="0" presId="urn:microsoft.com/office/officeart/2005/8/layout/radial6"/>
    <dgm:cxn modelId="{4E339650-37D6-42CC-9065-C5946C29B511}" type="presOf" srcId="{DED46DAD-0B1F-43E6-A583-144DAD2932AE}" destId="{9805AD90-E652-49B5-B155-094759ECFF60}" srcOrd="0" destOrd="0" presId="urn:microsoft.com/office/officeart/2005/8/layout/radial6"/>
    <dgm:cxn modelId="{C3C3297E-CEBE-4319-AA54-0FF88CE2935E}" type="presOf" srcId="{B2BC55EA-0386-4206-8794-597C74F00D2B}" destId="{3D8C3FA5-9AE5-4405-96AF-B8428209E85E}" srcOrd="0" destOrd="0" presId="urn:microsoft.com/office/officeart/2005/8/layout/radial6"/>
    <dgm:cxn modelId="{07E18292-560E-4676-A28E-4FEAC8F69A8C}" srcId="{B2BC55EA-0386-4206-8794-597C74F00D2B}" destId="{845125FE-1C6F-4995-BB23-8D218694AF6E}" srcOrd="1" destOrd="0" parTransId="{086888B8-193B-49CB-9B53-8FC24844553B}" sibTransId="{3562D5E5-3D9F-4F0E-AD33-45A0385F733F}"/>
    <dgm:cxn modelId="{E7C6AEA0-8C05-4DC4-8FFC-E4DE6CED4A2A}" type="presOf" srcId="{6B2A88E1-DD6D-411A-9D2E-32EC755A28E6}" destId="{32469663-25C9-4887-9BFC-94DD1712934D}" srcOrd="0" destOrd="0" presId="urn:microsoft.com/office/officeart/2005/8/layout/radial6"/>
    <dgm:cxn modelId="{83CD52BE-4C50-4808-9B26-5DEBC2EF02F6}" type="presOf" srcId="{3562D5E5-3D9F-4F0E-AD33-45A0385F733F}" destId="{5D43B5E8-704A-4B7F-8191-B08A56355D04}" srcOrd="0" destOrd="0" presId="urn:microsoft.com/office/officeart/2005/8/layout/radial6"/>
    <dgm:cxn modelId="{C8CFFCC8-3E2B-479C-A3F1-74197DA1617C}" srcId="{B2BC55EA-0386-4206-8794-597C74F00D2B}" destId="{6B2A88E1-DD6D-411A-9D2E-32EC755A28E6}" srcOrd="2" destOrd="0" parTransId="{E440DEC4-D6BE-449A-87F0-DBB4B3BBE0BF}" sibTransId="{D2DAB005-4E76-4D1F-B598-E3B5BA2BCB7D}"/>
    <dgm:cxn modelId="{ABB216C9-6D17-4638-BBEE-11E5A485CDE0}" type="presOf" srcId="{32419DEC-AD87-47FF-95DA-D281380EF4BB}" destId="{6394991E-45FB-4133-9990-7DF4FAAD7585}" srcOrd="0" destOrd="0" presId="urn:microsoft.com/office/officeart/2005/8/layout/radial6"/>
    <dgm:cxn modelId="{AD8B52CB-DDDE-4355-BA1C-A002EED966E3}" type="presOf" srcId="{D2DAB005-4E76-4D1F-B598-E3B5BA2BCB7D}" destId="{F1B288A0-54A8-410C-8A3F-BD1B654ACCDC}" srcOrd="0" destOrd="0" presId="urn:microsoft.com/office/officeart/2005/8/layout/radial6"/>
    <dgm:cxn modelId="{B57F98CC-0F57-4EA8-8B20-1C540A0C8F15}" type="presOf" srcId="{EA703999-7B59-4785-903C-EA2D5FCA568F}" destId="{9FEA8AE4-A873-4505-AD5A-AC3090C3DFC3}" srcOrd="0" destOrd="0" presId="urn:microsoft.com/office/officeart/2005/8/layout/radial6"/>
    <dgm:cxn modelId="{550582D8-99AB-4215-9CCF-ED314E08E2CF}" srcId="{32419DEC-AD87-47FF-95DA-D281380EF4BB}" destId="{B2BC55EA-0386-4206-8794-597C74F00D2B}" srcOrd="0" destOrd="0" parTransId="{73BD7AE2-F784-473A-8BF5-2A67CF300939}" sibTransId="{D6E26296-5808-479D-9D43-16B00B5898A5}"/>
    <dgm:cxn modelId="{61E5CADA-9ECF-4C90-9CF6-06FEFC62BD2B}" srcId="{B2BC55EA-0386-4206-8794-597C74F00D2B}" destId="{50BF4AC7-3A2C-4998-9DAA-3463B529F6D7}" srcOrd="0" destOrd="0" parTransId="{145CB335-D66E-45E5-A6AF-D685FF644B54}" sibTransId="{70B9D0AD-8171-424F-ACD1-661E768A3289}"/>
    <dgm:cxn modelId="{34A8B298-C31B-40EE-827B-A1A157068B6C}" type="presParOf" srcId="{6394991E-45FB-4133-9990-7DF4FAAD7585}" destId="{3D8C3FA5-9AE5-4405-96AF-B8428209E85E}" srcOrd="0" destOrd="0" presId="urn:microsoft.com/office/officeart/2005/8/layout/radial6"/>
    <dgm:cxn modelId="{FD14DB1C-1DC6-42A2-8BA2-B67BA33ACA79}" type="presParOf" srcId="{6394991E-45FB-4133-9990-7DF4FAAD7585}" destId="{3C998787-915B-4254-9EE2-BEDA03D56313}" srcOrd="1" destOrd="0" presId="urn:microsoft.com/office/officeart/2005/8/layout/radial6"/>
    <dgm:cxn modelId="{E7B04814-A9AC-4997-AC89-F371DB9E7B45}" type="presParOf" srcId="{6394991E-45FB-4133-9990-7DF4FAAD7585}" destId="{CE3E7215-E219-4B05-92FC-576F633C34CD}" srcOrd="2" destOrd="0" presId="urn:microsoft.com/office/officeart/2005/8/layout/radial6"/>
    <dgm:cxn modelId="{6CD5703D-9CCD-491F-8E7E-B9B17D617E24}" type="presParOf" srcId="{6394991E-45FB-4133-9990-7DF4FAAD7585}" destId="{B11226B1-6240-4084-963B-287062B56081}" srcOrd="3" destOrd="0" presId="urn:microsoft.com/office/officeart/2005/8/layout/radial6"/>
    <dgm:cxn modelId="{8B6D28E3-271F-480E-BE71-23679F3B153E}" type="presParOf" srcId="{6394991E-45FB-4133-9990-7DF4FAAD7585}" destId="{F42EBB51-5248-421C-9083-9A8F064D1529}" srcOrd="4" destOrd="0" presId="urn:microsoft.com/office/officeart/2005/8/layout/radial6"/>
    <dgm:cxn modelId="{FB91FC99-6658-4C02-81B8-38E7E002D786}" type="presParOf" srcId="{6394991E-45FB-4133-9990-7DF4FAAD7585}" destId="{E045CAB8-BD07-4401-9ACE-99394340DC4C}" srcOrd="5" destOrd="0" presId="urn:microsoft.com/office/officeart/2005/8/layout/radial6"/>
    <dgm:cxn modelId="{7847B44A-58C5-4B6D-B5A5-220FB58F89E1}" type="presParOf" srcId="{6394991E-45FB-4133-9990-7DF4FAAD7585}" destId="{5D43B5E8-704A-4B7F-8191-B08A56355D04}" srcOrd="6" destOrd="0" presId="urn:microsoft.com/office/officeart/2005/8/layout/radial6"/>
    <dgm:cxn modelId="{B2B82555-5BC0-49D3-A047-B8CBB26EF799}" type="presParOf" srcId="{6394991E-45FB-4133-9990-7DF4FAAD7585}" destId="{32469663-25C9-4887-9BFC-94DD1712934D}" srcOrd="7" destOrd="0" presId="urn:microsoft.com/office/officeart/2005/8/layout/radial6"/>
    <dgm:cxn modelId="{E22A0E68-D4CB-4AD0-B182-5EF985F93B80}" type="presParOf" srcId="{6394991E-45FB-4133-9990-7DF4FAAD7585}" destId="{6E58B3DF-3A50-431A-AE70-282F16C12DF8}" srcOrd="8" destOrd="0" presId="urn:microsoft.com/office/officeart/2005/8/layout/radial6"/>
    <dgm:cxn modelId="{575ADAF3-A051-4591-9E14-D8F18002DCDC}" type="presParOf" srcId="{6394991E-45FB-4133-9990-7DF4FAAD7585}" destId="{F1B288A0-54A8-410C-8A3F-BD1B654ACCDC}" srcOrd="9" destOrd="0" presId="urn:microsoft.com/office/officeart/2005/8/layout/radial6"/>
    <dgm:cxn modelId="{CFB6DB1F-C0CD-400A-BC3A-F0F6DB0A8605}" type="presParOf" srcId="{6394991E-45FB-4133-9990-7DF4FAAD7585}" destId="{9FEA8AE4-A873-4505-AD5A-AC3090C3DFC3}" srcOrd="10" destOrd="0" presId="urn:microsoft.com/office/officeart/2005/8/layout/radial6"/>
    <dgm:cxn modelId="{F592F893-71F8-48E3-AA10-92EF1FD0A274}" type="presParOf" srcId="{6394991E-45FB-4133-9990-7DF4FAAD7585}" destId="{0C36EC69-F530-471C-9217-A500D132EA46}" srcOrd="11" destOrd="0" presId="urn:microsoft.com/office/officeart/2005/8/layout/radial6"/>
    <dgm:cxn modelId="{A6B7CCB1-1B8E-4BC6-9B03-1A47B2B72788}" type="presParOf" srcId="{6394991E-45FB-4133-9990-7DF4FAAD7585}" destId="{9805AD90-E652-49B5-B155-094759ECFF60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05AD90-E652-49B5-B155-094759ECFF60}">
      <dsp:nvSpPr>
        <dsp:cNvPr id="0" name=""/>
        <dsp:cNvSpPr/>
      </dsp:nvSpPr>
      <dsp:spPr>
        <a:xfrm>
          <a:off x="2115953" y="667707"/>
          <a:ext cx="4455784" cy="4455784"/>
        </a:xfrm>
        <a:prstGeom prst="blockArc">
          <a:avLst>
            <a:gd name="adj1" fmla="val 10800000"/>
            <a:gd name="adj2" fmla="val 16200000"/>
            <a:gd name="adj3" fmla="val 4638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B288A0-54A8-410C-8A3F-BD1B654ACCDC}">
      <dsp:nvSpPr>
        <dsp:cNvPr id="0" name=""/>
        <dsp:cNvSpPr/>
      </dsp:nvSpPr>
      <dsp:spPr>
        <a:xfrm>
          <a:off x="2115953" y="667707"/>
          <a:ext cx="4455784" cy="4455784"/>
        </a:xfrm>
        <a:prstGeom prst="blockArc">
          <a:avLst>
            <a:gd name="adj1" fmla="val 5400000"/>
            <a:gd name="adj2" fmla="val 10800000"/>
            <a:gd name="adj3" fmla="val 4638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43B5E8-704A-4B7F-8191-B08A56355D04}">
      <dsp:nvSpPr>
        <dsp:cNvPr id="0" name=""/>
        <dsp:cNvSpPr/>
      </dsp:nvSpPr>
      <dsp:spPr>
        <a:xfrm>
          <a:off x="2115953" y="667707"/>
          <a:ext cx="4455784" cy="4455784"/>
        </a:xfrm>
        <a:prstGeom prst="blockArc">
          <a:avLst>
            <a:gd name="adj1" fmla="val 0"/>
            <a:gd name="adj2" fmla="val 5400000"/>
            <a:gd name="adj3" fmla="val 4638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1226B1-6240-4084-963B-287062B56081}">
      <dsp:nvSpPr>
        <dsp:cNvPr id="0" name=""/>
        <dsp:cNvSpPr/>
      </dsp:nvSpPr>
      <dsp:spPr>
        <a:xfrm>
          <a:off x="2115953" y="667707"/>
          <a:ext cx="4455784" cy="4455784"/>
        </a:xfrm>
        <a:prstGeom prst="blockArc">
          <a:avLst>
            <a:gd name="adj1" fmla="val 16200000"/>
            <a:gd name="adj2" fmla="val 0"/>
            <a:gd name="adj3" fmla="val 4638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8C3FA5-9AE5-4405-96AF-B8428209E85E}">
      <dsp:nvSpPr>
        <dsp:cNvPr id="0" name=""/>
        <dsp:cNvSpPr/>
      </dsp:nvSpPr>
      <dsp:spPr>
        <a:xfrm>
          <a:off x="3201289" y="1870471"/>
          <a:ext cx="2285113" cy="205025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dirty="0"/>
            <a:t>Circolazione generale dell’atmosfera</a:t>
          </a:r>
        </a:p>
      </dsp:txBody>
      <dsp:txXfrm>
        <a:off x="3535936" y="2170724"/>
        <a:ext cx="1615819" cy="1449750"/>
      </dsp:txXfrm>
    </dsp:sp>
    <dsp:sp modelId="{3C998787-915B-4254-9EE2-BEDA03D56313}">
      <dsp:nvSpPr>
        <dsp:cNvPr id="0" name=""/>
        <dsp:cNvSpPr/>
      </dsp:nvSpPr>
      <dsp:spPr>
        <a:xfrm>
          <a:off x="3201292" y="1784"/>
          <a:ext cx="2285106" cy="143517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dirty="0"/>
            <a:t>Energia solare distribuita in modo non omogeneo sulla Terra</a:t>
          </a:r>
        </a:p>
      </dsp:txBody>
      <dsp:txXfrm>
        <a:off x="3535938" y="211961"/>
        <a:ext cx="1615814" cy="1014825"/>
      </dsp:txXfrm>
    </dsp:sp>
    <dsp:sp modelId="{F42EBB51-5248-421C-9083-9A8F064D1529}">
      <dsp:nvSpPr>
        <dsp:cNvPr id="0" name=""/>
        <dsp:cNvSpPr/>
      </dsp:nvSpPr>
      <dsp:spPr>
        <a:xfrm>
          <a:off x="5649190" y="2178010"/>
          <a:ext cx="1741762" cy="143517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dirty="0"/>
            <a:t>I poli ricevono poca energia solare</a:t>
          </a:r>
        </a:p>
      </dsp:txBody>
      <dsp:txXfrm>
        <a:off x="5904265" y="2388187"/>
        <a:ext cx="1231612" cy="1014825"/>
      </dsp:txXfrm>
    </dsp:sp>
    <dsp:sp modelId="{32469663-25C9-4887-9BFC-94DD1712934D}">
      <dsp:nvSpPr>
        <dsp:cNvPr id="0" name=""/>
        <dsp:cNvSpPr/>
      </dsp:nvSpPr>
      <dsp:spPr>
        <a:xfrm>
          <a:off x="3429887" y="4354235"/>
          <a:ext cx="1827916" cy="143517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dirty="0"/>
            <a:t>L’equatore termico riceve più energia solare </a:t>
          </a:r>
        </a:p>
      </dsp:txBody>
      <dsp:txXfrm>
        <a:off x="3697579" y="4564412"/>
        <a:ext cx="1292532" cy="1014825"/>
      </dsp:txXfrm>
    </dsp:sp>
    <dsp:sp modelId="{9FEA8AE4-A873-4505-AD5A-AC3090C3DFC3}">
      <dsp:nvSpPr>
        <dsp:cNvPr id="0" name=""/>
        <dsp:cNvSpPr/>
      </dsp:nvSpPr>
      <dsp:spPr>
        <a:xfrm>
          <a:off x="1143447" y="2178010"/>
          <a:ext cx="2048345" cy="143517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dirty="0"/>
            <a:t>Il gradiente termico  determina lo spostamento di aria calda</a:t>
          </a:r>
        </a:p>
      </dsp:txBody>
      <dsp:txXfrm>
        <a:off x="1443420" y="2388187"/>
        <a:ext cx="1448399" cy="10148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/>
              <a:t>Fare clic per modificare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5D3D1E5A-682B-4B09-9F0A-343333147C6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3D1E5A-682B-4B09-9F0A-343333147C68}" type="slidenum">
              <a:rPr lang="it-IT" smtClean="0"/>
              <a:pPr>
                <a:defRPr/>
              </a:pPr>
              <a:t>9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3D1E5A-682B-4B09-9F0A-343333147C68}" type="slidenum">
              <a:rPr lang="it-IT" smtClean="0"/>
              <a:pPr>
                <a:defRPr/>
              </a:pPr>
              <a:t>11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3D1E5A-682B-4B09-9F0A-343333147C68}" type="slidenum">
              <a:rPr lang="it-IT" smtClean="0"/>
              <a:pPr>
                <a:defRPr/>
              </a:pPr>
              <a:t>13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3D1E5A-682B-4B09-9F0A-343333147C68}" type="slidenum">
              <a:rPr lang="it-IT" smtClean="0"/>
              <a:pPr>
                <a:defRPr/>
              </a:pPr>
              <a:t>14</a:t>
            </a:fld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3D1E5A-682B-4B09-9F0A-343333147C68}" type="slidenum">
              <a:rPr lang="it-IT" smtClean="0"/>
              <a:pPr>
                <a:defRPr/>
              </a:pPr>
              <a:t>15</a:t>
            </a:fld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3D1E5A-682B-4B09-9F0A-343333147C68}" type="slidenum">
              <a:rPr lang="it-IT" smtClean="0"/>
              <a:pPr>
                <a:defRPr/>
              </a:pPr>
              <a:t>16</a:t>
            </a:fld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3D1E5A-682B-4B09-9F0A-343333147C68}" type="slidenum">
              <a:rPr lang="it-IT" smtClean="0"/>
              <a:pPr>
                <a:defRPr/>
              </a:pPr>
              <a:t>21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61C78D-A26B-4AB6-9338-49CBBFC735C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89F859-3B9C-40F9-9379-3B7A5AB08CC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AFAE69-D1E0-4851-9DEC-846612DF081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D77FEB-7785-40AB-B1F0-819531FD483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EBBAF6-161A-4D0B-A5EA-12E10D1DC52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4121FE-C99E-49AB-A10A-26504A7B25A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98B776-904A-4BB6-9F3C-C42F9268CD7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6C5A79-DE35-4CB0-91E4-608EEA445F5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EFD29C-64AE-4EC3-9721-B4001545077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AB45F1-A930-44BE-A9D0-72B114DDE98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6BE625-2A3D-47C4-8F6B-865131F3064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D18811-F3E2-4C10-906D-690F53CD088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2687287-B8CF-8C88-C6F2-D85EE655F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C249C3E-A6E2-8FB2-CE59-06AF4CB0E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A3D6F69-A516-B816-1822-4F4EE70C3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3623E1-726B-4CD0-859A-F9179F72F7A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65023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ADD0DA7-28BB-05B7-7D6A-AFE771989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8586239-CD0B-C565-84EF-BE4D80EF8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32A31F7-70BC-683F-1950-29A31E5ED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DB5396-3C89-40E1-9355-BF2982F9961C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270816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EEF417B-4C9B-AB28-13B7-74E944F14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866BAAE-1135-CFDE-568C-CEB380940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AAB60EB-31BF-6B9B-5EE6-9C6D5D1D5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8132AF-1426-473F-8D3E-54160178941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1268166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10C42CD8-B087-2754-D7DB-82D87591C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F90FE629-AA01-68F9-C878-1C9519CCE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35E77EB3-7806-BBFA-7D3F-4E9B1D5E0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EDE6A-F983-4A51-85E8-93C2AD3E781C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5730491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DA507B29-069A-0D56-A557-FCC915E6A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30EE8B42-D2B1-9C47-C397-89345C70F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>
            <a:extLst>
              <a:ext uri="{FF2B5EF4-FFF2-40B4-BE49-F238E27FC236}">
                <a16:creationId xmlns:a16="http://schemas.microsoft.com/office/drawing/2014/main" id="{38E7B124-B6B0-B022-9BEB-4EA19A0C8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02EB0-37FD-4A19-9F59-EDA61BFEE90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9351997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0ED18684-9D4E-675D-61D9-BFC5B7A9A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piè di pagina 4">
            <a:extLst>
              <a:ext uri="{FF2B5EF4-FFF2-40B4-BE49-F238E27FC236}">
                <a16:creationId xmlns:a16="http://schemas.microsoft.com/office/drawing/2014/main" id="{713759B4-7031-88A2-3E36-A8317964C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5E9374B7-3283-8392-A56D-98C5B4748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783C27-A80B-4690-9A27-76CFF2D0D4F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056786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DC450130-3A46-A6D0-98D8-D73FA2D1D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3AD5D4C0-ACEF-9C77-0C2C-C0AAF78D2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F5EEA9F2-560E-299A-A419-6F19B29A5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1D443-B76F-4464-A945-0AE701091E8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7625795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5F6A4ABA-8E1C-53A9-AA4F-D1CD9C1E1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C7495CF4-CCF5-88FA-341E-0426B9740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1E35C14F-758F-50F4-3149-3C1916B86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4388A7-453F-46FA-A9D0-84D0BE50C10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101195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09B04C49-0532-EF65-DFD1-B94F62108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20ED6873-8AE0-463C-1C04-E4B6D9CA6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F933798F-140C-BEB4-79C6-F490FE5CC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F2B9E-C796-407D-BB3F-02E4EB7A679A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268360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D345016-AFCE-6176-229E-979BC38BF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1ADF9E3-11CA-890A-F0B5-4CCFEA76A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A522F81-E2BB-8134-C99F-254C9F3A9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9FA706-5571-442E-9A88-9E16232A442A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3220756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7E225E7-9CA1-7C18-9F8D-53FF302F3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319402C-70AB-10E7-A44F-53A195977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F310783-1A7C-8D66-21C5-75DA5564A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959CB2-F300-47AD-AC8E-BF4F8FB43AC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988200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0BF942BB-8A65-429C-AD78-8EB02FA14D9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>
            <a:extLst>
              <a:ext uri="{FF2B5EF4-FFF2-40B4-BE49-F238E27FC236}">
                <a16:creationId xmlns:a16="http://schemas.microsoft.com/office/drawing/2014/main" id="{8D18CD2E-BC61-80C1-BBA5-734D93F5555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Segnaposto testo 2">
            <a:extLst>
              <a:ext uri="{FF2B5EF4-FFF2-40B4-BE49-F238E27FC236}">
                <a16:creationId xmlns:a16="http://schemas.microsoft.com/office/drawing/2014/main" id="{4234933D-156A-383F-812F-45C4782BDB3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C69BAEB-6AE0-ACC5-C02C-355497703B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80E4747-93E6-4D8A-FBE1-FADE58318A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E34F151-E261-9CD3-A851-E8808379F4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304A2EBE-9994-4C30-A6EC-FE5AF6CD0E9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566176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hyperlink" Target="http://www.meteoperugia.altervista.org/glossario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hyperlink" Target="http://radiopenelope.it/la-circolazione-generale-dellatmosfera-di-attilio-celotto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meteolasuperba.oneminutesite.it/contatti.html" TargetMode="Externa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home.comcast.net/~rhaberlin/pwpptnts.htm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newmediastudio.org/DataDiscovery/Hurr_ED_Center/Stages_of_Hurricane_Dev/ITCZ/ITCZ.html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hyperlink" Target="http://www.srh.noaa.gov/jetstream/global/jet.htm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vialattea.net/esperti/php/risposta.php?num=7664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teogelo.com/il-blog-di-flavio-scolari/influenza-delle-onde-di-rossby-sul-clima-3/" TargetMode="External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4" Type="http://schemas.openxmlformats.org/officeDocument/2006/relationships/hyperlink" Target="http://www.centrometeolombardo.com/content.asp?ContentId=285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Immagine 5">
            <a:extLst>
              <a:ext uri="{FF2B5EF4-FFF2-40B4-BE49-F238E27FC236}">
                <a16:creationId xmlns:a16="http://schemas.microsoft.com/office/drawing/2014/main" id="{FC8189E4-8BB4-DC4D-CB27-E5617A377F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579438"/>
            <a:ext cx="4203700" cy="594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DDF8B2E7-6714-BC4A-03BA-B112CC17ECDD}"/>
              </a:ext>
            </a:extLst>
          </p:cNvPr>
          <p:cNvSpPr/>
          <p:nvPr/>
        </p:nvSpPr>
        <p:spPr>
          <a:xfrm rot="16200000">
            <a:off x="-819943" y="2967831"/>
            <a:ext cx="5226050" cy="9223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5400" b="0" i="0" u="none" strike="noStrike" kern="1200" cap="none" spc="0" normalizeH="0" baseline="0" noProof="0" dirty="0">
                <a:ln w="0"/>
                <a:solidFill>
                  <a:srgbClr val="4F81B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Approfondimenti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ma 6"/>
          <p:cNvGraphicFramePr/>
          <p:nvPr/>
        </p:nvGraphicFramePr>
        <p:xfrm>
          <a:off x="228600" y="228600"/>
          <a:ext cx="8534400" cy="579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it-IT" sz="4000" b="1" u="sng" dirty="0"/>
              <a:t>IL MODELLO A SINGOLA CELLA</a:t>
            </a:r>
          </a:p>
        </p:txBody>
      </p:sp>
      <p:pic>
        <p:nvPicPr>
          <p:cNvPr id="8" name="Immagine 7" descr="Immagin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676400"/>
            <a:ext cx="3552825" cy="24574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9" name="CasellaDiTesto 8"/>
          <p:cNvSpPr txBox="1"/>
          <p:nvPr/>
        </p:nvSpPr>
        <p:spPr>
          <a:xfrm>
            <a:off x="4191000" y="1143000"/>
            <a:ext cx="45720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it-IT" sz="2400" b="1" dirty="0"/>
              <a:t> </a:t>
            </a:r>
            <a:r>
              <a:rPr lang="it-IT" sz="2000" b="1" dirty="0"/>
              <a:t>Edmond </a:t>
            </a:r>
            <a:r>
              <a:rPr lang="it-IT" sz="2000" b="1" dirty="0" err="1"/>
              <a:t>Halley</a:t>
            </a:r>
            <a:r>
              <a:rPr lang="it-IT" sz="2000" b="1" dirty="0"/>
              <a:t> (1656 – 1742)</a:t>
            </a:r>
          </a:p>
          <a:p>
            <a:pPr algn="just">
              <a:buFont typeface="Arial" pitchFamily="34" charset="0"/>
              <a:buChar char="•"/>
            </a:pPr>
            <a:r>
              <a:rPr lang="it-IT" sz="2000" b="1" dirty="0"/>
              <a:t> L’aria calda equatoriale sale in quota e devia verso entrambi i poli.</a:t>
            </a:r>
          </a:p>
          <a:p>
            <a:pPr algn="just">
              <a:buFont typeface="Arial" pitchFamily="34" charset="0"/>
              <a:buChar char="•"/>
            </a:pPr>
            <a:r>
              <a:rPr lang="it-IT" sz="2000" b="1" dirty="0"/>
              <a:t> L’aria ai poli scende in superficie e si raffredda.</a:t>
            </a:r>
          </a:p>
          <a:p>
            <a:pPr algn="just">
              <a:buFont typeface="Arial" pitchFamily="34" charset="0"/>
              <a:buChar char="•"/>
            </a:pPr>
            <a:r>
              <a:rPr lang="it-IT" sz="2000" b="1" dirty="0"/>
              <a:t> L’aria fredda dei poli torna verso l’equatore.</a:t>
            </a:r>
          </a:p>
          <a:p>
            <a:pPr algn="just">
              <a:buFont typeface="Arial" pitchFamily="34" charset="0"/>
              <a:buChar char="•"/>
            </a:pPr>
            <a:r>
              <a:rPr lang="it-IT" sz="2000" b="1" dirty="0"/>
              <a:t> Si viene a creare, quindi, una enorme cella convettiva meridiana a scala emisferica chiusa.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228600" y="4495800"/>
            <a:ext cx="8763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/>
              <a:t>Questo modello (che ipotizza che le uniche cause dello spostamento siano di natura termica, che la Terra sia omogenea e che non ruoti attorno al proprio asse)  però non riesce a giustificare le osservazioni dei venti: i venti al suolo, infatti avrebbero direzione Nord nell’emisfero Nord e direzione Sud nell’emisfero Sud;  i venti in quota, invece, avrebbero direzione Sud nell’emisfero Nord e direzione Nord nell’emisfero Sud.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72000"/>
          </a:xfrm>
        </p:spPr>
        <p:txBody>
          <a:bodyPr/>
          <a:lstStyle/>
          <a:p>
            <a:pPr algn="just">
              <a:buFont typeface="Wingdings" pitchFamily="2" charset="2"/>
              <a:buChar char="Ø"/>
            </a:pPr>
            <a:r>
              <a:rPr lang="it-IT" sz="2400" dirty="0"/>
              <a:t>Dalla forza di </a:t>
            </a:r>
            <a:r>
              <a:rPr lang="it-IT" sz="2400" dirty="0" err="1"/>
              <a:t>Coriolis</a:t>
            </a:r>
            <a:r>
              <a:rPr lang="it-IT" sz="2400" dirty="0"/>
              <a:t>.</a:t>
            </a:r>
          </a:p>
          <a:p>
            <a:pPr algn="just">
              <a:buFont typeface="Wingdings" pitchFamily="2" charset="2"/>
              <a:buChar char="Ø"/>
            </a:pPr>
            <a:r>
              <a:rPr lang="it-IT" sz="2400" dirty="0"/>
              <a:t>Dai processi termodinamici nelle zone di transizione tra le masse d’aria calde e fredde.</a:t>
            </a:r>
          </a:p>
          <a:p>
            <a:pPr algn="just">
              <a:buFont typeface="Wingdings" pitchFamily="2" charset="2"/>
              <a:buChar char="Ø"/>
            </a:pPr>
            <a:r>
              <a:rPr lang="it-IT" sz="2400" dirty="0"/>
              <a:t>Dai contrasti di temperatura permanenti o stagionali derivanti dalla non omogeneità della Terra.</a:t>
            </a:r>
          </a:p>
          <a:p>
            <a:pPr algn="just">
              <a:buFont typeface="Wingdings" pitchFamily="2" charset="2"/>
              <a:buChar char="Ø"/>
            </a:pPr>
            <a:r>
              <a:rPr lang="it-IT" sz="2400" dirty="0"/>
              <a:t>Dall’influenza delle barriere montuose.</a:t>
            </a:r>
          </a:p>
          <a:p>
            <a:pPr algn="just">
              <a:buNone/>
            </a:pPr>
            <a:endParaRPr lang="it-IT" sz="2400" dirty="0"/>
          </a:p>
          <a:p>
            <a:pPr algn="just">
              <a:buNone/>
            </a:pPr>
            <a:endParaRPr lang="it-IT" sz="2400" dirty="0"/>
          </a:p>
          <a:p>
            <a:pPr marL="0" lvl="6" indent="0" eaLnBrk="0" hangingPunct="0">
              <a:buNone/>
            </a:pPr>
            <a:r>
              <a:rPr lang="it-IT" sz="2800" b="1" dirty="0">
                <a:solidFill>
                  <a:schemeClr val="tx2"/>
                </a:solidFill>
                <a:latin typeface="+mj-lt"/>
                <a:ea typeface="+mj-ea"/>
                <a:cs typeface="+mj-cs"/>
                <a:sym typeface="Symbol" pitchFamily="18" charset="2"/>
              </a:rPr>
              <a:t>Da una unica circolazione meridiana si passa ad un sistema di tre circolazioni</a:t>
            </a:r>
            <a:endParaRPr lang="it-IT" sz="28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itolo 5"/>
          <p:cNvSpPr>
            <a:spLocks noGrp="1"/>
          </p:cNvSpPr>
          <p:nvPr>
            <p:ph type="title"/>
          </p:nvPr>
        </p:nvSpPr>
        <p:spPr>
          <a:xfrm>
            <a:off x="0" y="76200"/>
            <a:ext cx="8839200" cy="1401762"/>
          </a:xfrm>
        </p:spPr>
        <p:txBody>
          <a:bodyPr/>
          <a:lstStyle/>
          <a:p>
            <a:br>
              <a:rPr lang="it-IT" sz="4000" dirty="0"/>
            </a:br>
            <a:r>
              <a:rPr lang="it-IT" sz="2800" b="1" dirty="0"/>
              <a:t>La circolazione schematica del modello di </a:t>
            </a:r>
            <a:r>
              <a:rPr lang="it-IT" sz="2800" b="1" dirty="0" err="1"/>
              <a:t>Halley</a:t>
            </a:r>
            <a:r>
              <a:rPr lang="it-IT" sz="2800" b="1" dirty="0"/>
              <a:t> </a:t>
            </a:r>
            <a:br>
              <a:rPr lang="it-IT" sz="2800" b="1" dirty="0"/>
            </a:br>
            <a:r>
              <a:rPr lang="it-IT" sz="2800" b="1" dirty="0"/>
              <a:t>viene profondamente modificata:</a:t>
            </a:r>
            <a:br>
              <a:rPr lang="it-IT" dirty="0"/>
            </a:br>
            <a:endParaRPr lang="it-IT" dirty="0"/>
          </a:p>
        </p:txBody>
      </p:sp>
      <p:sp>
        <p:nvSpPr>
          <p:cNvPr id="8" name="Freccia a destra con strisce 7"/>
          <p:cNvSpPr/>
          <p:nvPr/>
        </p:nvSpPr>
        <p:spPr>
          <a:xfrm rot="5400000">
            <a:off x="4114800" y="4305300"/>
            <a:ext cx="914400" cy="5334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it-IT" sz="4000" b="1" u="sng" dirty="0"/>
              <a:t>IL MODELLO A TRE CELLE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914400" y="4256782"/>
            <a:ext cx="7239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sz="2400" b="1" dirty="0"/>
              <a:t> </a:t>
            </a:r>
            <a:r>
              <a:rPr lang="it-IT" sz="2000" b="1" dirty="0"/>
              <a:t>Cella di </a:t>
            </a:r>
            <a:r>
              <a:rPr lang="it-IT" sz="2000" b="1" dirty="0" err="1"/>
              <a:t>Hadley</a:t>
            </a:r>
            <a:r>
              <a:rPr lang="it-IT" sz="2000" b="1" dirty="0"/>
              <a:t> (1685-1768) : 0° → 30°S e 0° → 30°N </a:t>
            </a:r>
          </a:p>
          <a:p>
            <a:pPr>
              <a:buFont typeface="Arial" pitchFamily="34" charset="0"/>
              <a:buChar char="•"/>
            </a:pPr>
            <a:r>
              <a:rPr lang="it-IT" sz="2000" b="1" dirty="0"/>
              <a:t> Cella di </a:t>
            </a:r>
            <a:r>
              <a:rPr lang="it-IT" sz="2000" b="1" dirty="0" err="1"/>
              <a:t>Ferrel</a:t>
            </a:r>
            <a:r>
              <a:rPr lang="it-IT" sz="2000" b="1" dirty="0"/>
              <a:t> (1817-1891): 30°S → 60°S e 30°N → 60°N</a:t>
            </a:r>
          </a:p>
          <a:p>
            <a:pPr>
              <a:buFont typeface="Arial" pitchFamily="34" charset="0"/>
              <a:buChar char="•"/>
            </a:pPr>
            <a:r>
              <a:rPr lang="it-IT" sz="2000" b="1" dirty="0"/>
              <a:t> Cella polare: 60°S → 90°S e 60°N → 90°N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457200" y="5410200"/>
            <a:ext cx="838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La forza di </a:t>
            </a:r>
            <a:r>
              <a:rPr lang="it-IT" dirty="0" err="1"/>
              <a:t>Coriolis</a:t>
            </a:r>
            <a:r>
              <a:rPr lang="it-IT" dirty="0"/>
              <a:t> è responsabile della </a:t>
            </a:r>
            <a:r>
              <a:rPr lang="it-IT" b="1" dirty="0"/>
              <a:t>“rottura” </a:t>
            </a:r>
            <a:r>
              <a:rPr lang="it-IT" dirty="0"/>
              <a:t>della singola cella su fasce ampie circa 30° di latitudine.</a:t>
            </a:r>
          </a:p>
        </p:txBody>
      </p:sp>
      <p:sp>
        <p:nvSpPr>
          <p:cNvPr id="10" name="Rettangolo 9"/>
          <p:cNvSpPr/>
          <p:nvPr/>
        </p:nvSpPr>
        <p:spPr>
          <a:xfrm>
            <a:off x="4876800" y="3429000"/>
            <a:ext cx="39624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000" dirty="0">
                <a:hlinkClick r:id="rId2"/>
              </a:rPr>
              <a:t>http://www.meteoperugia.altervista.org/</a:t>
            </a:r>
            <a:r>
              <a:rPr lang="it-IT" sz="1000" dirty="0" err="1">
                <a:hlinkClick r:id="rId2"/>
              </a:rPr>
              <a:t>glossario.html</a:t>
            </a:r>
            <a:endParaRPr lang="it-IT" sz="1000" dirty="0"/>
          </a:p>
        </p:txBody>
      </p:sp>
      <p:pic>
        <p:nvPicPr>
          <p:cNvPr id="395266" name="Picture 2" descr="http://www.meteogiornale.it/images/news/maxi/14794b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1447800"/>
            <a:ext cx="4800600" cy="1920241"/>
          </a:xfrm>
          <a:prstGeom prst="rect">
            <a:avLst/>
          </a:prstGeom>
          <a:noFill/>
        </p:spPr>
      </p:pic>
      <p:sp>
        <p:nvSpPr>
          <p:cNvPr id="11" name="Rettangolo 10"/>
          <p:cNvSpPr/>
          <p:nvPr/>
        </p:nvSpPr>
        <p:spPr>
          <a:xfrm>
            <a:off x="457200" y="3733801"/>
            <a:ext cx="335280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000" dirty="0">
                <a:hlinkClick r:id="rId4"/>
              </a:rPr>
              <a:t>http://radiopenelope.it/la-circolazione-generale-dellatmosfera-di-attilio-celotto/#.UguFgtLwm54</a:t>
            </a:r>
            <a:endParaRPr lang="it-IT" sz="1000" dirty="0"/>
          </a:p>
        </p:txBody>
      </p:sp>
      <p:pic>
        <p:nvPicPr>
          <p:cNvPr id="12" name="Immagine 11" descr="7_8_2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914400"/>
            <a:ext cx="3333750" cy="28098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it-IT" u="sng" dirty="0"/>
              <a:t>Cella di </a:t>
            </a:r>
            <a:r>
              <a:rPr lang="it-IT" u="sng" dirty="0" err="1"/>
              <a:t>Hadley</a:t>
            </a:r>
            <a:endParaRPr lang="it-IT" u="sng" dirty="0"/>
          </a:p>
        </p:txBody>
      </p:sp>
      <p:sp>
        <p:nvSpPr>
          <p:cNvPr id="11" name="Segnaposto contenuto 10"/>
          <p:cNvSpPr>
            <a:spLocks noGrp="1"/>
          </p:cNvSpPr>
          <p:nvPr>
            <p:ph idx="1"/>
          </p:nvPr>
        </p:nvSpPr>
        <p:spPr>
          <a:xfrm>
            <a:off x="609600" y="1371600"/>
            <a:ext cx="8229600" cy="4648200"/>
          </a:xfrm>
        </p:spPr>
        <p:txBody>
          <a:bodyPr/>
          <a:lstStyle/>
          <a:p>
            <a:pPr algn="just">
              <a:buNone/>
            </a:pPr>
            <a:r>
              <a:rPr lang="it-IT" sz="2400" dirty="0"/>
              <a:t>Si estende tra l’equatore e i 30°N/S:</a:t>
            </a:r>
          </a:p>
          <a:p>
            <a:pPr algn="just"/>
            <a:r>
              <a:rPr lang="it-IT" sz="2400" dirty="0"/>
              <a:t>La circolazione è indotta dal gradiente di temperatura: l’aria, grazie al forte riscaldamento equatoriale si solleva dirigendosi verso le più alte latitudini deviata, dalla forza di </a:t>
            </a:r>
            <a:r>
              <a:rPr lang="it-IT" sz="2400" dirty="0" err="1"/>
              <a:t>Coriolis</a:t>
            </a:r>
            <a:r>
              <a:rPr lang="it-IT" sz="2400" dirty="0"/>
              <a:t>, verso destra (NE) nell’emisfero nord e verso sinistra (SE) nell’emisfero sud (</a:t>
            </a:r>
            <a:r>
              <a:rPr lang="it-IT" sz="2400" b="1" u="sng" dirty="0"/>
              <a:t>alisei</a:t>
            </a:r>
            <a:r>
              <a:rPr lang="it-IT" sz="2400" dirty="0"/>
              <a:t>). </a:t>
            </a:r>
          </a:p>
          <a:p>
            <a:pPr algn="just"/>
            <a:r>
              <a:rPr lang="it-IT" sz="2400" dirty="0"/>
              <a:t>All’equatore termico  si ha una fascia di bassa pressione dovuta ai moti ascendenti mentre a 30°N/S si ha una fascia di alta pressione dovuta a moti discendenti.</a:t>
            </a:r>
          </a:p>
          <a:p>
            <a:pPr algn="just"/>
            <a:r>
              <a:rPr lang="it-IT" sz="2400" dirty="0"/>
              <a:t>Spirano gli Alisei in superficie  e i controalisei in quota.</a:t>
            </a:r>
          </a:p>
          <a:p>
            <a:pPr algn="just"/>
            <a:r>
              <a:rPr lang="it-IT" sz="2400" dirty="0"/>
              <a:t>E’ presente una zona di convergenza intertropicale (ITCZ).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it-IT" u="sng" dirty="0"/>
              <a:t>Cella di </a:t>
            </a:r>
            <a:r>
              <a:rPr lang="it-IT" u="sng" dirty="0" err="1"/>
              <a:t>Ferrel</a:t>
            </a:r>
            <a:endParaRPr lang="it-IT" sz="2000" u="sng" dirty="0"/>
          </a:p>
        </p:txBody>
      </p:sp>
      <p:sp>
        <p:nvSpPr>
          <p:cNvPr id="11" name="Segnaposto contenuto 10"/>
          <p:cNvSpPr>
            <a:spLocks noGrp="1"/>
          </p:cNvSpPr>
          <p:nvPr>
            <p:ph idx="1"/>
          </p:nvPr>
        </p:nvSpPr>
        <p:spPr>
          <a:xfrm>
            <a:off x="533400" y="1295400"/>
            <a:ext cx="8229600" cy="4648200"/>
          </a:xfrm>
        </p:spPr>
        <p:txBody>
          <a:bodyPr/>
          <a:lstStyle/>
          <a:p>
            <a:pPr algn="just">
              <a:buNone/>
            </a:pPr>
            <a:r>
              <a:rPr lang="it-IT" sz="2800" dirty="0"/>
              <a:t>Si estende tra i 30° ed i 60° N/S:</a:t>
            </a:r>
          </a:p>
          <a:p>
            <a:pPr algn="just"/>
            <a:r>
              <a:rPr lang="it-IT" sz="2800" dirty="0"/>
              <a:t>La circolazione è indotta da processi dinamici.</a:t>
            </a:r>
          </a:p>
          <a:p>
            <a:pPr algn="just"/>
            <a:r>
              <a:rPr lang="it-IT" sz="2800" dirty="0"/>
              <a:t>Al parallelo 60°N/S si hanno moti ascendenti (bassa pressione) mentre al parallelo 30°N/S si hanno moti discendenti (alta pressione).</a:t>
            </a:r>
          </a:p>
          <a:p>
            <a:pPr algn="just"/>
            <a:r>
              <a:rPr lang="it-IT" sz="2800" dirty="0"/>
              <a:t>Per effetto della forza di </a:t>
            </a:r>
            <a:r>
              <a:rPr lang="it-IT" sz="2800" dirty="0" err="1"/>
              <a:t>Coriolis</a:t>
            </a:r>
            <a:r>
              <a:rPr lang="it-IT" sz="2800" dirty="0"/>
              <a:t> i venti spirano da SW o NW in superficie  e venti occidentali in quota.</a:t>
            </a:r>
          </a:p>
          <a:p>
            <a:pPr algn="just"/>
            <a:r>
              <a:rPr lang="it-IT" sz="2800" dirty="0"/>
              <a:t>In presenza di nubi si può avere ghiaccio e turbolenza.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it-IT" u="sng" dirty="0"/>
              <a:t>Cella polare</a:t>
            </a:r>
          </a:p>
        </p:txBody>
      </p:sp>
      <p:sp>
        <p:nvSpPr>
          <p:cNvPr id="11" name="Segnaposto contenuto 10"/>
          <p:cNvSpPr>
            <a:spLocks noGrp="1"/>
          </p:cNvSpPr>
          <p:nvPr>
            <p:ph idx="1"/>
          </p:nvPr>
        </p:nvSpPr>
        <p:spPr>
          <a:xfrm>
            <a:off x="76200" y="1752600"/>
            <a:ext cx="8839200" cy="4114800"/>
          </a:xfrm>
        </p:spPr>
        <p:txBody>
          <a:bodyPr/>
          <a:lstStyle/>
          <a:p>
            <a:pPr algn="just">
              <a:buNone/>
            </a:pPr>
            <a:r>
              <a:rPr lang="it-IT" sz="2400" dirty="0"/>
              <a:t>Si estende tra i 60°  e i 90°; dalle zone di alta pressione della calotta polare l’aria si dirige verso le zone di bassa pressione alla latitudine di 60°. Per effetto della forza di </a:t>
            </a:r>
            <a:r>
              <a:rPr lang="it-IT" sz="2400" dirty="0" err="1"/>
              <a:t>Coriolis</a:t>
            </a:r>
            <a:r>
              <a:rPr lang="it-IT" sz="2400" dirty="0"/>
              <a:t> i venti assumono una componente nord-est (</a:t>
            </a:r>
            <a:r>
              <a:rPr lang="it-IT" sz="2400" b="1" u="sng" dirty="0"/>
              <a:t>venti polari</a:t>
            </a:r>
            <a:r>
              <a:rPr lang="it-IT" sz="2400" dirty="0"/>
              <a:t>).</a:t>
            </a:r>
          </a:p>
          <a:p>
            <a:pPr algn="just"/>
            <a:r>
              <a:rPr lang="it-IT" sz="2400" dirty="0"/>
              <a:t>La circolazione è indotta dal gradiente di temperatura.</a:t>
            </a:r>
          </a:p>
          <a:p>
            <a:pPr algn="just"/>
            <a:r>
              <a:rPr lang="it-IT" sz="2400" dirty="0"/>
              <a:t>Si hanno moti ascendenti in corrispondenza dei paralleli 60°N/S (bassa pressione) e moti discendenti ai poli (alta pressione).</a:t>
            </a:r>
          </a:p>
          <a:p>
            <a:pPr algn="just"/>
            <a:r>
              <a:rPr lang="it-IT" sz="2400" dirty="0"/>
              <a:t>In quota spirano i venti occidentali e in superficie venti con direzione uguali agli alisei.</a:t>
            </a:r>
            <a:endParaRPr lang="it-IT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>
          <a:xfrm>
            <a:off x="0" y="5248870"/>
            <a:ext cx="8915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/>
              <a:t>Le masse d’aria, in moto verticale tra le celle, interagiscono tra loro reciprocamente come le ruote di un grande ingranaggio (ciò giustifica l’inversione del senso di percorrenza tra una cella e l’altra).</a:t>
            </a:r>
          </a:p>
        </p:txBody>
      </p:sp>
      <p:sp>
        <p:nvSpPr>
          <p:cNvPr id="7" name="Rettangolo 6"/>
          <p:cNvSpPr/>
          <p:nvPr/>
        </p:nvSpPr>
        <p:spPr>
          <a:xfrm>
            <a:off x="5638800" y="609600"/>
            <a:ext cx="3124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it-IT" dirty="0"/>
              <a:t>L'aria che dall'equatore si dirige verso i poli in quota non può giungere fino ai poli a causa della forza di </a:t>
            </a:r>
            <a:r>
              <a:rPr lang="it-IT" dirty="0" err="1"/>
              <a:t>Coriolis</a:t>
            </a:r>
            <a:r>
              <a:rPr lang="it-IT" dirty="0"/>
              <a:t>:</a:t>
            </a:r>
          </a:p>
          <a:p>
            <a:pPr algn="just">
              <a:buNone/>
            </a:pPr>
            <a:endParaRPr lang="it-IT" dirty="0"/>
          </a:p>
          <a:p>
            <a:pPr algn="just">
              <a:buFontTx/>
              <a:buChar char="-"/>
            </a:pPr>
            <a:r>
              <a:rPr lang="it-IT" dirty="0"/>
              <a:t>una parte di quest'aria alimenta la corrente a getto subtropicale</a:t>
            </a:r>
          </a:p>
          <a:p>
            <a:pPr algn="just">
              <a:buFontTx/>
              <a:buChar char="-"/>
            </a:pPr>
            <a:endParaRPr lang="it-IT" dirty="0"/>
          </a:p>
          <a:p>
            <a:pPr algn="just">
              <a:buNone/>
            </a:pPr>
            <a:r>
              <a:rPr lang="it-IT" dirty="0"/>
              <a:t>- una parte precipita verso i 30° di latitudine N/S. Si tratta di aria secca che, al suolo assorbe tutta la umidità  determinando i grandi deserti di queste latitudini.</a:t>
            </a:r>
          </a:p>
        </p:txBody>
      </p:sp>
      <p:pic>
        <p:nvPicPr>
          <p:cNvPr id="224258" name="Picture 2" descr="$ ^\circ$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717338" y="-1373188"/>
            <a:ext cx="114300" cy="142875"/>
          </a:xfrm>
          <a:prstGeom prst="rect">
            <a:avLst/>
          </a:prstGeom>
          <a:noFill/>
        </p:spPr>
      </p:pic>
      <p:sp>
        <p:nvSpPr>
          <p:cNvPr id="11" name="CasellaDiTesto 10"/>
          <p:cNvSpPr txBox="1"/>
          <p:nvPr/>
        </p:nvSpPr>
        <p:spPr>
          <a:xfrm>
            <a:off x="2819400" y="0"/>
            <a:ext cx="29578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/>
              <a:t>IN DEFINITIVA</a:t>
            </a:r>
          </a:p>
        </p:txBody>
      </p:sp>
      <p:pic>
        <p:nvPicPr>
          <p:cNvPr id="22532" name="Picture 4" descr="http://meteolasuperba.oneminutesite.it/files/8-ven1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533400"/>
            <a:ext cx="3810000" cy="4343400"/>
          </a:xfrm>
          <a:prstGeom prst="rect">
            <a:avLst/>
          </a:prstGeom>
          <a:noFill/>
        </p:spPr>
      </p:pic>
      <p:sp>
        <p:nvSpPr>
          <p:cNvPr id="12" name="Rettangolo 11"/>
          <p:cNvSpPr/>
          <p:nvPr/>
        </p:nvSpPr>
        <p:spPr>
          <a:xfrm>
            <a:off x="228600" y="4828401"/>
            <a:ext cx="36576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dirty="0">
                <a:hlinkClick r:id="rId5"/>
              </a:rPr>
              <a:t>http://meteolasuperba.oneminutesite.it/contatti.html</a:t>
            </a:r>
            <a:endParaRPr lang="it-IT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28600" y="1600200"/>
            <a:ext cx="8305800" cy="4572000"/>
          </a:xfrm>
        </p:spPr>
        <p:txBody>
          <a:bodyPr/>
          <a:lstStyle/>
          <a:p>
            <a:pPr algn="just"/>
            <a:r>
              <a:rPr lang="it-IT" sz="2000" dirty="0"/>
              <a:t>L'aria che precipita verso i 30° di latitudine N/S trasmette la sua quantità di moto nella direzione dei poli alla cella di </a:t>
            </a:r>
            <a:r>
              <a:rPr lang="it-IT" sz="2000" dirty="0" err="1"/>
              <a:t>Ferrel</a:t>
            </a:r>
            <a:r>
              <a:rPr lang="it-IT" sz="2000" dirty="0"/>
              <a:t>, cosicché in superficie i venti di questa cella si dirigono verso i poli (con una componente da ovest verso est - venti occidentali) mentre nella troposfera superiore si dirigono verso l'equatore.</a:t>
            </a:r>
          </a:p>
          <a:p>
            <a:pPr algn="just"/>
            <a:r>
              <a:rPr lang="it-IT" sz="2000" dirty="0"/>
              <a:t>Verso i 60° di latitudine la cella di </a:t>
            </a:r>
            <a:r>
              <a:rPr lang="it-IT" sz="2000" dirty="0" err="1"/>
              <a:t>Ferrel</a:t>
            </a:r>
            <a:r>
              <a:rPr lang="it-IT" sz="2000" dirty="0"/>
              <a:t> si richiude: c'è un movimento ascensionale dell'aria che giustifica il tempo instabile di queste latitudini. </a:t>
            </a:r>
          </a:p>
          <a:p>
            <a:pPr algn="just"/>
            <a:r>
              <a:rPr lang="it-IT" sz="2000" dirty="0"/>
              <a:t>Nella cella polare si ha di nuovo la classica circolazione meridionale con venti di superficie che spirano dai poli e venti in quota che spirano verso i poli  con discesa (subsidenza) di aria fredda sopra i poli. A causa della forza di </a:t>
            </a:r>
            <a:r>
              <a:rPr lang="it-IT" sz="2000" dirty="0" err="1"/>
              <a:t>Coriolis</a:t>
            </a:r>
            <a:r>
              <a:rPr lang="it-IT" sz="2000" dirty="0"/>
              <a:t> (molto più intensa ai poli) si ha una forte componente orientale dei venti di superficie provenienti dai poli. </a:t>
            </a:r>
          </a:p>
        </p:txBody>
      </p:sp>
      <p:sp>
        <p:nvSpPr>
          <p:cNvPr id="6" name="Freccia a destra con strisce 5"/>
          <p:cNvSpPr/>
          <p:nvPr/>
        </p:nvSpPr>
        <p:spPr>
          <a:xfrm rot="5400000">
            <a:off x="1600200" y="495300"/>
            <a:ext cx="1219200" cy="6858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Freccia a destra con strisce 7"/>
          <p:cNvSpPr/>
          <p:nvPr/>
        </p:nvSpPr>
        <p:spPr>
          <a:xfrm rot="5400000">
            <a:off x="5753100" y="495300"/>
            <a:ext cx="1219200" cy="6858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343400" y="1371600"/>
            <a:ext cx="4572000" cy="3657600"/>
          </a:xfrm>
        </p:spPr>
        <p:txBody>
          <a:bodyPr/>
          <a:lstStyle/>
          <a:p>
            <a:pPr marL="95250" lvl="1" indent="0" algn="just">
              <a:lnSpc>
                <a:spcPct val="120000"/>
              </a:lnSpc>
              <a:buNone/>
            </a:pPr>
            <a:r>
              <a:rPr lang="it-IT" sz="2400" dirty="0"/>
              <a:t>Si hanno venti permanenti (superficie):</a:t>
            </a:r>
          </a:p>
          <a:p>
            <a:pPr marL="450850" lvl="2" indent="-355600" algn="just">
              <a:lnSpc>
                <a:spcPct val="120000"/>
              </a:lnSpc>
            </a:pPr>
            <a:r>
              <a:rPr lang="it-IT" dirty="0"/>
              <a:t>Nordorientali (emisfero Nord) intertropicali (alisei).</a:t>
            </a:r>
          </a:p>
          <a:p>
            <a:pPr marL="450850" lvl="2" indent="-355600" algn="just">
              <a:lnSpc>
                <a:spcPct val="120000"/>
              </a:lnSpc>
            </a:pPr>
            <a:r>
              <a:rPr lang="it-IT" dirty="0"/>
              <a:t>venti occidentali medie latitudini.</a:t>
            </a:r>
          </a:p>
          <a:p>
            <a:pPr marL="450850" lvl="2" indent="-355600" algn="just">
              <a:lnSpc>
                <a:spcPct val="120000"/>
              </a:lnSpc>
            </a:pPr>
            <a:r>
              <a:rPr lang="it-IT" dirty="0"/>
              <a:t>Venti orientali polari.</a:t>
            </a:r>
          </a:p>
          <a:p>
            <a:pPr>
              <a:buNone/>
            </a:pPr>
            <a:endParaRPr lang="it-IT" dirty="0"/>
          </a:p>
        </p:txBody>
      </p:sp>
      <p:sp>
        <p:nvSpPr>
          <p:cNvPr id="10" name="Freccia a destra con strisce 9"/>
          <p:cNvSpPr/>
          <p:nvPr/>
        </p:nvSpPr>
        <p:spPr>
          <a:xfrm rot="5400000">
            <a:off x="1333500" y="419100"/>
            <a:ext cx="1219200" cy="6858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9458" name="Picture 2" descr="http://home.comcast.net/~rhaberlin/images/pwpptgc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533524"/>
            <a:ext cx="3790950" cy="3800476"/>
          </a:xfrm>
          <a:prstGeom prst="rect">
            <a:avLst/>
          </a:prstGeom>
          <a:noFill/>
        </p:spPr>
      </p:pic>
      <p:sp>
        <p:nvSpPr>
          <p:cNvPr id="12" name="Rettangolo 11"/>
          <p:cNvSpPr/>
          <p:nvPr/>
        </p:nvSpPr>
        <p:spPr>
          <a:xfrm>
            <a:off x="457200" y="5361801"/>
            <a:ext cx="36576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dirty="0">
                <a:hlinkClick r:id="rId4"/>
              </a:rPr>
              <a:t>http://home.comcast.net/~rhaberlin/pwpptnts.htm</a:t>
            </a:r>
            <a:endParaRPr lang="it-IT" sz="1200" dirty="0"/>
          </a:p>
        </p:txBody>
      </p:sp>
      <p:sp>
        <p:nvSpPr>
          <p:cNvPr id="13" name="Freccia a destra con strisce 12"/>
          <p:cNvSpPr/>
          <p:nvPr/>
        </p:nvSpPr>
        <p:spPr>
          <a:xfrm rot="5400000">
            <a:off x="5524500" y="419100"/>
            <a:ext cx="1219200" cy="6858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it-IT" b="1" dirty="0"/>
              <a:t>ITCZ </a:t>
            </a:r>
            <a:br>
              <a:rPr lang="it-IT" b="1" dirty="0"/>
            </a:br>
            <a:r>
              <a:rPr lang="it-IT" sz="3600" b="1" dirty="0"/>
              <a:t>(zona di convergenza intertropicale)</a:t>
            </a:r>
            <a:endParaRPr lang="it-IT" b="1" dirty="0"/>
          </a:p>
        </p:txBody>
      </p:sp>
      <p:sp>
        <p:nvSpPr>
          <p:cNvPr id="7" name="Rettangolo 6"/>
          <p:cNvSpPr/>
          <p:nvPr/>
        </p:nvSpPr>
        <p:spPr>
          <a:xfrm>
            <a:off x="0" y="5715000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1000" dirty="0">
                <a:hlinkClick r:id="rId2"/>
              </a:rPr>
              <a:t>http://www.newmediastudio.org/</a:t>
            </a:r>
            <a:r>
              <a:rPr lang="it-IT" sz="1000" dirty="0" err="1">
                <a:hlinkClick r:id="rId2"/>
              </a:rPr>
              <a:t>DataDiscovery</a:t>
            </a:r>
            <a:r>
              <a:rPr lang="it-IT" sz="1000" dirty="0">
                <a:hlinkClick r:id="rId2"/>
              </a:rPr>
              <a:t>/Hurr_ED_Center/Stages_of_Hurricane_Dev/ITCZ/</a:t>
            </a:r>
            <a:r>
              <a:rPr lang="it-IT" sz="1000" dirty="0" err="1">
                <a:hlinkClick r:id="rId2"/>
              </a:rPr>
              <a:t>ITCZ.html</a:t>
            </a:r>
            <a:endParaRPr lang="it-IT" sz="1000" dirty="0"/>
          </a:p>
        </p:txBody>
      </p:sp>
      <p:pic>
        <p:nvPicPr>
          <p:cNvPr id="391170" name="Picture 2" descr="http://www.newmediastudio.org/DataDiscovery/Hurr_ED_Center/Stages_of_Hurricane_Dev/ITCZ/ITCZ_fig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447800"/>
            <a:ext cx="4467225" cy="4276726"/>
          </a:xfrm>
          <a:prstGeom prst="rect">
            <a:avLst/>
          </a:prstGeom>
          <a:noFill/>
        </p:spPr>
      </p:pic>
      <p:sp>
        <p:nvSpPr>
          <p:cNvPr id="9" name="CasellaDiTesto 8"/>
          <p:cNvSpPr txBox="1"/>
          <p:nvPr/>
        </p:nvSpPr>
        <p:spPr>
          <a:xfrm>
            <a:off x="4648200" y="1447800"/>
            <a:ext cx="38862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it-IT" dirty="0"/>
              <a:t> In tale zona si ha una nuvolosità permanente con nubi a forte sviluppo verticale e con precipitazioni abbondanti.</a:t>
            </a:r>
          </a:p>
          <a:p>
            <a:pPr algn="just"/>
            <a:endParaRPr lang="it-IT" dirty="0"/>
          </a:p>
          <a:p>
            <a:pPr algn="just">
              <a:buFont typeface="Arial" pitchFamily="34" charset="0"/>
              <a:buChar char="•"/>
            </a:pPr>
            <a:r>
              <a:rPr lang="it-IT" dirty="0"/>
              <a:t> Il tale zona sono presenti la foresta Amazzonica (Brasile) e quella del </a:t>
            </a:r>
            <a:r>
              <a:rPr lang="it-IT" dirty="0" err="1"/>
              <a:t>Borneo</a:t>
            </a:r>
            <a:r>
              <a:rPr lang="it-IT" dirty="0"/>
              <a:t> (Indonesia).</a:t>
            </a:r>
          </a:p>
          <a:p>
            <a:pPr algn="just"/>
            <a:endParaRPr lang="it-IT" dirty="0"/>
          </a:p>
          <a:p>
            <a:pPr algn="just">
              <a:buFont typeface="Arial" pitchFamily="34" charset="0"/>
              <a:buChar char="•"/>
            </a:pPr>
            <a:r>
              <a:rPr lang="it-IT" dirty="0"/>
              <a:t> L’ITCZ segue l’equatore termico che ha un carattere stagionale: </a:t>
            </a:r>
          </a:p>
          <a:p>
            <a:pPr marL="177800" lvl="1" indent="279400" algn="just">
              <a:buFont typeface="Wingdings" pitchFamily="2" charset="2"/>
              <a:buChar char="Ø"/>
            </a:pPr>
            <a:r>
              <a:rPr lang="it-IT" dirty="0"/>
              <a:t> durante l’estate boreale l’equatore termico si sposta verso nord.</a:t>
            </a:r>
          </a:p>
          <a:p>
            <a:pPr marL="177800" lvl="1" indent="279400" algn="just">
              <a:buFont typeface="Wingdings" pitchFamily="2" charset="2"/>
              <a:buChar char="Ø"/>
            </a:pPr>
            <a:r>
              <a:rPr lang="it-IT" dirty="0"/>
              <a:t>Durante l’estate nell’emisfero australe l’equatore termico si sposta verso sud.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14400"/>
          </a:xfrm>
        </p:spPr>
        <p:txBody>
          <a:bodyPr/>
          <a:lstStyle/>
          <a:p>
            <a:br>
              <a:rPr lang="it-IT" dirty="0"/>
            </a:br>
            <a:r>
              <a:rPr lang="it-IT" b="1" u="sng" dirty="0"/>
              <a:t>Circolazione osservata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28600" y="1524000"/>
            <a:ext cx="8229600" cy="3733800"/>
          </a:xfrm>
        </p:spPr>
        <p:txBody>
          <a:bodyPr/>
          <a:lstStyle/>
          <a:p>
            <a:pPr algn="just">
              <a:buNone/>
            </a:pPr>
            <a:r>
              <a:rPr lang="it-IT" dirty="0"/>
              <a:t>	</a:t>
            </a:r>
            <a:r>
              <a:rPr lang="it-IT" sz="2400" dirty="0"/>
              <a:t>La circolazione atmosferica reale non ha l'andamento regolare prima illustrato poiché la superficie terrestre non è omogenea:</a:t>
            </a:r>
          </a:p>
          <a:p>
            <a:pPr algn="just">
              <a:buNone/>
            </a:pPr>
            <a:endParaRPr lang="it-IT" sz="2400" b="1" dirty="0"/>
          </a:p>
          <a:p>
            <a:pPr marL="982663" indent="-709613" algn="just">
              <a:buFont typeface="Wingdings" pitchFamily="2" charset="2"/>
              <a:buChar char="Ø"/>
            </a:pPr>
            <a:r>
              <a:rPr lang="it-IT" sz="2400" dirty="0"/>
              <a:t>l'acqua degli oceani assorbe ed immagazzina, più della terraferma, l'energia solare;</a:t>
            </a:r>
          </a:p>
          <a:p>
            <a:pPr marL="457200" indent="-184150" algn="just">
              <a:buNone/>
            </a:pPr>
            <a:endParaRPr lang="it-IT" sz="2400" dirty="0"/>
          </a:p>
          <a:p>
            <a:pPr marL="457200" indent="-184150" algn="just">
              <a:buFont typeface="Wingdings" pitchFamily="2" charset="2"/>
              <a:buChar char="Ø"/>
            </a:pPr>
            <a:r>
              <a:rPr lang="it-IT" sz="2400" dirty="0"/>
              <a:t>	l'orografia disturba notevolmente le correnti aeree.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1000" y="1981200"/>
            <a:ext cx="8458200" cy="3733800"/>
          </a:xfrm>
        </p:spPr>
        <p:txBody>
          <a:bodyPr/>
          <a:lstStyle/>
          <a:p>
            <a:pPr>
              <a:buNone/>
            </a:pPr>
            <a:endParaRPr lang="it-IT" sz="2000" b="1" dirty="0"/>
          </a:p>
          <a:p>
            <a:pPr marL="0" indent="0" algn="just">
              <a:buNone/>
            </a:pPr>
            <a:r>
              <a:rPr lang="it-IT" sz="2400" i="1" dirty="0"/>
              <a:t>Si creano 2 grossi centri di alta pressione:</a:t>
            </a:r>
          </a:p>
          <a:p>
            <a:pPr marL="722313" indent="-457200" algn="just">
              <a:buFont typeface="Wingdings" pitchFamily="2" charset="2"/>
              <a:buChar char="Ø"/>
            </a:pPr>
            <a:r>
              <a:rPr lang="it-IT" sz="2800" b="1" i="1" dirty="0"/>
              <a:t>Canada</a:t>
            </a:r>
          </a:p>
          <a:p>
            <a:pPr marL="722313" indent="-457200" algn="just">
              <a:buFont typeface="Wingdings" pitchFamily="2" charset="2"/>
              <a:buChar char="Ø"/>
            </a:pPr>
            <a:r>
              <a:rPr lang="it-IT" sz="2800" b="1" i="1" dirty="0"/>
              <a:t>Continente Euroasiatico</a:t>
            </a:r>
          </a:p>
          <a:p>
            <a:pPr algn="just">
              <a:buNone/>
            </a:pPr>
            <a:endParaRPr lang="it-IT" sz="2400" b="1" dirty="0"/>
          </a:p>
          <a:p>
            <a:pPr marL="0" indent="0" algn="just">
              <a:buNone/>
            </a:pPr>
            <a:r>
              <a:rPr lang="it-IT" sz="2400" dirty="0"/>
              <a:t>L’ alta pressione subtropicale (30°N e 30°S) si attenua sul mare, ma tende ad intensificarsi, per raffreddamento sui continenti.</a:t>
            </a:r>
            <a:endParaRPr lang="it-IT" dirty="0"/>
          </a:p>
        </p:txBody>
      </p:sp>
      <p:sp>
        <p:nvSpPr>
          <p:cNvPr id="10" name="Freccia a destra con strisce 9"/>
          <p:cNvSpPr/>
          <p:nvPr/>
        </p:nvSpPr>
        <p:spPr>
          <a:xfrm rot="5400000">
            <a:off x="1333500" y="419100"/>
            <a:ext cx="1219200" cy="6858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Freccia a destra con strisce 10"/>
          <p:cNvSpPr/>
          <p:nvPr/>
        </p:nvSpPr>
        <p:spPr>
          <a:xfrm rot="5400000">
            <a:off x="6134100" y="495300"/>
            <a:ext cx="1219200" cy="6858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/>
          <p:cNvSpPr/>
          <p:nvPr/>
        </p:nvSpPr>
        <p:spPr>
          <a:xfrm>
            <a:off x="3276600" y="990600"/>
            <a:ext cx="22878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eaLnBrk="0" hangingPunct="0">
              <a:spcBef>
                <a:spcPct val="20000"/>
              </a:spcBef>
            </a:pPr>
            <a:r>
              <a:rPr lang="it-IT" sz="3600" b="1" kern="0" dirty="0">
                <a:solidFill>
                  <a:srgbClr val="000000"/>
                </a:solidFill>
                <a:latin typeface="Arial"/>
              </a:rPr>
              <a:t>INVERNO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/>
          <p:cNvSpPr/>
          <p:nvPr/>
        </p:nvSpPr>
        <p:spPr>
          <a:xfrm>
            <a:off x="228600" y="2209800"/>
            <a:ext cx="82296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/>
            <a:endParaRPr lang="it-IT" sz="2000" b="1" dirty="0"/>
          </a:p>
          <a:p>
            <a:pPr marL="0" indent="0" algn="just"/>
            <a:r>
              <a:rPr lang="it-IT" sz="2400" dirty="0">
                <a:latin typeface="+mn-lt"/>
              </a:rPr>
              <a:t>L’alta pressione (60°) si espande sui continenti ma tende ad affievolirsi sugli oceani.</a:t>
            </a:r>
          </a:p>
          <a:p>
            <a:pPr marL="514350" indent="-514350" algn="just">
              <a:buNone/>
            </a:pPr>
            <a:endParaRPr lang="it-IT" sz="2400" dirty="0">
              <a:latin typeface="+mn-lt"/>
            </a:endParaRPr>
          </a:p>
          <a:p>
            <a:pPr marL="0" indent="0" algn="just">
              <a:buNone/>
            </a:pPr>
            <a:r>
              <a:rPr lang="it-IT" sz="2400" dirty="0">
                <a:latin typeface="+mn-lt"/>
              </a:rPr>
              <a:t>L’alta pressione subtropicale (30°N e 30°S) si rafforza sugli oceani e si interrompe sui continenti.</a:t>
            </a:r>
          </a:p>
        </p:txBody>
      </p:sp>
      <p:sp>
        <p:nvSpPr>
          <p:cNvPr id="10" name="Freccia a destra con strisce 9"/>
          <p:cNvSpPr/>
          <p:nvPr/>
        </p:nvSpPr>
        <p:spPr>
          <a:xfrm rot="5400000">
            <a:off x="1333500" y="419100"/>
            <a:ext cx="1219200" cy="6858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Freccia a destra con strisce 10"/>
          <p:cNvSpPr/>
          <p:nvPr/>
        </p:nvSpPr>
        <p:spPr>
          <a:xfrm rot="5400000">
            <a:off x="6134100" y="495300"/>
            <a:ext cx="1219200" cy="6858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Rettangolo 12"/>
          <p:cNvSpPr/>
          <p:nvPr/>
        </p:nvSpPr>
        <p:spPr>
          <a:xfrm>
            <a:off x="3124200" y="914400"/>
            <a:ext cx="193719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/>
            <a:r>
              <a:rPr lang="it-IT" sz="3600" b="1" dirty="0">
                <a:solidFill>
                  <a:srgbClr val="000000"/>
                </a:solidFill>
              </a:rPr>
              <a:t>ESTATE</a:t>
            </a:r>
            <a:endParaRPr lang="it-IT" sz="20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it-IT" sz="4000" b="1" u="sng" dirty="0"/>
              <a:t>I Cicloni dell'Islanda e delle Aleutine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6200" y="1828800"/>
            <a:ext cx="8534400" cy="3810000"/>
          </a:xfrm>
        </p:spPr>
        <p:txBody>
          <a:bodyPr/>
          <a:lstStyle/>
          <a:p>
            <a:pPr algn="just">
              <a:buNone/>
            </a:pPr>
            <a:r>
              <a:rPr lang="it-IT" dirty="0"/>
              <a:t>	</a:t>
            </a:r>
            <a:r>
              <a:rPr lang="it-IT" sz="2400" dirty="0"/>
              <a:t>Nell’emisfero Nord, a causa della presenza di terre emerse, la fascia di basse pressioni intorno al 60° si riduce, a due sole depressioni permanenti: il "</a:t>
            </a:r>
            <a:r>
              <a:rPr lang="it-IT" sz="2400" b="1" dirty="0"/>
              <a:t>Ciclone d'Islanda</a:t>
            </a:r>
            <a:r>
              <a:rPr lang="it-IT" sz="2400" dirty="0"/>
              <a:t>" e il "</a:t>
            </a:r>
            <a:r>
              <a:rPr lang="it-IT" sz="2400" b="1" dirty="0"/>
              <a:t>Ciclone delle Aleutine</a:t>
            </a:r>
            <a:r>
              <a:rPr lang="it-IT" sz="2400" dirty="0"/>
              <a:t>". </a:t>
            </a:r>
          </a:p>
          <a:p>
            <a:pPr algn="just">
              <a:buNone/>
            </a:pPr>
            <a:endParaRPr lang="it-IT" sz="2400" dirty="0"/>
          </a:p>
          <a:p>
            <a:pPr algn="just">
              <a:buNone/>
            </a:pPr>
            <a:r>
              <a:rPr lang="it-IT" sz="2400" dirty="0"/>
              <a:t>	La loro posizione, anche se fluttuante  è caratterizzata da un minimo depressionario sull'Oceano Atlantico Settentrionale ed un altro sull'Oceano Pacifico Settentrionale, in prossimità del Circolo Polare Artico.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 descr="Immagine 1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609599"/>
            <a:ext cx="8534400" cy="6035841"/>
          </a:xfrm>
          <a:prstGeom prst="rect">
            <a:avLst/>
          </a:prstGeom>
        </p:spPr>
      </p:pic>
      <p:sp>
        <p:nvSpPr>
          <p:cNvPr id="8" name="Callout 14 7"/>
          <p:cNvSpPr/>
          <p:nvPr/>
        </p:nvSpPr>
        <p:spPr>
          <a:xfrm>
            <a:off x="990600" y="609600"/>
            <a:ext cx="1143000" cy="533400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23215"/>
              <a:gd name="adj6" fmla="val 41666"/>
            </a:avLst>
          </a:prstGeom>
          <a:ln w="3810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solidFill>
                  <a:schemeClr val="tx1"/>
                </a:solidFill>
              </a:rPr>
              <a:t>Aleutine</a:t>
            </a:r>
          </a:p>
        </p:txBody>
      </p:sp>
      <p:sp>
        <p:nvSpPr>
          <p:cNvPr id="9" name="Callout 14 8"/>
          <p:cNvSpPr/>
          <p:nvPr/>
        </p:nvSpPr>
        <p:spPr>
          <a:xfrm>
            <a:off x="5181600" y="685800"/>
            <a:ext cx="1143000" cy="533400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08929"/>
              <a:gd name="adj6" fmla="val -60001"/>
            </a:avLst>
          </a:prstGeom>
          <a:ln w="3810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solidFill>
                  <a:schemeClr val="tx1"/>
                </a:solidFill>
              </a:rPr>
              <a:t>Islanda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br>
              <a:rPr lang="it-IT" dirty="0"/>
            </a:br>
            <a:r>
              <a:rPr lang="it-IT" sz="3600" b="1" u="sng" dirty="0"/>
              <a:t>Gli anticicloni delle Azzorre e del Pacifico settentrionale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28600" y="2514600"/>
            <a:ext cx="8610600" cy="2438400"/>
          </a:xfrm>
        </p:spPr>
        <p:txBody>
          <a:bodyPr/>
          <a:lstStyle/>
          <a:p>
            <a:pPr algn="just">
              <a:buNone/>
            </a:pPr>
            <a:r>
              <a:rPr lang="it-IT" sz="2800" dirty="0"/>
              <a:t>	La fascia di alta pressione intorno ai 30° di latitudine si stabilizza permanentemente, in realtà, solo in corrispondenza degli oceani: Anticiclone del Pacifico settentrionale e dell'anticiclone delle Azzorre.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 descr="Immagine 1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609599"/>
            <a:ext cx="8534400" cy="6035841"/>
          </a:xfrm>
          <a:prstGeom prst="rect">
            <a:avLst/>
          </a:prstGeom>
        </p:spPr>
      </p:pic>
      <p:sp>
        <p:nvSpPr>
          <p:cNvPr id="8" name="Callout 14 7"/>
          <p:cNvSpPr/>
          <p:nvPr/>
        </p:nvSpPr>
        <p:spPr>
          <a:xfrm>
            <a:off x="762000" y="609600"/>
            <a:ext cx="1676400" cy="533400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72380"/>
              <a:gd name="adj6" fmla="val 54134"/>
            </a:avLst>
          </a:prstGeom>
          <a:ln w="3810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solidFill>
                  <a:schemeClr val="tx1"/>
                </a:solidFill>
              </a:rPr>
              <a:t>Pacifico Settentrionale</a:t>
            </a:r>
          </a:p>
        </p:txBody>
      </p:sp>
      <p:sp>
        <p:nvSpPr>
          <p:cNvPr id="9" name="Callout 14 8"/>
          <p:cNvSpPr/>
          <p:nvPr/>
        </p:nvSpPr>
        <p:spPr>
          <a:xfrm>
            <a:off x="5181600" y="685800"/>
            <a:ext cx="1143000" cy="533400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82584"/>
              <a:gd name="adj6" fmla="val -76624"/>
            </a:avLst>
          </a:prstGeom>
          <a:ln w="3810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solidFill>
                  <a:schemeClr val="tx1"/>
                </a:solidFill>
              </a:rPr>
              <a:t>Isole Azzorre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4495800" y="1447800"/>
            <a:ext cx="44958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hangingPunct="0">
              <a:spcBef>
                <a:spcPct val="30000"/>
              </a:spcBef>
              <a:defRPr/>
            </a:pPr>
            <a:r>
              <a:rPr lang="it-IT" sz="2000" dirty="0"/>
              <a:t>Tra le celle di </a:t>
            </a:r>
            <a:r>
              <a:rPr lang="it-IT" sz="2000" dirty="0" err="1"/>
              <a:t>Hadley</a:t>
            </a:r>
            <a:r>
              <a:rPr lang="it-IT" sz="2000" dirty="0"/>
              <a:t> e di </a:t>
            </a:r>
            <a:r>
              <a:rPr lang="it-IT" sz="2000" dirty="0" err="1"/>
              <a:t>Ferrel</a:t>
            </a:r>
            <a:r>
              <a:rPr lang="it-IT" sz="2000" dirty="0"/>
              <a:t>, nell’alta troposfera, la forza di </a:t>
            </a:r>
            <a:r>
              <a:rPr lang="it-IT" sz="2000" dirty="0" err="1"/>
              <a:t>Coriolis</a:t>
            </a:r>
            <a:r>
              <a:rPr lang="it-IT" sz="2000" dirty="0"/>
              <a:t> devia ed accelera i flussi di aria delle celle formando le correnti a getto  che possono raggiungere i 400 km/h e che vengono sfruttate per volare da ovest verso est.</a:t>
            </a:r>
          </a:p>
        </p:txBody>
      </p:sp>
      <p:sp>
        <p:nvSpPr>
          <p:cNvPr id="9" name="Rettangolo 8"/>
          <p:cNvSpPr/>
          <p:nvPr/>
        </p:nvSpPr>
        <p:spPr>
          <a:xfrm>
            <a:off x="3429000" y="0"/>
            <a:ext cx="281038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000" b="1" u="sng" dirty="0"/>
              <a:t>Jet </a:t>
            </a:r>
            <a:r>
              <a:rPr lang="it-IT" sz="4000" b="1" u="sng" dirty="0" err="1"/>
              <a:t>Stream</a:t>
            </a:r>
            <a:endParaRPr lang="it-IT" sz="4000" u="sng" dirty="0"/>
          </a:p>
        </p:txBody>
      </p:sp>
      <p:pic>
        <p:nvPicPr>
          <p:cNvPr id="6146" name="Picture 2" descr="http://www.srh.noaa.gov/jetstream/global/images/jetstream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1487" y="1524000"/>
            <a:ext cx="4228113" cy="2428648"/>
          </a:xfrm>
          <a:prstGeom prst="rect">
            <a:avLst/>
          </a:prstGeom>
          <a:noFill/>
        </p:spPr>
      </p:pic>
      <p:sp>
        <p:nvSpPr>
          <p:cNvPr id="11" name="Rettangolo 10"/>
          <p:cNvSpPr/>
          <p:nvPr/>
        </p:nvSpPr>
        <p:spPr>
          <a:xfrm>
            <a:off x="0" y="3886200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1600" dirty="0">
                <a:hlinkClick r:id="rId4"/>
              </a:rPr>
              <a:t>http://www.srh.noaa.gov/</a:t>
            </a:r>
            <a:r>
              <a:rPr lang="it-IT" sz="1600" dirty="0" err="1">
                <a:hlinkClick r:id="rId4"/>
              </a:rPr>
              <a:t>jetstream</a:t>
            </a:r>
            <a:r>
              <a:rPr lang="it-IT" sz="1600" dirty="0">
                <a:hlinkClick r:id="rId4"/>
              </a:rPr>
              <a:t>/global/</a:t>
            </a:r>
            <a:r>
              <a:rPr lang="it-IT" sz="1600" dirty="0" err="1">
                <a:hlinkClick r:id="rId4"/>
              </a:rPr>
              <a:t>jet.htm</a:t>
            </a:r>
            <a:endParaRPr lang="it-IT" sz="1600" dirty="0"/>
          </a:p>
        </p:txBody>
      </p:sp>
      <p:sp>
        <p:nvSpPr>
          <p:cNvPr id="12" name="Rettangolo 11"/>
          <p:cNvSpPr/>
          <p:nvPr/>
        </p:nvSpPr>
        <p:spPr>
          <a:xfrm>
            <a:off x="152400" y="4687669"/>
            <a:ext cx="8839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hangingPunct="0">
              <a:spcBef>
                <a:spcPct val="30000"/>
              </a:spcBef>
              <a:defRPr/>
            </a:pPr>
            <a:r>
              <a:rPr lang="it-IT" sz="2000" dirty="0"/>
              <a:t>Le correnti a getto principali sono quella polare e quella subtropicale.  Di minore importanza sono la corrente a getto equatoriale e quella artica.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733800" y="1219200"/>
            <a:ext cx="4953000" cy="5029200"/>
          </a:xfrm>
        </p:spPr>
        <p:txBody>
          <a:bodyPr/>
          <a:lstStyle/>
          <a:p>
            <a:pPr algn="just">
              <a:buNone/>
            </a:pPr>
            <a:r>
              <a:rPr lang="it-IT" sz="2800" dirty="0"/>
              <a:t>	</a:t>
            </a:r>
            <a:r>
              <a:rPr lang="it-IT" sz="2400" dirty="0"/>
              <a:t>Grazie agli effetti delle catene montuose (orografia) e dell’alternanza tra oceani e continenti, quando la differenza di temperatura tra equatore e polo diventa rilevante e le correnti occidentali sono diventate più intense,  l’atmosfera interrompe le correnti occidentali e forma enormi onde ampie migliaia di km nel senso meridiano (onde di </a:t>
            </a:r>
            <a:r>
              <a:rPr lang="it-IT" sz="2400" dirty="0" err="1"/>
              <a:t>Rossby</a:t>
            </a:r>
            <a:r>
              <a:rPr lang="it-IT" sz="2400" dirty="0"/>
              <a:t>).</a:t>
            </a:r>
            <a:endParaRPr lang="it-IT" sz="2800" dirty="0"/>
          </a:p>
        </p:txBody>
      </p:sp>
      <p:sp>
        <p:nvSpPr>
          <p:cNvPr id="7" name="Rettangolo 6"/>
          <p:cNvSpPr/>
          <p:nvPr/>
        </p:nvSpPr>
        <p:spPr>
          <a:xfrm>
            <a:off x="2743200" y="0"/>
            <a:ext cx="408637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000" b="1" u="sng" dirty="0"/>
              <a:t>Onde di </a:t>
            </a:r>
            <a:r>
              <a:rPr lang="it-IT" sz="4000" b="1" u="sng" dirty="0" err="1"/>
              <a:t>Rossby</a:t>
            </a:r>
            <a:endParaRPr lang="it-IT" sz="4000" b="1" u="sng" dirty="0"/>
          </a:p>
        </p:txBody>
      </p:sp>
      <p:sp>
        <p:nvSpPr>
          <p:cNvPr id="8" name="Rettangolo 7"/>
          <p:cNvSpPr/>
          <p:nvPr/>
        </p:nvSpPr>
        <p:spPr>
          <a:xfrm>
            <a:off x="2438400" y="426720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it-IT" dirty="0"/>
          </a:p>
        </p:txBody>
      </p:sp>
      <p:pic>
        <p:nvPicPr>
          <p:cNvPr id="5122" name="Picture 2" descr="http://www.vialattea.net/spaw/image/geologia/Catabatici/VentiCatabatic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752600"/>
            <a:ext cx="3505200" cy="2427121"/>
          </a:xfrm>
          <a:prstGeom prst="rect">
            <a:avLst/>
          </a:prstGeom>
          <a:noFill/>
        </p:spPr>
      </p:pic>
      <p:sp>
        <p:nvSpPr>
          <p:cNvPr id="9" name="Rettangolo 8"/>
          <p:cNvSpPr/>
          <p:nvPr/>
        </p:nvSpPr>
        <p:spPr>
          <a:xfrm>
            <a:off x="76200" y="4191000"/>
            <a:ext cx="381000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050" dirty="0">
                <a:hlinkClick r:id="rId4"/>
              </a:rPr>
              <a:t>http://www.vialattea.net/esperti/</a:t>
            </a:r>
            <a:r>
              <a:rPr lang="it-IT" sz="1050" dirty="0" err="1">
                <a:hlinkClick r:id="rId4"/>
              </a:rPr>
              <a:t>php</a:t>
            </a:r>
            <a:r>
              <a:rPr lang="it-IT" sz="1050" dirty="0">
                <a:hlinkClick r:id="rId4"/>
              </a:rPr>
              <a:t>/</a:t>
            </a:r>
            <a:r>
              <a:rPr lang="it-IT" sz="1050" dirty="0" err="1">
                <a:hlinkClick r:id="rId4"/>
              </a:rPr>
              <a:t>risposta.php</a:t>
            </a:r>
            <a:r>
              <a:rPr lang="it-IT" sz="1050" dirty="0">
                <a:hlinkClick r:id="rId4"/>
              </a:rPr>
              <a:t>?num=7664</a:t>
            </a:r>
            <a:endParaRPr lang="it-IT" sz="10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76200"/>
            <a:ext cx="8229600" cy="2362200"/>
          </a:xfrm>
        </p:spPr>
        <p:txBody>
          <a:bodyPr/>
          <a:lstStyle/>
          <a:p>
            <a:pPr algn="just">
              <a:buNone/>
            </a:pPr>
            <a:r>
              <a:rPr lang="it-IT" dirty="0"/>
              <a:t>	</a:t>
            </a:r>
            <a:r>
              <a:rPr lang="it-IT" sz="2400" dirty="0"/>
              <a:t>Grazie alle onde di </a:t>
            </a:r>
            <a:r>
              <a:rPr lang="it-IT" sz="2400" dirty="0" err="1"/>
              <a:t>Rossby</a:t>
            </a:r>
            <a:r>
              <a:rPr lang="it-IT" sz="2400" dirty="0"/>
              <a:t> l’aria calda si spinge verso Nord mentre l’aria fredda scende verso Sud; in questo modo le zone polari vengono riscaldate, le zone equatoriali raffreddate e le correnti occidentali via via rallentate.</a:t>
            </a:r>
          </a:p>
        </p:txBody>
      </p:sp>
      <p:pic>
        <p:nvPicPr>
          <p:cNvPr id="6" name="Immagine 5" descr="476_4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6390" y="2590800"/>
            <a:ext cx="4109009" cy="2627244"/>
          </a:xfrm>
          <a:prstGeom prst="rect">
            <a:avLst/>
          </a:prstGeom>
        </p:spPr>
      </p:pic>
      <p:sp>
        <p:nvSpPr>
          <p:cNvPr id="8" name="Rettangolo 7"/>
          <p:cNvSpPr/>
          <p:nvPr/>
        </p:nvSpPr>
        <p:spPr>
          <a:xfrm>
            <a:off x="381000" y="2209800"/>
            <a:ext cx="4038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400" dirty="0">
                <a:latin typeface="+mn-lt"/>
              </a:rPr>
              <a:t>Quando le onde si allungano tendono a spezzarsi isolando bolle di aria calda a circolazione anticiclonica alle alte latitudini mentre alle latitudini più basse si formano zone fredde a circolazione ciclonica (gocce fredde).</a:t>
            </a:r>
          </a:p>
        </p:txBody>
      </p:sp>
      <p:sp>
        <p:nvSpPr>
          <p:cNvPr id="9" name="Rettangolo 8"/>
          <p:cNvSpPr/>
          <p:nvPr/>
        </p:nvSpPr>
        <p:spPr>
          <a:xfrm>
            <a:off x="5105400" y="5181601"/>
            <a:ext cx="3810000" cy="457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dirty="0">
                <a:hlinkClick r:id="rId3"/>
              </a:rPr>
              <a:t>http://www.meteogelo.com/</a:t>
            </a:r>
            <a:r>
              <a:rPr lang="it-IT" sz="1200" dirty="0" err="1">
                <a:hlinkClick r:id="rId3"/>
              </a:rPr>
              <a:t>il-blog-di-flavio-scolari</a:t>
            </a:r>
            <a:r>
              <a:rPr lang="it-IT" sz="1200" dirty="0">
                <a:hlinkClick r:id="rId3"/>
              </a:rPr>
              <a:t>/influenza-delle-onde-di-rossby-sul-clima-3/</a:t>
            </a:r>
            <a:endParaRPr lang="it-IT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786" name="Picture 2" descr="http://www.centrometeolombardo.com/Files/Articoli/Didattica/carte300hpa/fro03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1" y="1219200"/>
            <a:ext cx="4340505" cy="3429000"/>
          </a:xfrm>
          <a:prstGeom prst="rect">
            <a:avLst/>
          </a:prstGeom>
          <a:noFill/>
        </p:spPr>
      </p:pic>
      <p:sp>
        <p:nvSpPr>
          <p:cNvPr id="7" name="Rettangolo 6"/>
          <p:cNvSpPr/>
          <p:nvPr/>
        </p:nvSpPr>
        <p:spPr>
          <a:xfrm>
            <a:off x="228600" y="4648201"/>
            <a:ext cx="4267200" cy="457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dirty="0">
                <a:hlinkClick r:id="rId4"/>
              </a:rPr>
              <a:t>http://www.centrometeolombardo.com/</a:t>
            </a:r>
            <a:r>
              <a:rPr lang="it-IT" sz="1200" dirty="0" err="1">
                <a:hlinkClick r:id="rId4"/>
              </a:rPr>
              <a:t>content.asp</a:t>
            </a:r>
            <a:r>
              <a:rPr lang="it-IT" sz="1200" dirty="0">
                <a:hlinkClick r:id="rId4"/>
              </a:rPr>
              <a:t>?ContentId=2857</a:t>
            </a:r>
            <a:endParaRPr lang="it-IT" sz="1200" dirty="0"/>
          </a:p>
        </p:txBody>
      </p:sp>
      <p:sp>
        <p:nvSpPr>
          <p:cNvPr id="8" name="Rettangolo 7"/>
          <p:cNvSpPr/>
          <p:nvPr/>
        </p:nvSpPr>
        <p:spPr>
          <a:xfrm>
            <a:off x="2057400" y="1"/>
            <a:ext cx="4572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4000" b="1" u="sng" dirty="0"/>
              <a:t>Onde di </a:t>
            </a:r>
            <a:r>
              <a:rPr lang="it-IT" sz="4000" b="1" u="sng" dirty="0" err="1"/>
              <a:t>Bjerknes</a:t>
            </a:r>
            <a:endParaRPr lang="it-IT" sz="3200" b="1" dirty="0"/>
          </a:p>
        </p:txBody>
      </p:sp>
      <p:sp>
        <p:nvSpPr>
          <p:cNvPr id="9" name="Rettangolo 8"/>
          <p:cNvSpPr/>
          <p:nvPr/>
        </p:nvSpPr>
        <p:spPr>
          <a:xfrm>
            <a:off x="4724400" y="1295400"/>
            <a:ext cx="41148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it-IT" sz="2000" dirty="0"/>
              <a:t>Lungo il tratto ascendente delle onde di </a:t>
            </a:r>
            <a:r>
              <a:rPr lang="it-IT" sz="2000" dirty="0" err="1"/>
              <a:t>Rossby</a:t>
            </a:r>
            <a:r>
              <a:rPr lang="it-IT" sz="2000" dirty="0"/>
              <a:t> tendono a formarsi delle onde più corte dette di </a:t>
            </a:r>
            <a:r>
              <a:rPr lang="it-IT" sz="2000" dirty="0" err="1"/>
              <a:t>Bjerknes</a:t>
            </a:r>
            <a:r>
              <a:rPr lang="it-IT" sz="2000" dirty="0"/>
              <a:t> da cui prendono origine i fronti. </a:t>
            </a:r>
          </a:p>
          <a:p>
            <a:pPr algn="just">
              <a:buNone/>
            </a:pPr>
            <a:endParaRPr lang="it-IT" sz="2000" dirty="0"/>
          </a:p>
          <a:p>
            <a:pPr algn="just">
              <a:buNone/>
            </a:pPr>
            <a:r>
              <a:rPr lang="it-IT" sz="2000" dirty="0"/>
              <a:t>Esse sono molto più piccole delle onde di </a:t>
            </a:r>
            <a:r>
              <a:rPr lang="it-IT" sz="2000" dirty="0" err="1"/>
              <a:t>Rossby</a:t>
            </a:r>
            <a:r>
              <a:rPr lang="it-IT" sz="2000" dirty="0"/>
              <a:t> (circa 100km tra una cresta e l’altra) e si formano per contrasti tra due masse d’aria termicamente differenti.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truttura predefinita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.xml><?xml version="1.0" encoding="utf-8"?>
<a:themeOverride xmlns:a="http://schemas.openxmlformats.org/drawingml/2006/main">
  <a:clrScheme name="Struttura predefinita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F1FCA18720704794BEC21E76FF35D9" ma:contentTypeVersion="7" ma:contentTypeDescription="Create a new document." ma:contentTypeScope="" ma:versionID="9a549487ac3d49b060410b37b98dcb37">
  <xsd:schema xmlns:xsd="http://www.w3.org/2001/XMLSchema" xmlns:xs="http://www.w3.org/2001/XMLSchema" xmlns:p="http://schemas.microsoft.com/office/2006/metadata/properties" xmlns:ns2="34423035-b5b4-4193-9ab2-a7513a213401" targetNamespace="http://schemas.microsoft.com/office/2006/metadata/properties" ma:root="true" ma:fieldsID="e360479a840e90d13b973ea9265f2362" ns2:_="">
    <xsd:import namespace="34423035-b5b4-4193-9ab2-a7513a21340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423035-b5b4-4193-9ab2-a7513a2134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711308D-BA00-4CA8-A5F7-3F527D5CFEA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5915178-E56F-4F9F-87B2-043B5C2F09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4423035-b5b4-4193-9ab2-a7513a21340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62B9E00-8DCE-4F34-B6B2-25457F88D320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4514</TotalTime>
  <Words>1672</Words>
  <Application>Microsoft Office PowerPoint</Application>
  <PresentationFormat>Presentazione su schermo (4:3)</PresentationFormat>
  <Paragraphs>120</Paragraphs>
  <Slides>23</Slides>
  <Notes>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23</vt:i4>
      </vt:variant>
    </vt:vector>
  </HeadingPairs>
  <TitlesOfParts>
    <vt:vector size="28" baseType="lpstr">
      <vt:lpstr>Arial</vt:lpstr>
      <vt:lpstr>Calibri</vt:lpstr>
      <vt:lpstr>Wingdings</vt:lpstr>
      <vt:lpstr>Struttura predefinita</vt:lpstr>
      <vt:lpstr>Tema di Office</vt:lpstr>
      <vt:lpstr>Presentazione standard di PowerPoint</vt:lpstr>
      <vt:lpstr>Presentazione standard di PowerPoint</vt:lpstr>
      <vt:lpstr>IL MODELLO A SINGOLA CELLA</vt:lpstr>
      <vt:lpstr> La circolazione schematica del modello di Halley  viene profondamente modificata: </vt:lpstr>
      <vt:lpstr>IL MODELLO A TRE CELLE</vt:lpstr>
      <vt:lpstr>Cella di Hadley</vt:lpstr>
      <vt:lpstr>Cella di Ferrel</vt:lpstr>
      <vt:lpstr>Cella polare</vt:lpstr>
      <vt:lpstr>Presentazione standard di PowerPoint</vt:lpstr>
      <vt:lpstr>Presentazione standard di PowerPoint</vt:lpstr>
      <vt:lpstr>Presentazione standard di PowerPoint</vt:lpstr>
      <vt:lpstr>ITCZ  (zona di convergenza intertropicale)</vt:lpstr>
      <vt:lpstr> Circolazione osservata </vt:lpstr>
      <vt:lpstr>Presentazione standard di PowerPoint</vt:lpstr>
      <vt:lpstr>Presentazione standard di PowerPoint</vt:lpstr>
      <vt:lpstr>I Cicloni dell'Islanda e delle Aleutine</vt:lpstr>
      <vt:lpstr>Presentazione standard di PowerPoint</vt:lpstr>
      <vt:lpstr> Gli anticicloni delle Azzorre e del Pacifico settentrionale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IO</dc:creator>
  <cp:lastModifiedBy>Francesco Iaccarino</cp:lastModifiedBy>
  <cp:revision>556</cp:revision>
  <cp:lastPrinted>1601-01-01T00:00:00Z</cp:lastPrinted>
  <dcterms:created xsi:type="dcterms:W3CDTF">1601-01-01T00:00:00Z</dcterms:created>
  <dcterms:modified xsi:type="dcterms:W3CDTF">2022-06-11T11:53:26Z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ContentTypeId">
    <vt:lpwstr>0x0101008BF1FCA18720704794BEC21E76FF35D9</vt:lpwstr>
  </property>
</Properties>
</file>